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64" r:id="rId2"/>
    <p:sldId id="256" r:id="rId3"/>
    <p:sldId id="257" r:id="rId4"/>
    <p:sldId id="258" r:id="rId5"/>
    <p:sldId id="259" r:id="rId6"/>
    <p:sldId id="260" r:id="rId7"/>
    <p:sldId id="261" r:id="rId8"/>
    <p:sldId id="262" r:id="rId9"/>
    <p:sldId id="263" r:id="rId10"/>
    <p:sldId id="265" r:id="rId11"/>
    <p:sldId id="266" r:id="rId12"/>
    <p:sldId id="268" r:id="rId13"/>
    <p:sldId id="269" r:id="rId14"/>
    <p:sldId id="270"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BB52D-733D-4F55-8F73-4E07B9F067B8}" type="datetimeFigureOut">
              <a:rPr lang="en-US" smtClean="0"/>
              <a:pPr/>
              <a:t>28-Sep-24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3E437-FE91-45F7-B2FE-1A73A7CEE90E}" type="slidenum">
              <a:rPr lang="en-US" smtClean="0"/>
              <a:pPr/>
              <a:t>‹#›</a:t>
            </a:fld>
            <a:endParaRPr lang="en-US"/>
          </a:p>
        </p:txBody>
      </p:sp>
    </p:spTree>
    <p:extLst>
      <p:ext uri="{BB962C8B-B14F-4D97-AF65-F5344CB8AC3E}">
        <p14:creationId xmlns="" xmlns:p14="http://schemas.microsoft.com/office/powerpoint/2010/main" val="269403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ATTENDANCE</a:t>
            </a:r>
            <a:endParaRPr lang="en-US" dirty="0"/>
          </a:p>
        </p:txBody>
      </p:sp>
      <p:sp>
        <p:nvSpPr>
          <p:cNvPr id="4" name="Slide Number Placeholder 3"/>
          <p:cNvSpPr>
            <a:spLocks noGrp="1"/>
          </p:cNvSpPr>
          <p:nvPr>
            <p:ph type="sldNum" sz="quarter" idx="10"/>
          </p:nvPr>
        </p:nvSpPr>
        <p:spPr/>
        <p:txBody>
          <a:bodyPr/>
          <a:lstStyle/>
          <a:p>
            <a:fld id="{E1A3E437-FE91-45F7-B2FE-1A73A7CEE90E}" type="slidenum">
              <a:rPr lang="en-US" smtClean="0"/>
              <a:pPr/>
              <a:t>10</a:t>
            </a:fld>
            <a:endParaRPr lang="en-US"/>
          </a:p>
        </p:txBody>
      </p:sp>
    </p:spTree>
    <p:extLst>
      <p:ext uri="{BB962C8B-B14F-4D97-AF65-F5344CB8AC3E}">
        <p14:creationId xmlns="" xmlns:p14="http://schemas.microsoft.com/office/powerpoint/2010/main" val="404729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PAYROLL LIST</a:t>
            </a:r>
            <a:endParaRPr lang="en-US" dirty="0"/>
          </a:p>
        </p:txBody>
      </p:sp>
      <p:sp>
        <p:nvSpPr>
          <p:cNvPr id="4" name="Slide Number Placeholder 3"/>
          <p:cNvSpPr>
            <a:spLocks noGrp="1"/>
          </p:cNvSpPr>
          <p:nvPr>
            <p:ph type="sldNum" sz="quarter" idx="10"/>
          </p:nvPr>
        </p:nvSpPr>
        <p:spPr/>
        <p:txBody>
          <a:bodyPr/>
          <a:lstStyle/>
          <a:p>
            <a:fld id="{E1A3E437-FE91-45F7-B2FE-1A73A7CEE90E}" type="slidenum">
              <a:rPr lang="en-US" smtClean="0"/>
              <a:pPr/>
              <a:t>11</a:t>
            </a:fld>
            <a:endParaRPr lang="en-US"/>
          </a:p>
        </p:txBody>
      </p:sp>
    </p:spTree>
    <p:extLst>
      <p:ext uri="{BB962C8B-B14F-4D97-AF65-F5344CB8AC3E}">
        <p14:creationId xmlns="" xmlns:p14="http://schemas.microsoft.com/office/powerpoint/2010/main" val="427492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DEPARTMENT LIST</a:t>
            </a:r>
            <a:endParaRPr lang="en-US" dirty="0"/>
          </a:p>
        </p:txBody>
      </p:sp>
      <p:sp>
        <p:nvSpPr>
          <p:cNvPr id="4" name="Slide Number Placeholder 3"/>
          <p:cNvSpPr>
            <a:spLocks noGrp="1"/>
          </p:cNvSpPr>
          <p:nvPr>
            <p:ph type="sldNum" sz="quarter" idx="10"/>
          </p:nvPr>
        </p:nvSpPr>
        <p:spPr/>
        <p:txBody>
          <a:bodyPr/>
          <a:lstStyle/>
          <a:p>
            <a:fld id="{E1A3E437-FE91-45F7-B2FE-1A73A7CEE90E}" type="slidenum">
              <a:rPr lang="en-US" smtClean="0"/>
              <a:pPr/>
              <a:t>12</a:t>
            </a:fld>
            <a:endParaRPr lang="en-US"/>
          </a:p>
        </p:txBody>
      </p:sp>
    </p:spTree>
    <p:extLst>
      <p:ext uri="{BB962C8B-B14F-4D97-AF65-F5344CB8AC3E}">
        <p14:creationId xmlns="" xmlns:p14="http://schemas.microsoft.com/office/powerpoint/2010/main" val="393016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POSITION LIST</a:t>
            </a:r>
            <a:endParaRPr lang="en-US" dirty="0"/>
          </a:p>
        </p:txBody>
      </p:sp>
      <p:sp>
        <p:nvSpPr>
          <p:cNvPr id="4" name="Slide Number Placeholder 3"/>
          <p:cNvSpPr>
            <a:spLocks noGrp="1"/>
          </p:cNvSpPr>
          <p:nvPr>
            <p:ph type="sldNum" sz="quarter" idx="10"/>
          </p:nvPr>
        </p:nvSpPr>
        <p:spPr/>
        <p:txBody>
          <a:bodyPr/>
          <a:lstStyle/>
          <a:p>
            <a:fld id="{E1A3E437-FE91-45F7-B2FE-1A73A7CEE90E}" type="slidenum">
              <a:rPr lang="en-US" smtClean="0"/>
              <a:pPr/>
              <a:t>13</a:t>
            </a:fld>
            <a:endParaRPr lang="en-US"/>
          </a:p>
        </p:txBody>
      </p:sp>
    </p:spTree>
    <p:extLst>
      <p:ext uri="{BB962C8B-B14F-4D97-AF65-F5344CB8AC3E}">
        <p14:creationId xmlns="" xmlns:p14="http://schemas.microsoft.com/office/powerpoint/2010/main" val="393756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ALLOWANCE  LIST</a:t>
            </a:r>
            <a:endParaRPr lang="en-US" dirty="0"/>
          </a:p>
        </p:txBody>
      </p:sp>
      <p:sp>
        <p:nvSpPr>
          <p:cNvPr id="4" name="Slide Number Placeholder 3"/>
          <p:cNvSpPr>
            <a:spLocks noGrp="1"/>
          </p:cNvSpPr>
          <p:nvPr>
            <p:ph type="sldNum" sz="quarter" idx="10"/>
          </p:nvPr>
        </p:nvSpPr>
        <p:spPr/>
        <p:txBody>
          <a:bodyPr/>
          <a:lstStyle/>
          <a:p>
            <a:fld id="{E1A3E437-FE91-45F7-B2FE-1A73A7CEE90E}" type="slidenum">
              <a:rPr lang="en-US" smtClean="0"/>
              <a:pPr/>
              <a:t>14</a:t>
            </a:fld>
            <a:endParaRPr lang="en-US"/>
          </a:p>
        </p:txBody>
      </p:sp>
    </p:spTree>
    <p:extLst>
      <p:ext uri="{BB962C8B-B14F-4D97-AF65-F5344CB8AC3E}">
        <p14:creationId xmlns="" xmlns:p14="http://schemas.microsoft.com/office/powerpoint/2010/main" val="122268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a:t>
            </a:r>
            <a:endParaRPr lang="en-US" dirty="0"/>
          </a:p>
        </p:txBody>
      </p:sp>
      <p:sp>
        <p:nvSpPr>
          <p:cNvPr id="4" name="Slide Number Placeholder 3"/>
          <p:cNvSpPr>
            <a:spLocks noGrp="1"/>
          </p:cNvSpPr>
          <p:nvPr>
            <p:ph type="sldNum" sz="quarter" idx="10"/>
          </p:nvPr>
        </p:nvSpPr>
        <p:spPr/>
        <p:txBody>
          <a:bodyPr/>
          <a:lstStyle/>
          <a:p>
            <a:fld id="{E1A3E437-FE91-45F7-B2FE-1A73A7CEE90E}" type="slidenum">
              <a:rPr lang="en-US" smtClean="0"/>
              <a:pPr/>
              <a:t>15</a:t>
            </a:fld>
            <a:endParaRPr lang="en-US"/>
          </a:p>
        </p:txBody>
      </p:sp>
    </p:spTree>
    <p:extLst>
      <p:ext uri="{BB962C8B-B14F-4D97-AF65-F5344CB8AC3E}">
        <p14:creationId xmlns="" xmlns:p14="http://schemas.microsoft.com/office/powerpoint/2010/main" val="110477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338FC0A-AB17-4D2E-8272-B6F9A8E6C8FD}" type="datetime1">
              <a:rPr lang="en-US" smtClean="0"/>
              <a:pPr/>
              <a:t>28-Sep-24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6FF629B-D822-464A-B7B0-9FE2BD13B6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1BEBA5-6385-424B-B4DE-876BE05D2AEE}" type="datetime1">
              <a:rPr lang="en-US" smtClean="0"/>
              <a:pPr/>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F629B-D822-464A-B7B0-9FE2BD13B6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438201-552B-4893-B3A5-937E8AE41D36}" type="datetime1">
              <a:rPr lang="en-US" smtClean="0"/>
              <a:pPr/>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F629B-D822-464A-B7B0-9FE2BD13B6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5FE20B-DAB0-43A0-AB46-C52A032C4770}" type="datetime1">
              <a:rPr lang="en-US" smtClean="0"/>
              <a:pPr/>
              <a:t>28-Sep-24</a:t>
            </a:fld>
            <a:endParaRPr lang="en-US"/>
          </a:p>
        </p:txBody>
      </p:sp>
      <p:sp>
        <p:nvSpPr>
          <p:cNvPr id="9" name="Slide Number Placeholder 8"/>
          <p:cNvSpPr>
            <a:spLocks noGrp="1"/>
          </p:cNvSpPr>
          <p:nvPr>
            <p:ph type="sldNum" sz="quarter" idx="15"/>
          </p:nvPr>
        </p:nvSpPr>
        <p:spPr/>
        <p:txBody>
          <a:bodyPr rtlCol="0"/>
          <a:lstStyle/>
          <a:p>
            <a:fld id="{86FF629B-D822-464A-B7B0-9FE2BD13B6A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6A18E09-9D05-4282-8590-EC6B6B3A788D}" type="datetime1">
              <a:rPr lang="en-US" smtClean="0"/>
              <a:pPr/>
              <a:t>28-Sep-24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6FF629B-D822-464A-B7B0-9FE2BD13B6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D1ED3B-A7CE-4163-89DE-0187FAD8AD62}" type="datetime1">
              <a:rPr lang="en-US" smtClean="0"/>
              <a:pPr/>
              <a:t>28-Sep-24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F629B-D822-464A-B7B0-9FE2BD13B6A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DDCEABD-0F6F-45CE-957F-4FA563D2379F}" type="datetime1">
              <a:rPr lang="en-US" smtClean="0"/>
              <a:pPr/>
              <a:t>28-Sep-24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FF629B-D822-464A-B7B0-9FE2BD13B6A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3817B54-221C-4BF8-978D-2DB00C36968D}" type="datetime1">
              <a:rPr lang="en-US" smtClean="0"/>
              <a:pPr/>
              <a:t>28-Sep-24</a:t>
            </a:fld>
            <a:endParaRPr lang="en-US"/>
          </a:p>
        </p:txBody>
      </p:sp>
      <p:sp>
        <p:nvSpPr>
          <p:cNvPr id="7" name="Slide Number Placeholder 6"/>
          <p:cNvSpPr>
            <a:spLocks noGrp="1"/>
          </p:cNvSpPr>
          <p:nvPr>
            <p:ph type="sldNum" sz="quarter" idx="11"/>
          </p:nvPr>
        </p:nvSpPr>
        <p:spPr/>
        <p:txBody>
          <a:bodyPr rtlCol="0"/>
          <a:lstStyle/>
          <a:p>
            <a:fld id="{86FF629B-D822-464A-B7B0-9FE2BD13B6A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8D1C5-11FD-4547-BDB2-99E63A18C6CD}" type="datetime1">
              <a:rPr lang="en-US" smtClean="0"/>
              <a:pPr/>
              <a:t>28-Sep-24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FF629B-D822-464A-B7B0-9FE2BD13B6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3A15E09-E55B-4470-8489-B0D0368C2130}" type="datetime1">
              <a:rPr lang="en-US" smtClean="0"/>
              <a:pPr/>
              <a:t>28-Sep-24</a:t>
            </a:fld>
            <a:endParaRPr lang="en-US"/>
          </a:p>
        </p:txBody>
      </p:sp>
      <p:sp>
        <p:nvSpPr>
          <p:cNvPr id="22" name="Slide Number Placeholder 21"/>
          <p:cNvSpPr>
            <a:spLocks noGrp="1"/>
          </p:cNvSpPr>
          <p:nvPr>
            <p:ph type="sldNum" sz="quarter" idx="15"/>
          </p:nvPr>
        </p:nvSpPr>
        <p:spPr/>
        <p:txBody>
          <a:bodyPr rtlCol="0"/>
          <a:lstStyle/>
          <a:p>
            <a:fld id="{86FF629B-D822-464A-B7B0-9FE2BD13B6A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A1B4137-F300-49AD-BD11-3A16FD373AEB}" type="datetime1">
              <a:rPr lang="en-US" smtClean="0"/>
              <a:pPr/>
              <a:t>28-Sep-24</a:t>
            </a:fld>
            <a:endParaRPr lang="en-US"/>
          </a:p>
        </p:txBody>
      </p:sp>
      <p:sp>
        <p:nvSpPr>
          <p:cNvPr id="18" name="Slide Number Placeholder 17"/>
          <p:cNvSpPr>
            <a:spLocks noGrp="1"/>
          </p:cNvSpPr>
          <p:nvPr>
            <p:ph type="sldNum" sz="quarter" idx="11"/>
          </p:nvPr>
        </p:nvSpPr>
        <p:spPr/>
        <p:txBody>
          <a:bodyPr rtlCol="0"/>
          <a:lstStyle/>
          <a:p>
            <a:fld id="{86FF629B-D822-464A-B7B0-9FE2BD13B6A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8EC892A-BD70-4606-8BD0-2659CBEA4A19}" type="datetime1">
              <a:rPr lang="en-US" smtClean="0"/>
              <a:pPr/>
              <a:t>28-Sep-24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6FF629B-D822-464A-B7B0-9FE2BD13B6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0"/>
            <a:ext cx="5181600" cy="1938992"/>
          </a:xfrm>
          <a:prstGeom prst="rect">
            <a:avLst/>
          </a:prstGeom>
        </p:spPr>
        <p:txBody>
          <a:bodyPr wrap="square">
            <a:spAutoFit/>
          </a:bodyPr>
          <a:lstStyle/>
          <a:p>
            <a:pPr lvl="0" algn="ctr">
              <a:buClr>
                <a:srgbClr val="00CEF6"/>
              </a:buClr>
              <a:buSzPts val="2000"/>
              <a:defRPr/>
            </a:pPr>
            <a:r>
              <a:rPr lang="en-US" sz="2400" b="1" kern="0" dirty="0">
                <a:latin typeface="Cambria" pitchFamily="18" charset="0"/>
                <a:ea typeface="Cambria" pitchFamily="18" charset="0"/>
                <a:cs typeface="Times New Roman" pitchFamily="18" charset="0"/>
                <a:sym typeface="Oswald"/>
              </a:rPr>
              <a:t>A</a:t>
            </a:r>
          </a:p>
          <a:p>
            <a:pPr lvl="0" algn="ctr">
              <a:buClr>
                <a:srgbClr val="00CEF6"/>
              </a:buClr>
              <a:buSzPts val="2000"/>
              <a:defRPr/>
            </a:pPr>
            <a:r>
              <a:rPr lang="en-IN" sz="2400" dirty="0">
                <a:latin typeface="Cambria" pitchFamily="18" charset="0"/>
                <a:ea typeface="Cambria" pitchFamily="18" charset="0"/>
                <a:cs typeface="Times New Roman" pitchFamily="18" charset="0"/>
              </a:rPr>
              <a:t>Presentation</a:t>
            </a:r>
            <a:br>
              <a:rPr lang="en-IN" sz="2400" dirty="0">
                <a:latin typeface="Cambria" pitchFamily="18" charset="0"/>
                <a:ea typeface="Cambria" pitchFamily="18" charset="0"/>
                <a:cs typeface="Times New Roman" pitchFamily="18" charset="0"/>
              </a:rPr>
            </a:br>
            <a:r>
              <a:rPr lang="en-IN" sz="2400" dirty="0">
                <a:latin typeface="Cambria" pitchFamily="18" charset="0"/>
                <a:ea typeface="Cambria" pitchFamily="18" charset="0"/>
                <a:cs typeface="Times New Roman" pitchFamily="18" charset="0"/>
              </a:rPr>
              <a:t>On</a:t>
            </a:r>
            <a:r>
              <a:rPr lang="en-IN" sz="2400" dirty="0">
                <a:solidFill>
                  <a:srgbClr val="C00000"/>
                </a:solidFill>
                <a:latin typeface="Times New Roman" pitchFamily="18" charset="0"/>
                <a:cs typeface="Times New Roman" pitchFamily="18" charset="0"/>
              </a:rPr>
              <a:t/>
            </a:r>
            <a:br>
              <a:rPr lang="en-IN" sz="2400" dirty="0">
                <a:solidFill>
                  <a:srgbClr val="C00000"/>
                </a:solidFill>
                <a:latin typeface="Times New Roman" pitchFamily="18" charset="0"/>
                <a:cs typeface="Times New Roman" pitchFamily="18" charset="0"/>
              </a:rPr>
            </a:br>
            <a:r>
              <a:rPr lang="en-IN" sz="2400" b="1" spc="50" dirty="0" smtClean="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latin typeface="Cambria" pitchFamily="18" charset="0"/>
                <a:ea typeface="Cambria" pitchFamily="18" charset="0"/>
                <a:cs typeface="Times New Roman" pitchFamily="18" charset="0"/>
              </a:rPr>
              <a:t>CURRENCY </a:t>
            </a:r>
          </a:p>
          <a:p>
            <a:pPr lvl="0" algn="ctr">
              <a:buClr>
                <a:srgbClr val="00CEF6"/>
              </a:buClr>
              <a:buSzPts val="2000"/>
              <a:defRPr/>
            </a:pPr>
            <a:r>
              <a:rPr lang="en-IN" sz="2400" b="1" spc="50" dirty="0" smtClean="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latin typeface="Cambria" pitchFamily="18" charset="0"/>
                <a:ea typeface="Cambria" pitchFamily="18" charset="0"/>
                <a:cs typeface="Times New Roman" pitchFamily="18" charset="0"/>
              </a:rPr>
              <a:t>CONVERSION SYSTEM</a:t>
            </a:r>
            <a:endParaRPr lang="en-US" sz="2400" b="1" dirty="0">
              <a:solidFill>
                <a:srgbClr val="C00000"/>
              </a:solidFill>
              <a:latin typeface="Cambria" pitchFamily="18" charset="0"/>
              <a:ea typeface="Cambria" pitchFamily="18" charset="0"/>
              <a:cs typeface="Times New Roman" pitchFamily="18" charset="0"/>
              <a:sym typeface="Oswald"/>
            </a:endParaRPr>
          </a:p>
        </p:txBody>
      </p:sp>
      <p:sp>
        <p:nvSpPr>
          <p:cNvPr id="3" name="Rectangle 2"/>
          <p:cNvSpPr/>
          <p:nvPr/>
        </p:nvSpPr>
        <p:spPr>
          <a:xfrm>
            <a:off x="0" y="2743200"/>
            <a:ext cx="2971800" cy="2416046"/>
          </a:xfrm>
          <a:prstGeom prst="rect">
            <a:avLst/>
          </a:prstGeom>
        </p:spPr>
        <p:txBody>
          <a:bodyPr wrap="square">
            <a:spAutoFit/>
          </a:bodyPr>
          <a:lstStyle/>
          <a:p>
            <a:pPr algn="ctr">
              <a:lnSpc>
                <a:spcPct val="100000"/>
              </a:lnSpc>
              <a:spcAft>
                <a:spcPts val="500"/>
              </a:spcAft>
              <a:buNone/>
            </a:pPr>
            <a:endParaRPr lang="en-IN" u="sng" dirty="0" smtClean="0">
              <a:latin typeface="Times New Roman" pitchFamily="18" charset="0"/>
              <a:cs typeface="Times New Roman" pitchFamily="18" charset="0"/>
            </a:endParaRPr>
          </a:p>
          <a:p>
            <a:pPr algn="ctr">
              <a:lnSpc>
                <a:spcPct val="100000"/>
              </a:lnSpc>
              <a:spcAft>
                <a:spcPts val="500"/>
              </a:spcAft>
              <a:buNone/>
            </a:pPr>
            <a:endParaRPr lang="en-IN" u="sng" dirty="0">
              <a:latin typeface="Times New Roman" pitchFamily="18" charset="0"/>
              <a:cs typeface="Times New Roman" pitchFamily="18" charset="0"/>
            </a:endParaRPr>
          </a:p>
          <a:p>
            <a:pPr algn="ctr">
              <a:lnSpc>
                <a:spcPct val="100000"/>
              </a:lnSpc>
              <a:spcAft>
                <a:spcPts val="500"/>
              </a:spcAft>
              <a:buNone/>
            </a:pPr>
            <a:endParaRPr lang="en-IN" u="sng" dirty="0" smtClean="0">
              <a:latin typeface="Times New Roman" pitchFamily="18" charset="0"/>
              <a:cs typeface="Times New Roman" pitchFamily="18" charset="0"/>
            </a:endParaRPr>
          </a:p>
          <a:p>
            <a:pPr algn="ctr">
              <a:lnSpc>
                <a:spcPct val="100000"/>
              </a:lnSpc>
              <a:spcAft>
                <a:spcPts val="500"/>
              </a:spcAft>
              <a:buNone/>
            </a:pPr>
            <a:r>
              <a:rPr lang="en-IN" b="1" u="sng" dirty="0" smtClean="0">
                <a:latin typeface="Cambria" pitchFamily="18" charset="0"/>
                <a:ea typeface="Cambria" pitchFamily="18" charset="0"/>
                <a:cs typeface="Times New Roman" pitchFamily="18" charset="0"/>
              </a:rPr>
              <a:t>Presented By</a:t>
            </a:r>
            <a:endParaRPr lang="en-IN" b="1" u="sng" dirty="0">
              <a:latin typeface="Cambria" pitchFamily="18" charset="0"/>
              <a:ea typeface="Cambria" pitchFamily="18" charset="0"/>
              <a:cs typeface="Times New Roman" pitchFamily="18" charset="0"/>
            </a:endParaRPr>
          </a:p>
          <a:p>
            <a:pPr algn="ctr">
              <a:spcAft>
                <a:spcPts val="500"/>
              </a:spcAft>
              <a:buNone/>
            </a:pPr>
            <a:r>
              <a:rPr lang="en-IN" dirty="0" err="1" smtClean="0">
                <a:latin typeface="Cambria" pitchFamily="18" charset="0"/>
                <a:ea typeface="Cambria" pitchFamily="18" charset="0"/>
                <a:cs typeface="Times New Roman" pitchFamily="18" charset="0"/>
              </a:rPr>
              <a:t>Sonam</a:t>
            </a:r>
            <a:r>
              <a:rPr lang="en-IN" dirty="0" smtClean="0">
                <a:latin typeface="Cambria" pitchFamily="18" charset="0"/>
                <a:ea typeface="Cambria" pitchFamily="18" charset="0"/>
                <a:cs typeface="Times New Roman" pitchFamily="18" charset="0"/>
              </a:rPr>
              <a:t> </a:t>
            </a:r>
            <a:r>
              <a:rPr lang="en-IN" dirty="0" err="1" smtClean="0">
                <a:latin typeface="Cambria" pitchFamily="18" charset="0"/>
                <a:ea typeface="Cambria" pitchFamily="18" charset="0"/>
                <a:cs typeface="Times New Roman" pitchFamily="18" charset="0"/>
              </a:rPr>
              <a:t>Sahu</a:t>
            </a:r>
            <a:endParaRPr lang="en-IN" dirty="0" smtClean="0">
              <a:latin typeface="Cambria" pitchFamily="18" charset="0"/>
              <a:ea typeface="Cambria" pitchFamily="18" charset="0"/>
              <a:cs typeface="Times New Roman" pitchFamily="18" charset="0"/>
            </a:endParaRPr>
          </a:p>
          <a:p>
            <a:pPr algn="ctr">
              <a:spcAft>
                <a:spcPts val="500"/>
              </a:spcAft>
              <a:buNone/>
            </a:pPr>
            <a:r>
              <a:rPr lang="en-IN" dirty="0" smtClean="0">
                <a:latin typeface="Cambria" pitchFamily="18" charset="0"/>
                <a:ea typeface="Cambria" pitchFamily="18" charset="0"/>
                <a:cs typeface="Times New Roman" pitchFamily="18" charset="0"/>
              </a:rPr>
              <a:t>BCA </a:t>
            </a:r>
            <a:r>
              <a:rPr lang="en-US" dirty="0" smtClean="0">
                <a:latin typeface="Cambria" pitchFamily="18" charset="0"/>
                <a:ea typeface="Cambria" pitchFamily="18" charset="0"/>
                <a:cs typeface="Times New Roman" pitchFamily="18" charset="0"/>
                <a:sym typeface="Oswald"/>
              </a:rPr>
              <a:t>5</a:t>
            </a:r>
            <a:r>
              <a:rPr lang="en-US" kern="0" baseline="30000" dirty="0" smtClean="0">
                <a:latin typeface="Cambria" pitchFamily="18" charset="0"/>
                <a:ea typeface="Cambria" pitchFamily="18" charset="0"/>
                <a:cs typeface="Times New Roman" pitchFamily="18" charset="0"/>
                <a:sym typeface="Oswald"/>
              </a:rPr>
              <a:t>th </a:t>
            </a:r>
            <a:r>
              <a:rPr lang="en-US" dirty="0" smtClean="0">
                <a:latin typeface="Cambria" pitchFamily="18" charset="0"/>
                <a:ea typeface="Cambria" pitchFamily="18" charset="0"/>
                <a:cs typeface="Times New Roman" pitchFamily="18" charset="0"/>
                <a:sym typeface="Oswald"/>
              </a:rPr>
              <a:t>Sem</a:t>
            </a:r>
            <a:r>
              <a:rPr lang="en-US" dirty="0">
                <a:latin typeface="Times New Roman" pitchFamily="18" charset="0"/>
                <a:cs typeface="Times New Roman" pitchFamily="18" charset="0"/>
                <a:sym typeface="Oswald"/>
              </a:rPr>
              <a:t>. </a:t>
            </a:r>
          </a:p>
          <a:p>
            <a:pPr algn="ctr">
              <a:lnSpc>
                <a:spcPct val="100000"/>
              </a:lnSpc>
              <a:spcAft>
                <a:spcPts val="500"/>
              </a:spcAft>
              <a:buNone/>
            </a:pPr>
            <a:endParaRPr lang="en-IN" b="1" dirty="0">
              <a:latin typeface="Times New Roman" pitchFamily="18" charset="0"/>
              <a:cs typeface="Times New Roman" pitchFamily="18" charset="0"/>
            </a:endParaRPr>
          </a:p>
        </p:txBody>
      </p:sp>
      <p:sp>
        <p:nvSpPr>
          <p:cNvPr id="4" name="Rectangle 3"/>
          <p:cNvSpPr/>
          <p:nvPr/>
        </p:nvSpPr>
        <p:spPr>
          <a:xfrm flipH="1">
            <a:off x="5715000" y="2819400"/>
            <a:ext cx="2971800" cy="1938992"/>
          </a:xfrm>
          <a:prstGeom prst="rect">
            <a:avLst/>
          </a:prstGeom>
        </p:spPr>
        <p:txBody>
          <a:bodyPr wrap="square">
            <a:spAutoFit/>
          </a:bodyPr>
          <a:lstStyle/>
          <a:p>
            <a:endParaRPr lang="en-IN" dirty="0" smtClean="0"/>
          </a:p>
          <a:p>
            <a:endParaRPr lang="en-IN" dirty="0"/>
          </a:p>
          <a:p>
            <a:endParaRPr lang="en-IN" dirty="0" smtClean="0"/>
          </a:p>
          <a:p>
            <a:pPr algn="ctr"/>
            <a:r>
              <a:rPr lang="en-IN" b="1" dirty="0" smtClean="0"/>
              <a:t> </a:t>
            </a:r>
            <a:r>
              <a:rPr lang="en-US" sz="2000" b="1" u="sng" dirty="0" smtClean="0">
                <a:latin typeface="Cambria" pitchFamily="18" charset="0"/>
                <a:ea typeface="Cambria" pitchFamily="18" charset="0"/>
                <a:cs typeface="Times New Roman" pitchFamily="18" charset="0"/>
              </a:rPr>
              <a:t>Guided By</a:t>
            </a:r>
            <a:endParaRPr lang="en-IN" sz="2000" b="1" dirty="0">
              <a:latin typeface="Cambria" pitchFamily="18" charset="0"/>
              <a:ea typeface="Cambria" pitchFamily="18" charset="0"/>
            </a:endParaRPr>
          </a:p>
          <a:p>
            <a:pPr algn="ctr"/>
            <a:r>
              <a:rPr lang="en-IN" b="1" dirty="0" smtClean="0">
                <a:latin typeface="Cambria" pitchFamily="18" charset="0"/>
                <a:ea typeface="Cambria" pitchFamily="18" charset="0"/>
              </a:rPr>
              <a:t>    </a:t>
            </a:r>
            <a:r>
              <a:rPr lang="en-IN" sz="1600" dirty="0" err="1" smtClean="0">
                <a:latin typeface="Cambria" pitchFamily="18" charset="0"/>
                <a:ea typeface="Cambria" pitchFamily="18" charset="0"/>
              </a:rPr>
              <a:t>Akanksha</a:t>
            </a:r>
            <a:r>
              <a:rPr lang="en-IN" sz="1600" dirty="0" smtClean="0">
                <a:latin typeface="Cambria" pitchFamily="18" charset="0"/>
                <a:ea typeface="Cambria" pitchFamily="18" charset="0"/>
              </a:rPr>
              <a:t> </a:t>
            </a:r>
            <a:r>
              <a:rPr lang="en-IN" sz="1600" dirty="0" err="1" smtClean="0">
                <a:latin typeface="Cambria" pitchFamily="18" charset="0"/>
                <a:ea typeface="Cambria" pitchFamily="18" charset="0"/>
              </a:rPr>
              <a:t>Sahu</a:t>
            </a:r>
            <a:r>
              <a:rPr lang="en-IN" sz="1600" dirty="0" smtClean="0">
                <a:latin typeface="Cambria" pitchFamily="18" charset="0"/>
                <a:ea typeface="Cambria" pitchFamily="18" charset="0"/>
              </a:rPr>
              <a:t> </a:t>
            </a:r>
            <a:endParaRPr lang="en-IN" sz="1600" dirty="0">
              <a:latin typeface="Cambria" pitchFamily="18" charset="0"/>
              <a:ea typeface="Cambria" pitchFamily="18" charset="0"/>
            </a:endParaRPr>
          </a:p>
          <a:p>
            <a:pPr algn="ctr"/>
            <a:r>
              <a:rPr lang="en-IN" sz="1400" dirty="0">
                <a:latin typeface="Cambria" pitchFamily="18" charset="0"/>
                <a:ea typeface="Cambria" pitchFamily="18" charset="0"/>
              </a:rPr>
              <a:t>Department Of </a:t>
            </a:r>
            <a:endParaRPr lang="en-IN" sz="1400" dirty="0" smtClean="0">
              <a:latin typeface="Cambria" pitchFamily="18" charset="0"/>
              <a:ea typeface="Cambria" pitchFamily="18" charset="0"/>
            </a:endParaRPr>
          </a:p>
          <a:p>
            <a:pPr algn="ctr"/>
            <a:r>
              <a:rPr lang="en-IN" sz="1400" dirty="0" smtClean="0">
                <a:latin typeface="Cambria" pitchFamily="18" charset="0"/>
                <a:ea typeface="Cambria" pitchFamily="18" charset="0"/>
              </a:rPr>
              <a:t>Computer Science </a:t>
            </a:r>
            <a:r>
              <a:rPr lang="en-IN" sz="1400" dirty="0" err="1" smtClean="0">
                <a:latin typeface="Cambria" pitchFamily="18" charset="0"/>
                <a:ea typeface="Cambria" pitchFamily="18" charset="0"/>
              </a:rPr>
              <a:t>Engg</a:t>
            </a:r>
            <a:r>
              <a:rPr lang="en-IN" sz="1400" dirty="0" smtClean="0">
                <a:latin typeface="Cambria" pitchFamily="18" charset="0"/>
                <a:ea typeface="Cambria" pitchFamily="18" charset="0"/>
              </a:rPr>
              <a:t>.</a:t>
            </a:r>
            <a:endParaRPr lang="en-IN" sz="1400" dirty="0">
              <a:latin typeface="Cambria" pitchFamily="18" charset="0"/>
              <a:ea typeface="Cambria" pitchFamily="18" charset="0"/>
            </a:endParaRPr>
          </a:p>
        </p:txBody>
      </p:sp>
      <p:sp>
        <p:nvSpPr>
          <p:cNvPr id="5" name="Rectangle 4"/>
          <p:cNvSpPr/>
          <p:nvPr/>
        </p:nvSpPr>
        <p:spPr>
          <a:xfrm rot="10800000" flipV="1">
            <a:off x="2286000" y="6014322"/>
            <a:ext cx="4495800" cy="369332"/>
          </a:xfrm>
          <a:prstGeom prst="rect">
            <a:avLst/>
          </a:prstGeom>
        </p:spPr>
        <p:txBody>
          <a:bodyPr wrap="square">
            <a:spAutoFit/>
          </a:bodyPr>
          <a:lstStyle/>
          <a:p>
            <a:pPr algn="ctr"/>
            <a:endParaRPr lang="en-IN" b="1" dirty="0">
              <a:solidFill>
                <a:schemeClr val="bg1"/>
              </a:solidFill>
              <a:latin typeface="Times New Roman" pitchFamily="18" charset="0"/>
              <a:cs typeface="Times New Roman" pitchFamily="18" charset="0"/>
            </a:endParaRPr>
          </a:p>
        </p:txBody>
      </p:sp>
      <p:sp>
        <p:nvSpPr>
          <p:cNvPr id="6" name="Rectangle 5"/>
          <p:cNvSpPr/>
          <p:nvPr/>
        </p:nvSpPr>
        <p:spPr>
          <a:xfrm rot="10800000" flipV="1">
            <a:off x="1828800" y="5271701"/>
            <a:ext cx="5372100" cy="923330"/>
          </a:xfrm>
          <a:prstGeom prst="rect">
            <a:avLst/>
          </a:prstGeom>
        </p:spPr>
        <p:txBody>
          <a:bodyPr wrap="square">
            <a:spAutoFit/>
          </a:bodyPr>
          <a:lstStyle/>
          <a:p>
            <a:pPr algn="ctr"/>
            <a:r>
              <a:rPr lang="en-US" b="1" dirty="0" smtClean="0">
                <a:latin typeface="Cambria" pitchFamily="18" charset="0"/>
                <a:ea typeface="Cambria" pitchFamily="18" charset="0"/>
              </a:rPr>
              <a:t>BHARTI VISHWAVIDYALAYA , PULGAON </a:t>
            </a:r>
          </a:p>
          <a:p>
            <a:pPr algn="ctr"/>
            <a:r>
              <a:rPr lang="en-US" b="1" dirty="0" smtClean="0">
                <a:latin typeface="Cambria" pitchFamily="18" charset="0"/>
                <a:ea typeface="Cambria" pitchFamily="18" charset="0"/>
              </a:rPr>
              <a:t>CHOWK, DURG</a:t>
            </a:r>
          </a:p>
          <a:p>
            <a:pPr algn="ctr"/>
            <a:r>
              <a:rPr lang="en-US" b="1" dirty="0" smtClean="0">
                <a:latin typeface="Cambria" pitchFamily="18" charset="0"/>
                <a:ea typeface="Cambria" pitchFamily="18" charset="0"/>
              </a:rPr>
              <a:t>Session – 2024-25</a:t>
            </a:r>
            <a:endParaRPr lang="en-US" dirty="0">
              <a:latin typeface="Cambria" pitchFamily="18" charset="0"/>
              <a:ea typeface="Cambria" pitchFamily="18" charset="0"/>
            </a:endParaRPr>
          </a:p>
        </p:txBody>
      </p:sp>
      <p:pic>
        <p:nvPicPr>
          <p:cNvPr id="7" name="Picture 6" descr="BCET (1)"/>
          <p:cNvPicPr/>
          <p:nvPr/>
        </p:nvPicPr>
        <p:blipFill>
          <a:blip r:embed="rId2"/>
          <a:stretch>
            <a:fillRect/>
          </a:stretch>
        </p:blipFill>
        <p:spPr bwMode="auto">
          <a:xfrm>
            <a:off x="228600" y="5181600"/>
            <a:ext cx="1676400" cy="11430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86FF629B-D822-464A-B7B0-9FE2BD13B6AE}" type="slidenum">
              <a:rPr lang="en-US" smtClean="0"/>
              <a:pPr/>
              <a:t>1</a:t>
            </a:fld>
            <a:endParaRPr lang="en-US"/>
          </a:p>
        </p:txBody>
      </p:sp>
    </p:spTree>
    <p:extLst>
      <p:ext uri="{BB962C8B-B14F-4D97-AF65-F5344CB8AC3E}">
        <p14:creationId xmlns="" xmlns:p14="http://schemas.microsoft.com/office/powerpoint/2010/main" val="998894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71590" y="685800"/>
            <a:ext cx="6496019" cy="5140990"/>
          </a:xfrm>
          <a:prstGeom prst="rect">
            <a:avLst/>
          </a:prstGeom>
        </p:spPr>
      </p:pic>
      <p:sp>
        <p:nvSpPr>
          <p:cNvPr id="3" name="Rectangle 2"/>
          <p:cNvSpPr/>
          <p:nvPr/>
        </p:nvSpPr>
        <p:spPr>
          <a:xfrm rot="10800000" flipH="1" flipV="1">
            <a:off x="609600" y="182435"/>
            <a:ext cx="2667000" cy="461665"/>
          </a:xfrm>
          <a:prstGeom prst="rect">
            <a:avLst/>
          </a:prstGeom>
        </p:spPr>
        <p:txBody>
          <a:bodyPr wrap="square">
            <a:spAutoFit/>
          </a:bodyPr>
          <a:lstStyle/>
          <a:p>
            <a:r>
              <a:rPr lang="en-US" sz="2400" b="1" dirty="0" smtClean="0">
                <a:solidFill>
                  <a:srgbClr val="C00000"/>
                </a:solidFill>
                <a:latin typeface="Cambria" pitchFamily="18" charset="0"/>
                <a:ea typeface="Cambria" pitchFamily="18" charset="0"/>
              </a:rPr>
              <a:t>Type selection</a:t>
            </a:r>
            <a:endParaRPr lang="en-US" sz="2400" b="1" dirty="0">
              <a:solidFill>
                <a:srgbClr val="C00000"/>
              </a:solidFill>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86FF629B-D822-464A-B7B0-9FE2BD13B6AE}" type="slidenum">
              <a:rPr lang="en-US" smtClean="0"/>
              <a:pPr/>
              <a:t>10</a:t>
            </a:fld>
            <a:endParaRPr lang="en-US"/>
          </a:p>
        </p:txBody>
      </p:sp>
    </p:spTree>
    <p:extLst>
      <p:ext uri="{BB962C8B-B14F-4D97-AF65-F5344CB8AC3E}">
        <p14:creationId xmlns="" xmlns:p14="http://schemas.microsoft.com/office/powerpoint/2010/main" val="370636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0" y="1188948"/>
            <a:ext cx="7772400" cy="4480104"/>
          </a:xfrm>
          <a:prstGeom prst="rect">
            <a:avLst/>
          </a:prstGeom>
        </p:spPr>
      </p:pic>
      <p:sp>
        <p:nvSpPr>
          <p:cNvPr id="3" name="Slide Number Placeholder 2"/>
          <p:cNvSpPr>
            <a:spLocks noGrp="1"/>
          </p:cNvSpPr>
          <p:nvPr>
            <p:ph type="sldNum" sz="quarter" idx="12"/>
          </p:nvPr>
        </p:nvSpPr>
        <p:spPr/>
        <p:txBody>
          <a:bodyPr/>
          <a:lstStyle/>
          <a:p>
            <a:fld id="{86FF629B-D822-464A-B7B0-9FE2BD13B6AE}" type="slidenum">
              <a:rPr lang="en-US" smtClean="0"/>
              <a:pPr/>
              <a:t>11</a:t>
            </a:fld>
            <a:endParaRPr lang="en-US"/>
          </a:p>
        </p:txBody>
      </p:sp>
    </p:spTree>
    <p:extLst>
      <p:ext uri="{BB962C8B-B14F-4D97-AF65-F5344CB8AC3E}">
        <p14:creationId xmlns="" xmlns:p14="http://schemas.microsoft.com/office/powerpoint/2010/main" val="193279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82000" cy="400110"/>
          </a:xfrm>
          <a:prstGeom prst="rect">
            <a:avLst/>
          </a:prstGeom>
        </p:spPr>
        <p:txBody>
          <a:bodyPr wrap="square">
            <a:spAutoFit/>
          </a:bodyPr>
          <a:lstStyle/>
          <a:p>
            <a:r>
              <a:rPr lang="en-US" sz="2000" b="1" u="sng" dirty="0" smtClean="0">
                <a:solidFill>
                  <a:srgbClr val="C00000"/>
                </a:solidFill>
                <a:latin typeface="Cambria" pitchFamily="18" charset="0"/>
                <a:ea typeface="Cambria" pitchFamily="18" charset="0"/>
              </a:rPr>
              <a:t>Convert:-</a:t>
            </a:r>
            <a:r>
              <a:rPr lang="en-US" sz="2000" b="1" dirty="0" smtClean="0">
                <a:solidFill>
                  <a:srgbClr val="C00000"/>
                </a:solidFill>
                <a:latin typeface="Cambria" pitchFamily="18" charset="0"/>
                <a:ea typeface="Cambria" pitchFamily="18" charset="0"/>
              </a:rPr>
              <a:t> </a:t>
            </a:r>
            <a:r>
              <a:rPr lang="en-US" sz="2000" dirty="0" smtClean="0">
                <a:latin typeface="Cambria" pitchFamily="18" charset="0"/>
                <a:ea typeface="Cambria" pitchFamily="18" charset="0"/>
              </a:rPr>
              <a:t>Convert one currency into another currency.</a:t>
            </a:r>
            <a:endParaRPr lang="en-US" sz="2000" b="1" u="sng" dirty="0">
              <a:solidFill>
                <a:srgbClr val="C00000"/>
              </a:solidFill>
              <a:latin typeface="Cambria" pitchFamily="18" charset="0"/>
              <a:ea typeface="Cambria" pitchFamily="18" charset="0"/>
            </a:endParaRPr>
          </a:p>
        </p:txBody>
      </p:sp>
      <p:pic>
        <p:nvPicPr>
          <p:cNvPr id="3" name="Picture 2"/>
          <p:cNvPicPr>
            <a:picLocks noChangeAspect="1"/>
          </p:cNvPicPr>
          <p:nvPr/>
        </p:nvPicPr>
        <p:blipFill>
          <a:blip r:embed="rId3"/>
          <a:stretch>
            <a:fillRect/>
          </a:stretch>
        </p:blipFill>
        <p:spPr>
          <a:xfrm>
            <a:off x="328858" y="858505"/>
            <a:ext cx="8181486" cy="5140990"/>
          </a:xfrm>
          <a:prstGeom prst="rect">
            <a:avLst/>
          </a:prstGeom>
        </p:spPr>
      </p:pic>
      <p:sp>
        <p:nvSpPr>
          <p:cNvPr id="4" name="Slide Number Placeholder 3"/>
          <p:cNvSpPr>
            <a:spLocks noGrp="1"/>
          </p:cNvSpPr>
          <p:nvPr>
            <p:ph type="sldNum" sz="quarter" idx="12"/>
          </p:nvPr>
        </p:nvSpPr>
        <p:spPr/>
        <p:txBody>
          <a:bodyPr/>
          <a:lstStyle/>
          <a:p>
            <a:fld id="{86FF629B-D822-464A-B7B0-9FE2BD13B6AE}" type="slidenum">
              <a:rPr lang="en-US" smtClean="0"/>
              <a:pPr/>
              <a:t>12</a:t>
            </a:fld>
            <a:endParaRPr lang="en-US"/>
          </a:p>
        </p:txBody>
      </p:sp>
    </p:spTree>
    <p:extLst>
      <p:ext uri="{BB962C8B-B14F-4D97-AF65-F5344CB8AC3E}">
        <p14:creationId xmlns="" xmlns:p14="http://schemas.microsoft.com/office/powerpoint/2010/main" val="13416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70533" y="858505"/>
            <a:ext cx="6326734" cy="5140990"/>
          </a:xfrm>
          <a:prstGeom prst="rect">
            <a:avLst/>
          </a:prstGeom>
        </p:spPr>
      </p:pic>
      <p:sp>
        <p:nvSpPr>
          <p:cNvPr id="4" name="Slide Number Placeholder 3"/>
          <p:cNvSpPr>
            <a:spLocks noGrp="1"/>
          </p:cNvSpPr>
          <p:nvPr>
            <p:ph type="sldNum" sz="quarter" idx="12"/>
          </p:nvPr>
        </p:nvSpPr>
        <p:spPr/>
        <p:txBody>
          <a:bodyPr/>
          <a:lstStyle/>
          <a:p>
            <a:fld id="{86FF629B-D822-464A-B7B0-9FE2BD13B6AE}" type="slidenum">
              <a:rPr lang="en-US" smtClean="0"/>
              <a:pPr/>
              <a:t>13</a:t>
            </a:fld>
            <a:endParaRPr lang="en-US"/>
          </a:p>
        </p:txBody>
      </p:sp>
    </p:spTree>
    <p:extLst>
      <p:ext uri="{BB962C8B-B14F-4D97-AF65-F5344CB8AC3E}">
        <p14:creationId xmlns="" xmlns:p14="http://schemas.microsoft.com/office/powerpoint/2010/main" val="358433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2286000" cy="369332"/>
          </a:xfrm>
          <a:prstGeom prst="rect">
            <a:avLst/>
          </a:prstGeom>
        </p:spPr>
        <p:txBody>
          <a:bodyPr wrap="square">
            <a:spAutoFit/>
          </a:bodyPr>
          <a:lstStyle/>
          <a:p>
            <a:r>
              <a:rPr lang="en-US" b="1" u="sng" dirty="0" smtClean="0">
                <a:solidFill>
                  <a:srgbClr val="C00000"/>
                </a:solidFill>
                <a:latin typeface="Cambria" pitchFamily="18" charset="0"/>
                <a:ea typeface="Cambria" pitchFamily="18" charset="0"/>
              </a:rPr>
              <a:t>Reset</a:t>
            </a:r>
            <a:endParaRPr lang="en-US" dirty="0">
              <a:solidFill>
                <a:srgbClr val="FFC000"/>
              </a:solidFill>
            </a:endParaRPr>
          </a:p>
        </p:txBody>
      </p:sp>
      <p:pic>
        <p:nvPicPr>
          <p:cNvPr id="3" name="Picture 2"/>
          <p:cNvPicPr>
            <a:picLocks noChangeAspect="1"/>
          </p:cNvPicPr>
          <p:nvPr/>
        </p:nvPicPr>
        <p:blipFill>
          <a:blip r:embed="rId3"/>
          <a:stretch>
            <a:fillRect/>
          </a:stretch>
        </p:blipFill>
        <p:spPr>
          <a:xfrm>
            <a:off x="766570" y="858505"/>
            <a:ext cx="7302494" cy="4932695"/>
          </a:xfrm>
          <a:prstGeom prst="rect">
            <a:avLst/>
          </a:prstGeom>
        </p:spPr>
      </p:pic>
      <p:sp>
        <p:nvSpPr>
          <p:cNvPr id="4" name="Slide Number Placeholder 3"/>
          <p:cNvSpPr>
            <a:spLocks noGrp="1"/>
          </p:cNvSpPr>
          <p:nvPr>
            <p:ph type="sldNum" sz="quarter" idx="12"/>
          </p:nvPr>
        </p:nvSpPr>
        <p:spPr/>
        <p:txBody>
          <a:bodyPr/>
          <a:lstStyle/>
          <a:p>
            <a:fld id="{86FF629B-D822-464A-B7B0-9FE2BD13B6AE}" type="slidenum">
              <a:rPr lang="en-US" smtClean="0"/>
              <a:pPr/>
              <a:t>14</a:t>
            </a:fld>
            <a:endParaRPr lang="en-US"/>
          </a:p>
        </p:txBody>
      </p:sp>
    </p:spTree>
    <p:extLst>
      <p:ext uri="{BB962C8B-B14F-4D97-AF65-F5344CB8AC3E}">
        <p14:creationId xmlns="" xmlns:p14="http://schemas.microsoft.com/office/powerpoint/2010/main" val="144525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667000"/>
            <a:ext cx="8686800" cy="1200329"/>
          </a:xfrm>
          <a:prstGeom prst="rect">
            <a:avLst/>
          </a:prstGeom>
        </p:spPr>
        <p:txBody>
          <a:bodyPr wrap="square">
            <a:spAutoFit/>
          </a:bodyPr>
          <a:lstStyle/>
          <a:p>
            <a:r>
              <a:rPr lang="en-US" dirty="0" smtClean="0"/>
              <a:t>                            </a:t>
            </a:r>
            <a:r>
              <a:rPr lang="en-US" sz="7200" dirty="0" smtClean="0">
                <a:solidFill>
                  <a:srgbClr val="C00000"/>
                </a:solidFill>
                <a:latin typeface="Cambria" pitchFamily="18" charset="0"/>
                <a:ea typeface="Cambria" pitchFamily="18" charset="0"/>
              </a:rPr>
              <a:t>THANK </a:t>
            </a:r>
            <a:r>
              <a:rPr lang="en-US" sz="7200" dirty="0">
                <a:solidFill>
                  <a:srgbClr val="C00000"/>
                </a:solidFill>
                <a:latin typeface="Cambria" pitchFamily="18" charset="0"/>
                <a:ea typeface="Cambria" pitchFamily="18" charset="0"/>
              </a:rPr>
              <a:t>YOU</a:t>
            </a:r>
          </a:p>
        </p:txBody>
      </p:sp>
      <p:sp>
        <p:nvSpPr>
          <p:cNvPr id="3" name="Slide Number Placeholder 2"/>
          <p:cNvSpPr>
            <a:spLocks noGrp="1"/>
          </p:cNvSpPr>
          <p:nvPr>
            <p:ph type="sldNum" sz="quarter" idx="12"/>
          </p:nvPr>
        </p:nvSpPr>
        <p:spPr/>
        <p:txBody>
          <a:bodyPr/>
          <a:lstStyle/>
          <a:p>
            <a:fld id="{86FF629B-D822-464A-B7B0-9FE2BD13B6AE}" type="slidenum">
              <a:rPr lang="en-US" smtClean="0"/>
              <a:pPr/>
              <a:t>15</a:t>
            </a:fld>
            <a:endParaRPr lang="en-US"/>
          </a:p>
        </p:txBody>
      </p:sp>
    </p:spTree>
    <p:extLst>
      <p:ext uri="{BB962C8B-B14F-4D97-AF65-F5344CB8AC3E}">
        <p14:creationId xmlns="" xmlns:p14="http://schemas.microsoft.com/office/powerpoint/2010/main" val="293176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971800"/>
            <a:ext cx="7315200" cy="1894362"/>
          </a:xfrm>
        </p:spPr>
        <p:txBody>
          <a:bodyPr>
            <a:normAutofit fontScale="90000"/>
          </a:bodyPr>
          <a:lstStyle/>
          <a:p>
            <a:r>
              <a:rPr lang="en-US" sz="9600" dirty="0" smtClean="0"/>
              <a:t>CURRENCY</a:t>
            </a:r>
            <a:endParaRPr lang="en-US" sz="9600" dirty="0"/>
          </a:p>
        </p:txBody>
      </p:sp>
      <p:sp>
        <p:nvSpPr>
          <p:cNvPr id="3" name="Subtitle 2"/>
          <p:cNvSpPr>
            <a:spLocks noGrp="1"/>
          </p:cNvSpPr>
          <p:nvPr>
            <p:ph type="subTitle" idx="1"/>
          </p:nvPr>
        </p:nvSpPr>
        <p:spPr>
          <a:xfrm>
            <a:off x="5562600" y="4495800"/>
            <a:ext cx="4038600" cy="990600"/>
          </a:xfrm>
        </p:spPr>
        <p:txBody>
          <a:bodyPr>
            <a:normAutofit/>
          </a:bodyPr>
          <a:lstStyle/>
          <a:p>
            <a:r>
              <a:rPr lang="en-US" sz="3600" dirty="0" smtClean="0">
                <a:solidFill>
                  <a:srgbClr val="C00000"/>
                </a:solidFill>
              </a:rPr>
              <a:t>CONVERTER</a:t>
            </a:r>
            <a:endParaRPr lang="en-US" sz="3600" dirty="0">
              <a:solidFill>
                <a:srgbClr val="C00000"/>
              </a:solidFill>
            </a:endParaRPr>
          </a:p>
        </p:txBody>
      </p:sp>
      <p:sp>
        <p:nvSpPr>
          <p:cNvPr id="4" name="Slide Number Placeholder 3"/>
          <p:cNvSpPr>
            <a:spLocks noGrp="1"/>
          </p:cNvSpPr>
          <p:nvPr>
            <p:ph type="sldNum" sz="quarter" idx="12"/>
          </p:nvPr>
        </p:nvSpPr>
        <p:spPr/>
        <p:txBody>
          <a:bodyPr/>
          <a:lstStyle/>
          <a:p>
            <a:fld id="{86FF629B-D822-464A-B7B0-9FE2BD13B6AE}" type="slidenum">
              <a:rPr lang="en-US" smtClean="0"/>
              <a:pPr/>
              <a:t>2</a:t>
            </a:fld>
            <a:endParaRPr lang="en-US"/>
          </a:p>
        </p:txBody>
      </p:sp>
    </p:spTree>
    <p:extLst>
      <p:ext uri="{BB962C8B-B14F-4D97-AF65-F5344CB8AC3E}">
        <p14:creationId xmlns="" xmlns:p14="http://schemas.microsoft.com/office/powerpoint/2010/main" val="3576323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8" y="609600"/>
            <a:ext cx="7772400" cy="5216813"/>
          </a:xfrm>
          <a:prstGeom prst="rect">
            <a:avLst/>
          </a:prstGeom>
        </p:spPr>
        <p:txBody>
          <a:bodyPr wrap="square">
            <a:spAutoFit/>
          </a:bodyPr>
          <a:lstStyle/>
          <a:p>
            <a:pPr algn="just">
              <a:lnSpc>
                <a:spcPct val="150000"/>
              </a:lnSpc>
            </a:pPr>
            <a:r>
              <a:rPr lang="en-US" sz="4400" b="1" u="sng" dirty="0">
                <a:solidFill>
                  <a:srgbClr val="C00000"/>
                </a:solidFill>
                <a:latin typeface="Cambria" pitchFamily="18" charset="0"/>
                <a:ea typeface="Cambria" pitchFamily="18" charset="0"/>
              </a:rPr>
              <a:t>Introduction</a:t>
            </a:r>
            <a:r>
              <a:rPr lang="en-US" sz="2800" b="1" dirty="0">
                <a:solidFill>
                  <a:srgbClr val="FFC000"/>
                </a:solidFill>
                <a:latin typeface="Cambria" pitchFamily="18" charset="0"/>
                <a:ea typeface="Cambria" pitchFamily="18" charset="0"/>
              </a:rPr>
              <a:t> </a:t>
            </a:r>
            <a:endParaRPr lang="en-US" sz="2800" dirty="0">
              <a:solidFill>
                <a:srgbClr val="FFC000"/>
              </a:solidFill>
              <a:latin typeface="Cambria" pitchFamily="18" charset="0"/>
              <a:ea typeface="Cambria" pitchFamily="18" charset="0"/>
            </a:endParaRPr>
          </a:p>
          <a:p>
            <a:pPr algn="just">
              <a:lnSpc>
                <a:spcPct val="150000"/>
              </a:lnSpc>
              <a:buFont typeface="Arial" pitchFamily="34" charset="0"/>
              <a:buChar char="•"/>
            </a:pPr>
            <a:r>
              <a:rPr lang="en-US" sz="2400" dirty="0" smtClean="0"/>
              <a:t> </a:t>
            </a:r>
            <a:r>
              <a:rPr lang="en-US" sz="2000" dirty="0" smtClean="0">
                <a:latin typeface="Cambria" pitchFamily="18" charset="0"/>
                <a:ea typeface="Cambria" pitchFamily="18" charset="0"/>
              </a:rPr>
              <a:t>A </a:t>
            </a:r>
            <a:r>
              <a:rPr lang="en-US" sz="2000" b="1" dirty="0" smtClean="0">
                <a:latin typeface="Cambria" pitchFamily="18" charset="0"/>
                <a:ea typeface="Cambria" pitchFamily="18" charset="0"/>
              </a:rPr>
              <a:t>currency converter</a:t>
            </a:r>
            <a:r>
              <a:rPr lang="en-US" sz="2000" dirty="0" smtClean="0">
                <a:latin typeface="Cambria" pitchFamily="18" charset="0"/>
                <a:ea typeface="Cambria" pitchFamily="18" charset="0"/>
              </a:rPr>
              <a:t> is a tool that calculates the equivalent value of one currency in another, using current exchange rates. It’s widely used in international trade, travel, and finance to compare prices, make informed transactions, and manage cross-border expenses efficiently and accurately.</a:t>
            </a:r>
          </a:p>
          <a:p>
            <a:pPr algn="just">
              <a:lnSpc>
                <a:spcPct val="150000"/>
              </a:lnSpc>
              <a:buFont typeface="Arial" pitchFamily="34" charset="0"/>
              <a:buChar char="•"/>
            </a:pPr>
            <a:r>
              <a:rPr lang="en-US" sz="2000" dirty="0" smtClean="0">
                <a:latin typeface="Cambria" pitchFamily="18" charset="0"/>
                <a:ea typeface="Cambria" pitchFamily="18" charset="0"/>
              </a:rPr>
              <a:t> In this project, </a:t>
            </a:r>
          </a:p>
          <a:p>
            <a:pPr algn="just">
              <a:lnSpc>
                <a:spcPct val="150000"/>
              </a:lnSpc>
            </a:pPr>
            <a:r>
              <a:rPr lang="en-US" sz="2000" dirty="0" smtClean="0">
                <a:latin typeface="Cambria" pitchFamily="18" charset="0"/>
                <a:ea typeface="Cambria" pitchFamily="18" charset="0"/>
              </a:rPr>
              <a:t>By the knowledge of usage of currency converter a program is designed using basic knowledge of (Html, CSS and </a:t>
            </a:r>
            <a:r>
              <a:rPr lang="en-US" sz="2000" dirty="0" err="1" smtClean="0">
                <a:latin typeface="Cambria" pitchFamily="18" charset="0"/>
                <a:ea typeface="Cambria" pitchFamily="18" charset="0"/>
              </a:rPr>
              <a:t>Javascript</a:t>
            </a:r>
            <a:r>
              <a:rPr lang="en-US" sz="2000" dirty="0" smtClean="0">
                <a:latin typeface="Cambria" pitchFamily="18" charset="0"/>
                <a:ea typeface="Cambria" pitchFamily="18" charset="0"/>
              </a:rPr>
              <a:t>)</a:t>
            </a:r>
            <a:endParaRPr lang="en-US" sz="2000" dirty="0">
              <a:latin typeface="Cambria" pitchFamily="18" charset="0"/>
              <a:ea typeface="Cambria" pitchFamily="18" charset="0"/>
            </a:endParaRPr>
          </a:p>
          <a:p>
            <a:pPr algn="just">
              <a:lnSpc>
                <a:spcPct val="150000"/>
              </a:lnSpc>
            </a:pPr>
            <a:r>
              <a:rPr lang="en-US" sz="1400" dirty="0">
                <a:latin typeface="Cambria" pitchFamily="18" charset="0"/>
                <a:ea typeface="Cambria" pitchFamily="18" charset="0"/>
              </a:rPr>
              <a:t> </a:t>
            </a:r>
            <a:endParaRPr lang="en-US"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86FF629B-D822-464A-B7B0-9FE2BD13B6AE}" type="slidenum">
              <a:rPr lang="en-US" smtClean="0"/>
              <a:pPr/>
              <a:t>3</a:t>
            </a:fld>
            <a:endParaRPr lang="en-US"/>
          </a:p>
        </p:txBody>
      </p:sp>
    </p:spTree>
    <p:extLst>
      <p:ext uri="{BB962C8B-B14F-4D97-AF65-F5344CB8AC3E}">
        <p14:creationId xmlns="" xmlns:p14="http://schemas.microsoft.com/office/powerpoint/2010/main" val="335829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1"/>
            <a:ext cx="8458200" cy="4801314"/>
          </a:xfrm>
          <a:prstGeom prst="rect">
            <a:avLst/>
          </a:prstGeom>
        </p:spPr>
        <p:txBody>
          <a:bodyPr wrap="square">
            <a:spAutoFit/>
          </a:bodyPr>
          <a:lstStyle/>
          <a:p>
            <a:pPr algn="just">
              <a:lnSpc>
                <a:spcPct val="150000"/>
              </a:lnSpc>
            </a:pPr>
            <a:r>
              <a:rPr lang="en-US" sz="4400" b="1" u="sng" dirty="0" smtClean="0">
                <a:solidFill>
                  <a:srgbClr val="C00000"/>
                </a:solidFill>
                <a:latin typeface="Cambria" pitchFamily="18" charset="0"/>
                <a:ea typeface="Cambria" pitchFamily="18" charset="0"/>
              </a:rPr>
              <a:t>Purpose</a:t>
            </a:r>
            <a:r>
              <a:rPr lang="en-US" sz="4400" b="1" u="sng" dirty="0" smtClean="0">
                <a:solidFill>
                  <a:srgbClr val="FFC000"/>
                </a:solidFill>
              </a:rPr>
              <a:t> </a:t>
            </a:r>
            <a:endParaRPr lang="en-US" sz="2400" dirty="0" smtClean="0"/>
          </a:p>
          <a:p>
            <a:pPr algn="just">
              <a:lnSpc>
                <a:spcPct val="150000"/>
              </a:lnSpc>
              <a:buFont typeface="Arial" pitchFamily="34" charset="0"/>
              <a:buChar char="•"/>
            </a:pPr>
            <a:r>
              <a:rPr lang="en-US" sz="2000" dirty="0" smtClean="0"/>
              <a:t> </a:t>
            </a:r>
            <a:r>
              <a:rPr lang="en-US" sz="2000" dirty="0" smtClean="0">
                <a:latin typeface="Cambria" pitchFamily="18" charset="0"/>
                <a:ea typeface="Cambria" pitchFamily="18" charset="0"/>
              </a:rPr>
              <a:t>In finance, an exchange rate between two currencies is the rate at which one country will be exchanged for another.</a:t>
            </a:r>
          </a:p>
          <a:p>
            <a:pPr algn="just">
              <a:lnSpc>
                <a:spcPct val="150000"/>
              </a:lnSpc>
              <a:buFont typeface="Arial" pitchFamily="34" charset="0"/>
              <a:buChar char="•"/>
            </a:pPr>
            <a:r>
              <a:rPr lang="en-US" sz="2000" dirty="0" smtClean="0">
                <a:latin typeface="Cambria" pitchFamily="18" charset="0"/>
                <a:ea typeface="Cambria" pitchFamily="18" charset="0"/>
              </a:rPr>
              <a:t> It is a useful tool which gives us the value of certain amount of one currency to be converted in to a different currency.</a:t>
            </a:r>
          </a:p>
          <a:p>
            <a:pPr algn="just">
              <a:lnSpc>
                <a:spcPct val="150000"/>
              </a:lnSpc>
              <a:buFont typeface="Arial" pitchFamily="34" charset="0"/>
              <a:buChar char="•"/>
            </a:pPr>
            <a:r>
              <a:rPr lang="en-US" sz="2000" dirty="0" smtClean="0">
                <a:latin typeface="Cambria" pitchFamily="18" charset="0"/>
                <a:ea typeface="Cambria" pitchFamily="18" charset="0"/>
              </a:rPr>
              <a:t> It is also regarded as the value of one country’s currency in terms of another currency.</a:t>
            </a:r>
          </a:p>
          <a:p>
            <a:pPr algn="just">
              <a:lnSpc>
                <a:spcPct val="150000"/>
              </a:lnSpc>
              <a:buFont typeface="Arial" pitchFamily="34" charset="0"/>
              <a:buChar char="•"/>
            </a:pPr>
            <a:r>
              <a:rPr lang="en-US" sz="2000" dirty="0" smtClean="0">
                <a:latin typeface="Cambria" pitchFamily="18" charset="0"/>
                <a:ea typeface="Cambria" pitchFamily="18" charset="0"/>
              </a:rPr>
              <a:t> In this project we are going to display a web window in which currency options are given and the conversion value is displayed.</a:t>
            </a:r>
            <a:endParaRPr lang="en-US" sz="2000"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86FF629B-D822-464A-B7B0-9FE2BD13B6AE}" type="slidenum">
              <a:rPr lang="en-US" smtClean="0"/>
              <a:pPr/>
              <a:t>4</a:t>
            </a:fld>
            <a:endParaRPr lang="en-US"/>
          </a:p>
        </p:txBody>
      </p:sp>
    </p:spTree>
    <p:extLst>
      <p:ext uri="{BB962C8B-B14F-4D97-AF65-F5344CB8AC3E}">
        <p14:creationId xmlns="" xmlns:p14="http://schemas.microsoft.com/office/powerpoint/2010/main" val="1091894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601"/>
            <a:ext cx="8534400" cy="923330"/>
          </a:xfrm>
          <a:prstGeom prst="rect">
            <a:avLst/>
          </a:prstGeom>
        </p:spPr>
        <p:txBody>
          <a:bodyPr wrap="square">
            <a:spAutoFit/>
          </a:bodyPr>
          <a:lstStyle/>
          <a:p>
            <a:endParaRPr lang="en-US" dirty="0"/>
          </a:p>
          <a:p>
            <a:r>
              <a:rPr lang="en-US" dirty="0"/>
              <a:t> </a:t>
            </a:r>
          </a:p>
          <a:p>
            <a:r>
              <a:rPr lang="en-US" dirty="0"/>
              <a:t> </a:t>
            </a:r>
          </a:p>
        </p:txBody>
      </p:sp>
      <p:sp>
        <p:nvSpPr>
          <p:cNvPr id="3" name="Rectangle 2"/>
          <p:cNvSpPr/>
          <p:nvPr/>
        </p:nvSpPr>
        <p:spPr>
          <a:xfrm>
            <a:off x="457200" y="457200"/>
            <a:ext cx="8458200" cy="6694140"/>
          </a:xfrm>
          <a:prstGeom prst="rect">
            <a:avLst/>
          </a:prstGeom>
        </p:spPr>
        <p:txBody>
          <a:bodyPr wrap="square">
            <a:spAutoFit/>
          </a:bodyPr>
          <a:lstStyle/>
          <a:p>
            <a:pPr algn="just">
              <a:lnSpc>
                <a:spcPct val="150000"/>
              </a:lnSpc>
            </a:pPr>
            <a:r>
              <a:rPr lang="en-US" sz="4400" b="1" u="sng" dirty="0">
                <a:solidFill>
                  <a:srgbClr val="C00000"/>
                </a:solidFill>
                <a:latin typeface="Cambria" pitchFamily="18" charset="0"/>
                <a:ea typeface="Cambria" pitchFamily="18" charset="0"/>
              </a:rPr>
              <a:t>Advantages </a:t>
            </a:r>
            <a:endParaRPr lang="en-US" sz="4400" b="1" u="sng" dirty="0" smtClean="0">
              <a:solidFill>
                <a:srgbClr val="C00000"/>
              </a:solidFill>
              <a:latin typeface="Cambria" pitchFamily="18" charset="0"/>
              <a:ea typeface="Cambria" pitchFamily="18" charset="0"/>
            </a:endParaRPr>
          </a:p>
          <a:p>
            <a:pPr algn="just">
              <a:lnSpc>
                <a:spcPct val="150000"/>
              </a:lnSpc>
            </a:pPr>
            <a:endParaRPr lang="en-US" dirty="0"/>
          </a:p>
          <a:p>
            <a:pPr marL="342900" indent="-342900">
              <a:buAutoNum type="arabicPeriod"/>
            </a:pPr>
            <a:r>
              <a:rPr lang="en-US" sz="1600" b="1" dirty="0" smtClean="0">
                <a:latin typeface="Cambria" pitchFamily="18" charset="0"/>
                <a:ea typeface="Cambria" pitchFamily="18" charset="0"/>
              </a:rPr>
              <a:t>Convenient to use</a:t>
            </a:r>
          </a:p>
          <a:p>
            <a:r>
              <a:rPr lang="en-US" sz="1600" dirty="0" smtClean="0">
                <a:latin typeface="Cambria" pitchFamily="18" charset="0"/>
                <a:ea typeface="Cambria" pitchFamily="18" charset="0"/>
              </a:rPr>
              <a:t>Owing to these online tools, you no longer need to visit physical banks or currency exchange centers for accurate currency conversion. The currency conversion facility is at your fingertips now!</a:t>
            </a:r>
          </a:p>
          <a:p>
            <a:endParaRPr lang="en-US" sz="1600" b="1" dirty="0" smtClean="0">
              <a:latin typeface="Cambria" pitchFamily="18" charset="0"/>
              <a:ea typeface="Cambria" pitchFamily="18" charset="0"/>
            </a:endParaRPr>
          </a:p>
          <a:p>
            <a:r>
              <a:rPr lang="en-US" sz="1600" b="1" dirty="0" smtClean="0">
                <a:latin typeface="Cambria" pitchFamily="18" charset="0"/>
                <a:ea typeface="Cambria" pitchFamily="18" charset="0"/>
              </a:rPr>
              <a:t>2.   Time-saving</a:t>
            </a:r>
          </a:p>
          <a:p>
            <a:pPr marL="342900" indent="-342900"/>
            <a:r>
              <a:rPr lang="en-US" sz="1600" dirty="0" smtClean="0">
                <a:latin typeface="Cambria" pitchFamily="18" charset="0"/>
                <a:ea typeface="Cambria" pitchFamily="18" charset="0"/>
              </a:rPr>
              <a:t>As stated in the section above, you don’t have to visit world banks or currency </a:t>
            </a:r>
          </a:p>
          <a:p>
            <a:pPr marL="342900" indent="-342900"/>
            <a:r>
              <a:rPr lang="en-US" sz="1600" dirty="0" smtClean="0">
                <a:latin typeface="Cambria" pitchFamily="18" charset="0"/>
                <a:ea typeface="Cambria" pitchFamily="18" charset="0"/>
              </a:rPr>
              <a:t>exchange centers to convert a currency value to the desired currency value. </a:t>
            </a:r>
          </a:p>
          <a:p>
            <a:pPr marL="342900" indent="-342900"/>
            <a:r>
              <a:rPr lang="en-US" sz="1600" dirty="0" smtClean="0">
                <a:latin typeface="Cambria" pitchFamily="18" charset="0"/>
                <a:ea typeface="Cambria" pitchFamily="18" charset="0"/>
              </a:rPr>
              <a:t>This in turn can help you save time and energy</a:t>
            </a:r>
            <a:endParaRPr lang="en-US" sz="1600" b="1" dirty="0" smtClean="0">
              <a:latin typeface="Cambria" pitchFamily="18" charset="0"/>
              <a:ea typeface="Cambria" pitchFamily="18" charset="0"/>
            </a:endParaRPr>
          </a:p>
          <a:p>
            <a:pPr marL="342900" indent="-342900"/>
            <a:endParaRPr lang="en-US" sz="1600" b="1" dirty="0" smtClean="0">
              <a:latin typeface="Cambria" pitchFamily="18" charset="0"/>
              <a:ea typeface="Cambria" pitchFamily="18" charset="0"/>
            </a:endParaRPr>
          </a:p>
          <a:p>
            <a:pPr marL="342900" indent="-342900"/>
            <a:r>
              <a:rPr lang="en-US" sz="1600" b="1" dirty="0" smtClean="0">
                <a:latin typeface="Cambria" pitchFamily="18" charset="0"/>
                <a:ea typeface="Cambria" pitchFamily="18" charset="0"/>
              </a:rPr>
              <a:t>3.   Budget planning</a:t>
            </a:r>
          </a:p>
          <a:p>
            <a:pPr marL="342900" indent="-342900"/>
            <a:r>
              <a:rPr lang="en-US" sz="1600" dirty="0" smtClean="0">
                <a:latin typeface="Cambria" pitchFamily="18" charset="0"/>
                <a:ea typeface="Cambria" pitchFamily="18" charset="0"/>
              </a:rPr>
              <a:t>As a student studying abroad, a professional on an international business trip, </a:t>
            </a:r>
          </a:p>
          <a:p>
            <a:pPr marL="342900" indent="-342900"/>
            <a:r>
              <a:rPr lang="en-US" sz="1600" dirty="0" smtClean="0">
                <a:latin typeface="Cambria" pitchFamily="18" charset="0"/>
                <a:ea typeface="Cambria" pitchFamily="18" charset="0"/>
              </a:rPr>
              <a:t>or a tourist traveling overseas, you need to manage a budget and plan your expenses.</a:t>
            </a:r>
            <a:endParaRPr lang="en-US" sz="1600" b="1" dirty="0" smtClean="0">
              <a:latin typeface="Cambria" pitchFamily="18" charset="0"/>
              <a:ea typeface="Cambria" pitchFamily="18" charset="0"/>
            </a:endParaRPr>
          </a:p>
          <a:p>
            <a:pPr marL="342900" indent="-342900"/>
            <a:endParaRPr lang="en-US" sz="1600" b="1" dirty="0" smtClean="0">
              <a:latin typeface="Cambria" pitchFamily="18" charset="0"/>
              <a:ea typeface="Cambria" pitchFamily="18" charset="0"/>
            </a:endParaRPr>
          </a:p>
          <a:p>
            <a:pPr marL="342900" indent="-342900"/>
            <a:r>
              <a:rPr lang="en-US" sz="1600" b="1" dirty="0" smtClean="0">
                <a:latin typeface="Cambria" pitchFamily="18" charset="0"/>
                <a:ea typeface="Cambria" pitchFamily="18" charset="0"/>
              </a:rPr>
              <a:t>4.  Precise financial reporting</a:t>
            </a:r>
          </a:p>
          <a:p>
            <a:pPr marL="342900" indent="-342900"/>
            <a:r>
              <a:rPr lang="en-US" sz="1600" dirty="0" smtClean="0">
                <a:latin typeface="Cambria" pitchFamily="18" charset="0"/>
                <a:ea typeface="Cambria" pitchFamily="18" charset="0"/>
              </a:rPr>
              <a:t>Precise and error-free financial reporting is crucial for investor relations, </a:t>
            </a:r>
          </a:p>
          <a:p>
            <a:pPr marL="342900" indent="-342900"/>
            <a:r>
              <a:rPr lang="en-US" sz="1600" dirty="0" smtClean="0">
                <a:latin typeface="Cambria" pitchFamily="18" charset="0"/>
                <a:ea typeface="Cambria" pitchFamily="18" charset="0"/>
              </a:rPr>
              <a:t>compliance, and strategic financial planning in organizations.</a:t>
            </a:r>
            <a:endParaRPr lang="en-US" sz="1600" b="1" dirty="0" smtClean="0">
              <a:latin typeface="Cambria" pitchFamily="18" charset="0"/>
              <a:ea typeface="Cambria" pitchFamily="18" charset="0"/>
            </a:endParaRPr>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AutoNum type="arabicPeriod"/>
            </a:pPr>
            <a:endParaRPr lang="en-US" sz="1600" b="1" dirty="0"/>
          </a:p>
        </p:txBody>
      </p:sp>
      <p:sp>
        <p:nvSpPr>
          <p:cNvPr id="4" name="Slide Number Placeholder 3"/>
          <p:cNvSpPr>
            <a:spLocks noGrp="1"/>
          </p:cNvSpPr>
          <p:nvPr>
            <p:ph type="sldNum" sz="quarter" idx="12"/>
          </p:nvPr>
        </p:nvSpPr>
        <p:spPr/>
        <p:txBody>
          <a:bodyPr/>
          <a:lstStyle/>
          <a:p>
            <a:fld id="{86FF629B-D822-464A-B7B0-9FE2BD13B6AE}" type="slidenum">
              <a:rPr lang="en-US" smtClean="0"/>
              <a:pPr/>
              <a:t>5</a:t>
            </a:fld>
            <a:endParaRPr lang="en-US"/>
          </a:p>
        </p:txBody>
      </p:sp>
    </p:spTree>
    <p:extLst>
      <p:ext uri="{BB962C8B-B14F-4D97-AF65-F5344CB8AC3E}">
        <p14:creationId xmlns="" xmlns:p14="http://schemas.microsoft.com/office/powerpoint/2010/main" val="4036421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382000" cy="4847481"/>
          </a:xfrm>
          <a:prstGeom prst="rect">
            <a:avLst/>
          </a:prstGeom>
        </p:spPr>
        <p:txBody>
          <a:bodyPr wrap="square">
            <a:spAutoFit/>
          </a:bodyPr>
          <a:lstStyle/>
          <a:p>
            <a:pPr algn="just">
              <a:lnSpc>
                <a:spcPct val="150000"/>
              </a:lnSpc>
            </a:pPr>
            <a:r>
              <a:rPr lang="en-US" sz="4400" b="1" u="sng" dirty="0" smtClean="0">
                <a:solidFill>
                  <a:srgbClr val="C00000"/>
                </a:solidFill>
                <a:latin typeface="Cambria" pitchFamily="18" charset="0"/>
                <a:ea typeface="Cambria" pitchFamily="18" charset="0"/>
              </a:rPr>
              <a:t>Disadvantages</a:t>
            </a:r>
          </a:p>
          <a:p>
            <a:pPr algn="just">
              <a:lnSpc>
                <a:spcPct val="150000"/>
              </a:lnSpc>
            </a:pPr>
            <a:endParaRPr lang="en-US" sz="1200" u="sng" dirty="0">
              <a:solidFill>
                <a:schemeClr val="bg1">
                  <a:lumMod val="50000"/>
                </a:schemeClr>
              </a:solidFill>
            </a:endParaRPr>
          </a:p>
          <a:p>
            <a:pPr>
              <a:lnSpc>
                <a:spcPct val="150000"/>
              </a:lnSpc>
            </a:pPr>
            <a:r>
              <a:rPr lang="en-US" dirty="0" smtClean="0">
                <a:latin typeface="Cambria" pitchFamily="18" charset="0"/>
                <a:ea typeface="Cambria" pitchFamily="18" charset="0"/>
                <a:sym typeface="Symbol"/>
              </a:rPr>
              <a:t>1.</a:t>
            </a:r>
            <a:r>
              <a:rPr lang="en-US" dirty="0" smtClean="0">
                <a:latin typeface="Cambria" pitchFamily="18" charset="0"/>
                <a:ea typeface="Cambria" pitchFamily="18" charset="0"/>
              </a:rPr>
              <a:t> </a:t>
            </a:r>
            <a:r>
              <a:rPr lang="en-US" b="1" dirty="0" smtClean="0">
                <a:latin typeface="Cambria" pitchFamily="18" charset="0"/>
                <a:ea typeface="Cambria" pitchFamily="18" charset="0"/>
              </a:rPr>
              <a:t>Compliance with Regulations</a:t>
            </a:r>
          </a:p>
          <a:p>
            <a:r>
              <a:rPr lang="en-US" dirty="0" smtClean="0">
                <a:latin typeface="Cambria" pitchFamily="18" charset="0"/>
                <a:ea typeface="Cambria" pitchFamily="18" charset="0"/>
              </a:rPr>
              <a:t>The primary disadvantage of developing a currency converter app is that keeping the app updated and adhering to compliance according to the financial regulations is important, and implementing the necessary features according to the rules and regulations can be a challenging task during the mobile app development process.</a:t>
            </a:r>
          </a:p>
          <a:p>
            <a:pPr>
              <a:lnSpc>
                <a:spcPct val="150000"/>
              </a:lnSpc>
            </a:pPr>
            <a:endParaRPr lang="en-US" dirty="0" smtClean="0">
              <a:latin typeface="Cambria" pitchFamily="18" charset="0"/>
              <a:ea typeface="Cambria" pitchFamily="18" charset="0"/>
            </a:endParaRPr>
          </a:p>
          <a:p>
            <a:pPr>
              <a:lnSpc>
                <a:spcPct val="150000"/>
              </a:lnSpc>
            </a:pPr>
            <a:r>
              <a:rPr lang="en-US" dirty="0" smtClean="0">
                <a:latin typeface="Cambria" pitchFamily="18" charset="0"/>
                <a:ea typeface="Cambria" pitchFamily="18" charset="0"/>
              </a:rPr>
              <a:t>2. </a:t>
            </a:r>
            <a:r>
              <a:rPr lang="en-US" b="1" dirty="0" smtClean="0">
                <a:latin typeface="Cambria" pitchFamily="18" charset="0"/>
                <a:ea typeface="Cambria" pitchFamily="18" charset="0"/>
              </a:rPr>
              <a:t>Internet Dependencies</a:t>
            </a:r>
          </a:p>
          <a:p>
            <a:r>
              <a:rPr lang="en-US" dirty="0" smtClean="0">
                <a:latin typeface="Cambria" pitchFamily="18" charset="0"/>
                <a:ea typeface="Cambria" pitchFamily="18" charset="0"/>
              </a:rPr>
              <a:t>Another disadvantage of a currency converter app is that these apps rely on an active internet connection to fetch accurate exchange rates, which might hamper the conversion process thus creating a negative impact on the user experience of the app.</a:t>
            </a:r>
          </a:p>
        </p:txBody>
      </p:sp>
      <p:sp>
        <p:nvSpPr>
          <p:cNvPr id="3" name="Slide Number Placeholder 2"/>
          <p:cNvSpPr>
            <a:spLocks noGrp="1"/>
          </p:cNvSpPr>
          <p:nvPr>
            <p:ph type="sldNum" sz="quarter" idx="12"/>
          </p:nvPr>
        </p:nvSpPr>
        <p:spPr/>
        <p:txBody>
          <a:bodyPr/>
          <a:lstStyle/>
          <a:p>
            <a:fld id="{86FF629B-D822-464A-B7B0-9FE2BD13B6AE}" type="slidenum">
              <a:rPr lang="en-US" smtClean="0"/>
              <a:pPr/>
              <a:t>6</a:t>
            </a:fld>
            <a:endParaRPr lang="en-US"/>
          </a:p>
        </p:txBody>
      </p:sp>
    </p:spTree>
    <p:extLst>
      <p:ext uri="{BB962C8B-B14F-4D97-AF65-F5344CB8AC3E}">
        <p14:creationId xmlns="" xmlns:p14="http://schemas.microsoft.com/office/powerpoint/2010/main" val="681034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12845"/>
            <a:ext cx="9829800" cy="5170646"/>
          </a:xfrm>
          <a:prstGeom prst="rect">
            <a:avLst/>
          </a:prstGeom>
        </p:spPr>
        <p:txBody>
          <a:bodyPr wrap="square">
            <a:spAutoFit/>
          </a:bodyPr>
          <a:lstStyle/>
          <a:p>
            <a:pPr algn="just">
              <a:lnSpc>
                <a:spcPct val="150000"/>
              </a:lnSpc>
            </a:pPr>
            <a:r>
              <a:rPr lang="en-US" sz="4400" b="1" u="sng" dirty="0">
                <a:solidFill>
                  <a:srgbClr val="C00000"/>
                </a:solidFill>
                <a:latin typeface="Cambria" pitchFamily="18" charset="0"/>
                <a:ea typeface="Cambria" pitchFamily="18" charset="0"/>
              </a:rPr>
              <a:t>Project Category:</a:t>
            </a:r>
            <a:endParaRPr lang="en-US" sz="4400" u="sng" dirty="0">
              <a:solidFill>
                <a:srgbClr val="C00000"/>
              </a:solidFill>
              <a:latin typeface="Cambria" pitchFamily="18" charset="0"/>
              <a:ea typeface="Cambria" pitchFamily="18" charset="0"/>
            </a:endParaRPr>
          </a:p>
          <a:p>
            <a:pPr algn="just">
              <a:lnSpc>
                <a:spcPct val="150000"/>
              </a:lnSpc>
            </a:pPr>
            <a:r>
              <a:rPr lang="en-US" b="1" dirty="0">
                <a:latin typeface="Cambria" pitchFamily="18" charset="0"/>
                <a:ea typeface="Cambria" pitchFamily="18" charset="0"/>
              </a:rPr>
              <a:t> </a:t>
            </a:r>
            <a:r>
              <a:rPr lang="en-US" sz="2000" b="1" dirty="0" smtClean="0">
                <a:latin typeface="Cambria" pitchFamily="18" charset="0"/>
                <a:ea typeface="Cambria" pitchFamily="18" charset="0"/>
              </a:rPr>
              <a:t>Web-Based </a:t>
            </a:r>
            <a:r>
              <a:rPr lang="en-US" sz="2000" b="1" dirty="0">
                <a:latin typeface="Cambria" pitchFamily="18" charset="0"/>
                <a:ea typeface="Cambria" pitchFamily="18" charset="0"/>
              </a:rPr>
              <a:t>Application Available</a:t>
            </a:r>
            <a:r>
              <a:rPr lang="en-US" sz="2000" dirty="0">
                <a:latin typeface="Cambria" pitchFamily="18" charset="0"/>
                <a:ea typeface="Cambria" pitchFamily="18" charset="0"/>
              </a:rPr>
              <a:t> </a:t>
            </a:r>
          </a:p>
          <a:p>
            <a:pPr algn="just">
              <a:lnSpc>
                <a:spcPct val="150000"/>
              </a:lnSpc>
            </a:pPr>
            <a:r>
              <a:rPr lang="en-US" sz="2000" dirty="0">
                <a:latin typeface="Cambria" pitchFamily="18" charset="0"/>
                <a:ea typeface="Cambria" pitchFamily="18" charset="0"/>
              </a:rPr>
              <a:t> </a:t>
            </a:r>
            <a:r>
              <a:rPr lang="en-US" sz="2000" b="1" dirty="0" smtClean="0">
                <a:latin typeface="Cambria" pitchFamily="18" charset="0"/>
                <a:ea typeface="Cambria" pitchFamily="18" charset="0"/>
              </a:rPr>
              <a:t>Technologies</a:t>
            </a:r>
            <a:r>
              <a:rPr lang="en-US" sz="2000" dirty="0">
                <a:latin typeface="Cambria" pitchFamily="18" charset="0"/>
                <a:ea typeface="Cambria" pitchFamily="18" charset="0"/>
              </a:rPr>
              <a:t>: Languages: </a:t>
            </a:r>
            <a:r>
              <a:rPr lang="en-US" sz="2000" dirty="0" smtClean="0">
                <a:latin typeface="Cambria" pitchFamily="18" charset="0"/>
                <a:ea typeface="Cambria" pitchFamily="18" charset="0"/>
              </a:rPr>
              <a:t>HTML, CSS, JS.</a:t>
            </a:r>
            <a:endParaRPr lang="en-US" sz="2000" dirty="0">
              <a:latin typeface="Cambria" pitchFamily="18" charset="0"/>
              <a:ea typeface="Cambria" pitchFamily="18" charset="0"/>
            </a:endParaRPr>
          </a:p>
          <a:p>
            <a:pPr algn="just">
              <a:lnSpc>
                <a:spcPct val="150000"/>
              </a:lnSpc>
            </a:pPr>
            <a:r>
              <a:rPr lang="en-US" sz="2000" dirty="0">
                <a:latin typeface="Cambria" pitchFamily="18" charset="0"/>
                <a:ea typeface="Cambria" pitchFamily="18" charset="0"/>
              </a:rPr>
              <a:t> </a:t>
            </a:r>
            <a:r>
              <a:rPr lang="en-US" sz="2000" b="1" dirty="0" smtClean="0">
                <a:latin typeface="Cambria" pitchFamily="18" charset="0"/>
                <a:ea typeface="Cambria" pitchFamily="18" charset="0"/>
              </a:rPr>
              <a:t>Web </a:t>
            </a:r>
            <a:r>
              <a:rPr lang="en-US" sz="2000" b="1" dirty="0">
                <a:latin typeface="Cambria" pitchFamily="18" charset="0"/>
                <a:ea typeface="Cambria" pitchFamily="18" charset="0"/>
              </a:rPr>
              <a:t>Server:</a:t>
            </a:r>
            <a:r>
              <a:rPr lang="en-US" sz="2000" dirty="0">
                <a:latin typeface="Cambria" pitchFamily="18" charset="0"/>
                <a:ea typeface="Cambria" pitchFamily="18" charset="0"/>
              </a:rPr>
              <a:t> </a:t>
            </a:r>
            <a:r>
              <a:rPr lang="en-US" sz="2000" dirty="0" smtClean="0">
                <a:latin typeface="Cambria" pitchFamily="18" charset="0"/>
                <a:ea typeface="Cambria" pitchFamily="18" charset="0"/>
              </a:rPr>
              <a:t>any </a:t>
            </a:r>
            <a:r>
              <a:rPr lang="en-US" sz="2000" dirty="0" err="1">
                <a:latin typeface="Cambria" pitchFamily="18" charset="0"/>
                <a:ea typeface="Cambria" pitchFamily="18" charset="0"/>
              </a:rPr>
              <a:t>brower</a:t>
            </a:r>
            <a:endParaRPr lang="en-US" sz="2000" dirty="0">
              <a:latin typeface="Cambria" pitchFamily="18" charset="0"/>
              <a:ea typeface="Cambria" pitchFamily="18" charset="0"/>
            </a:endParaRPr>
          </a:p>
          <a:p>
            <a:pPr algn="just">
              <a:lnSpc>
                <a:spcPct val="150000"/>
              </a:lnSpc>
            </a:pPr>
            <a:r>
              <a:rPr lang="en-US" sz="2000" dirty="0">
                <a:latin typeface="Cambria" pitchFamily="18" charset="0"/>
                <a:ea typeface="Cambria" pitchFamily="18" charset="0"/>
              </a:rPr>
              <a:t> </a:t>
            </a:r>
            <a:r>
              <a:rPr lang="en-US" sz="2000" b="1" dirty="0" smtClean="0">
                <a:latin typeface="Cambria" pitchFamily="18" charset="0"/>
                <a:ea typeface="Cambria" pitchFamily="18" charset="0"/>
              </a:rPr>
              <a:t>Development </a:t>
            </a:r>
            <a:r>
              <a:rPr lang="en-US" sz="2000" b="1" dirty="0">
                <a:latin typeface="Cambria" pitchFamily="18" charset="0"/>
                <a:ea typeface="Cambria" pitchFamily="18" charset="0"/>
              </a:rPr>
              <a:t>Platform:</a:t>
            </a:r>
            <a:r>
              <a:rPr lang="en-US" sz="2000" dirty="0">
                <a:latin typeface="Cambria" pitchFamily="18" charset="0"/>
                <a:ea typeface="Cambria" pitchFamily="18" charset="0"/>
              </a:rPr>
              <a:t>  </a:t>
            </a:r>
            <a:r>
              <a:rPr lang="en-US" sz="2000" dirty="0" smtClean="0">
                <a:latin typeface="Cambria" pitchFamily="18" charset="0"/>
                <a:ea typeface="Cambria" pitchFamily="18" charset="0"/>
              </a:rPr>
              <a:t>VS Code </a:t>
            </a:r>
            <a:endParaRPr lang="en-US" sz="2000" dirty="0">
              <a:latin typeface="Cambria" pitchFamily="18" charset="0"/>
              <a:ea typeface="Cambria" pitchFamily="18" charset="0"/>
            </a:endParaRPr>
          </a:p>
          <a:p>
            <a:pPr algn="just">
              <a:lnSpc>
                <a:spcPct val="150000"/>
              </a:lnSpc>
            </a:pPr>
            <a:r>
              <a:rPr lang="en-US" dirty="0">
                <a:latin typeface="Cambria" pitchFamily="18" charset="0"/>
                <a:ea typeface="Cambria" pitchFamily="18" charset="0"/>
              </a:rPr>
              <a:t> </a:t>
            </a:r>
            <a:endParaRPr lang="en-US" dirty="0" smtClean="0">
              <a:latin typeface="Cambria" pitchFamily="18" charset="0"/>
              <a:ea typeface="Cambria" pitchFamily="18" charset="0"/>
            </a:endParaRPr>
          </a:p>
          <a:p>
            <a:pPr algn="just">
              <a:lnSpc>
                <a:spcPct val="150000"/>
              </a:lnSpc>
            </a:pPr>
            <a:r>
              <a:rPr lang="en-US" sz="4400" b="1" u="sng" dirty="0" smtClean="0">
                <a:solidFill>
                  <a:srgbClr val="C00000"/>
                </a:solidFill>
                <a:latin typeface="Cambria" pitchFamily="18" charset="0"/>
                <a:ea typeface="Cambria" pitchFamily="18" charset="0"/>
              </a:rPr>
              <a:t>Tools </a:t>
            </a:r>
            <a:r>
              <a:rPr lang="en-US" sz="4400" b="1" u="sng" dirty="0">
                <a:solidFill>
                  <a:srgbClr val="C00000"/>
                </a:solidFill>
                <a:latin typeface="Cambria" pitchFamily="18" charset="0"/>
                <a:ea typeface="Cambria" pitchFamily="18" charset="0"/>
              </a:rPr>
              <a:t>Used:</a:t>
            </a:r>
            <a:endParaRPr lang="en-US" sz="4400" u="sng" dirty="0">
              <a:solidFill>
                <a:srgbClr val="C00000"/>
              </a:solidFill>
              <a:latin typeface="Cambria" pitchFamily="18" charset="0"/>
              <a:ea typeface="Cambria" pitchFamily="18" charset="0"/>
            </a:endParaRPr>
          </a:p>
          <a:p>
            <a:pPr algn="just">
              <a:lnSpc>
                <a:spcPct val="150000"/>
              </a:lnSpc>
            </a:pPr>
            <a:r>
              <a:rPr lang="en-US" b="1" dirty="0">
                <a:latin typeface="Cambria" pitchFamily="18" charset="0"/>
                <a:ea typeface="Cambria" pitchFamily="18" charset="0"/>
              </a:rPr>
              <a:t> </a:t>
            </a:r>
            <a:r>
              <a:rPr lang="en-US" sz="1600" dirty="0" smtClean="0">
                <a:latin typeface="Cambria" pitchFamily="18" charset="0"/>
                <a:ea typeface="Cambria" pitchFamily="18" charset="0"/>
              </a:rPr>
              <a:t>VS Code, Currency Conversion API </a:t>
            </a:r>
            <a:endParaRPr lang="en-US" sz="1600" dirty="0">
              <a:latin typeface="Cambria" pitchFamily="18" charset="0"/>
              <a:ea typeface="Cambria" pitchFamily="18" charset="0"/>
            </a:endParaRPr>
          </a:p>
          <a:p>
            <a:pPr algn="just">
              <a:lnSpc>
                <a:spcPct val="150000"/>
              </a:lnSpc>
            </a:pPr>
            <a:r>
              <a:rPr lang="en-US" sz="1600" dirty="0">
                <a:latin typeface="Cambria" pitchFamily="18" charset="0"/>
                <a:ea typeface="Cambria" pitchFamily="18" charset="0"/>
              </a:rPr>
              <a:t> </a:t>
            </a:r>
            <a:r>
              <a:rPr lang="en-US" sz="1600" b="1" dirty="0" smtClean="0">
                <a:latin typeface="Cambria" pitchFamily="18" charset="0"/>
                <a:ea typeface="Cambria" pitchFamily="18" charset="0"/>
              </a:rPr>
              <a:t>Operating </a:t>
            </a:r>
            <a:r>
              <a:rPr lang="en-US" sz="1600" b="1" dirty="0">
                <a:latin typeface="Cambria" pitchFamily="18" charset="0"/>
                <a:ea typeface="Cambria" pitchFamily="18" charset="0"/>
              </a:rPr>
              <a:t>System:</a:t>
            </a:r>
            <a:r>
              <a:rPr lang="en-US" sz="1600" dirty="0">
                <a:latin typeface="Cambria" pitchFamily="18" charset="0"/>
                <a:ea typeface="Cambria" pitchFamily="18" charset="0"/>
              </a:rPr>
              <a:t> Windows 10</a:t>
            </a:r>
          </a:p>
        </p:txBody>
      </p:sp>
      <p:sp>
        <p:nvSpPr>
          <p:cNvPr id="3" name="Slide Number Placeholder 2"/>
          <p:cNvSpPr>
            <a:spLocks noGrp="1"/>
          </p:cNvSpPr>
          <p:nvPr>
            <p:ph type="sldNum" sz="quarter" idx="12"/>
          </p:nvPr>
        </p:nvSpPr>
        <p:spPr/>
        <p:txBody>
          <a:bodyPr/>
          <a:lstStyle/>
          <a:p>
            <a:fld id="{86FF629B-D822-464A-B7B0-9FE2BD13B6AE}" type="slidenum">
              <a:rPr lang="en-US" smtClean="0"/>
              <a:pPr/>
              <a:t>7</a:t>
            </a:fld>
            <a:endParaRPr lang="en-US"/>
          </a:p>
        </p:txBody>
      </p:sp>
    </p:spTree>
    <p:extLst>
      <p:ext uri="{BB962C8B-B14F-4D97-AF65-F5344CB8AC3E}">
        <p14:creationId xmlns="" xmlns:p14="http://schemas.microsoft.com/office/powerpoint/2010/main" val="745762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09-27 161714.png"/>
          <p:cNvPicPr>
            <a:picLocks noChangeAspect="1"/>
          </p:cNvPicPr>
          <p:nvPr/>
        </p:nvPicPr>
        <p:blipFill>
          <a:blip r:embed="rId2"/>
          <a:stretch>
            <a:fillRect/>
          </a:stretch>
        </p:blipFill>
        <p:spPr>
          <a:xfrm>
            <a:off x="533400" y="1143000"/>
            <a:ext cx="7919596" cy="4506767"/>
          </a:xfrm>
          <a:prstGeom prst="rect">
            <a:avLst/>
          </a:prstGeom>
        </p:spPr>
      </p:pic>
      <p:sp>
        <p:nvSpPr>
          <p:cNvPr id="4" name="TextBox 3"/>
          <p:cNvSpPr txBox="1"/>
          <p:nvPr/>
        </p:nvSpPr>
        <p:spPr>
          <a:xfrm>
            <a:off x="457200" y="685800"/>
            <a:ext cx="1981200" cy="461665"/>
          </a:xfrm>
          <a:prstGeom prst="rect">
            <a:avLst/>
          </a:prstGeom>
          <a:noFill/>
        </p:spPr>
        <p:txBody>
          <a:bodyPr wrap="square" rtlCol="0">
            <a:spAutoFit/>
          </a:bodyPr>
          <a:lstStyle/>
          <a:p>
            <a:r>
              <a:rPr lang="en-US" sz="2400" b="1" u="sng" dirty="0" smtClean="0">
                <a:solidFill>
                  <a:srgbClr val="C00000"/>
                </a:solidFill>
                <a:latin typeface="Cambria" pitchFamily="18" charset="0"/>
                <a:ea typeface="Cambria" pitchFamily="18" charset="0"/>
              </a:rPr>
              <a:t>First View </a:t>
            </a:r>
            <a:endParaRPr lang="en-US" sz="2400" b="1" u="sng" dirty="0">
              <a:solidFill>
                <a:srgbClr val="C00000"/>
              </a:solidFill>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86FF629B-D822-464A-B7B0-9FE2BD13B6AE}" type="slidenum">
              <a:rPr lang="en-US" smtClean="0"/>
              <a:pPr/>
              <a:t>8</a:t>
            </a:fld>
            <a:endParaRPr lang="en-US"/>
          </a:p>
        </p:txBody>
      </p:sp>
    </p:spTree>
    <p:extLst>
      <p:ext uri="{BB962C8B-B14F-4D97-AF65-F5344CB8AC3E}">
        <p14:creationId xmlns="" xmlns:p14="http://schemas.microsoft.com/office/powerpoint/2010/main" val="3065964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1053750"/>
            <a:ext cx="8077200" cy="4750500"/>
          </a:xfrm>
          <a:prstGeom prst="rect">
            <a:avLst/>
          </a:prstGeom>
        </p:spPr>
      </p:pic>
      <p:sp>
        <p:nvSpPr>
          <p:cNvPr id="3" name="TextBox 2"/>
          <p:cNvSpPr txBox="1"/>
          <p:nvPr/>
        </p:nvSpPr>
        <p:spPr>
          <a:xfrm>
            <a:off x="381000" y="685800"/>
            <a:ext cx="1905000" cy="461665"/>
          </a:xfrm>
          <a:prstGeom prst="rect">
            <a:avLst/>
          </a:prstGeom>
          <a:noFill/>
        </p:spPr>
        <p:txBody>
          <a:bodyPr wrap="square" rtlCol="0">
            <a:spAutoFit/>
          </a:bodyPr>
          <a:lstStyle/>
          <a:p>
            <a:r>
              <a:rPr lang="en-US" sz="2400" b="1" u="sng" dirty="0" smtClean="0">
                <a:solidFill>
                  <a:srgbClr val="C00000"/>
                </a:solidFill>
                <a:latin typeface="Cambria" pitchFamily="18" charset="0"/>
                <a:ea typeface="Cambria" pitchFamily="18" charset="0"/>
              </a:rPr>
              <a:t>Amount</a:t>
            </a:r>
            <a:endParaRPr lang="en-US" sz="2400" b="1" u="sng" dirty="0">
              <a:solidFill>
                <a:srgbClr val="C00000"/>
              </a:solidFill>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86FF629B-D822-464A-B7B0-9FE2BD13B6AE}" type="slidenum">
              <a:rPr lang="en-US" smtClean="0"/>
              <a:pPr/>
              <a:t>9</a:t>
            </a:fld>
            <a:endParaRPr lang="en-US"/>
          </a:p>
        </p:txBody>
      </p:sp>
    </p:spTree>
    <p:extLst>
      <p:ext uri="{BB962C8B-B14F-4D97-AF65-F5344CB8AC3E}">
        <p14:creationId xmlns="" xmlns:p14="http://schemas.microsoft.com/office/powerpoint/2010/main" val="1707830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224</TotalTime>
  <Words>324</Words>
  <Application>Microsoft Office PowerPoint</Application>
  <PresentationFormat>On-screen Show (4:3)</PresentationFormat>
  <Paragraphs>102</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Slide 1</vt:lpstr>
      <vt:lpstr>CURRENCY</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34</cp:revision>
  <dcterms:created xsi:type="dcterms:W3CDTF">2022-08-06T15:25:55Z</dcterms:created>
  <dcterms:modified xsi:type="dcterms:W3CDTF">2024-09-28T05:12:54Z</dcterms:modified>
</cp:coreProperties>
</file>