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a0b1e889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a0b1e889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a0b1e889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a0b1e889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a0b1e889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a0b1e889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a0b1e8898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a0b1e8898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a0b1e8898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a0b1e8898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The confusion matrix helps us describe the performance of the classifier visually by plotting the true labels with the predicted labels.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a0b1e8898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a0b1e8898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a0b1e8898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a0b1e8898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a0b1e889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a0b1e889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a0b1e889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a0b1e889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has a large real world impace - as 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a0b1e889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a0b1e889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a0b1e8898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a0b1e8898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a0b1e889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a0b1e889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a0b1e889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a0b1e889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a0b1e8898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a0b1e8898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a0b1e8898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a0b1e8898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youtu.be/gHL2ggJRzm8" TargetMode="External"/><Relationship Id="rId4" Type="http://schemas.openxmlformats.org/officeDocument/2006/relationships/hyperlink" Target="https://youtu.be/Ii9cFvA-EiQ"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05376" y="928350"/>
            <a:ext cx="7974600" cy="171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Classification of Clothing Items</a:t>
            </a:r>
            <a:endParaRPr/>
          </a:p>
        </p:txBody>
      </p:sp>
      <p:sp>
        <p:nvSpPr>
          <p:cNvPr id="55" name="Google Shape;55;p13"/>
          <p:cNvSpPr txBox="1"/>
          <p:nvPr>
            <p:ph idx="1" type="subTitle"/>
          </p:nvPr>
        </p:nvSpPr>
        <p:spPr>
          <a:xfrm>
            <a:off x="311700" y="26404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Jalan, Pragya</a:t>
            </a:r>
            <a:endParaRPr/>
          </a:p>
        </p:txBody>
      </p:sp>
      <p:sp>
        <p:nvSpPr>
          <p:cNvPr id="56" name="Google Shape;56;p13"/>
          <p:cNvSpPr txBox="1"/>
          <p:nvPr>
            <p:ph idx="1" type="subTitle"/>
          </p:nvPr>
        </p:nvSpPr>
        <p:spPr>
          <a:xfrm>
            <a:off x="505375" y="3630175"/>
            <a:ext cx="3272100" cy="7926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n" sz="1400">
                <a:solidFill>
                  <a:schemeClr val="dk1"/>
                </a:solidFill>
              </a:rPr>
              <a:t>CSCI E-89 Deep Learning, Spring  2019</a:t>
            </a:r>
            <a:endParaRPr sz="1400">
              <a:solidFill>
                <a:schemeClr val="dk1"/>
              </a:solidFill>
            </a:endParaRPr>
          </a:p>
          <a:p>
            <a:pPr indent="0" lvl="0" marL="0" marR="0" rtl="0" algn="ctr">
              <a:lnSpc>
                <a:spcPct val="115000"/>
              </a:lnSpc>
              <a:spcBef>
                <a:spcPts val="0"/>
              </a:spcBef>
              <a:spcAft>
                <a:spcPts val="0"/>
              </a:spcAft>
              <a:buClr>
                <a:schemeClr val="dk1"/>
              </a:buClr>
              <a:buSzPts val="1100"/>
              <a:buFont typeface="Arial"/>
              <a:buNone/>
            </a:pPr>
            <a:r>
              <a:rPr lang="en" sz="1400">
                <a:solidFill>
                  <a:schemeClr val="dk1"/>
                </a:solidFill>
              </a:rPr>
              <a:t>Harvard University Extension School</a:t>
            </a:r>
            <a:endParaRPr sz="1400">
              <a:solidFill>
                <a:schemeClr val="dk1"/>
              </a:solidFill>
            </a:endParaRPr>
          </a:p>
          <a:p>
            <a:pPr indent="0" lvl="0" marL="0" marR="0" rtl="0" algn="ctr">
              <a:lnSpc>
                <a:spcPct val="115000"/>
              </a:lnSpc>
              <a:spcBef>
                <a:spcPts val="0"/>
              </a:spcBef>
              <a:spcAft>
                <a:spcPts val="0"/>
              </a:spcAft>
              <a:buClr>
                <a:schemeClr val="dk1"/>
              </a:buClr>
              <a:buSzPts val="1100"/>
              <a:buFont typeface="Arial"/>
              <a:buNone/>
            </a:pPr>
            <a:r>
              <a:rPr lang="en" sz="1400">
                <a:solidFill>
                  <a:schemeClr val="dk1"/>
                </a:solidFill>
              </a:rPr>
              <a:t>Prof. Zoran B. Djordjević</a:t>
            </a:r>
            <a:endParaRPr sz="1400">
              <a:solidFill>
                <a:schemeClr val="dk1"/>
              </a:solidFill>
            </a:endParaRPr>
          </a:p>
          <a:p>
            <a:pPr indent="0" lvl="0" marL="0" rtl="0" algn="l">
              <a:spcBef>
                <a:spcPts val="0"/>
              </a:spcBef>
              <a:spcAft>
                <a:spcPts val="0"/>
              </a:spcAft>
              <a:buNone/>
            </a:pPr>
            <a:r>
              <a:t/>
            </a:r>
            <a:endParaRPr/>
          </a:p>
        </p:txBody>
      </p:sp>
      <p:sp>
        <p:nvSpPr>
          <p:cNvPr id="57" name="Google Shape;57;p13"/>
          <p:cNvSpPr txBox="1"/>
          <p:nvPr>
            <p:ph idx="1" type="subTitle"/>
          </p:nvPr>
        </p:nvSpPr>
        <p:spPr>
          <a:xfrm>
            <a:off x="349950" y="2880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Modeling Strategy</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was run :</a:t>
            </a:r>
            <a:endParaRPr/>
          </a:p>
          <a:p>
            <a:pPr indent="-342900" lvl="0" marL="457200" rtl="0" algn="l">
              <a:spcBef>
                <a:spcPts val="1600"/>
              </a:spcBef>
              <a:spcAft>
                <a:spcPts val="0"/>
              </a:spcAft>
              <a:buSzPts val="1800"/>
              <a:buChar char="●"/>
            </a:pPr>
            <a:r>
              <a:rPr lang="en"/>
              <a:t>with a batch size of 32</a:t>
            </a:r>
            <a:endParaRPr/>
          </a:p>
          <a:p>
            <a:pPr indent="-342900" lvl="0" marL="457200" rtl="0" algn="l">
              <a:spcBef>
                <a:spcPts val="0"/>
              </a:spcBef>
              <a:spcAft>
                <a:spcPts val="0"/>
              </a:spcAft>
              <a:buSzPts val="1800"/>
              <a:buChar char="●"/>
            </a:pPr>
            <a:r>
              <a:rPr lang="en"/>
              <a:t>for 50 epoches</a:t>
            </a:r>
            <a:endParaRPr/>
          </a:p>
          <a:p>
            <a:pPr indent="-342900" lvl="0" marL="457200" rtl="0" algn="l">
              <a:spcBef>
                <a:spcPts val="0"/>
              </a:spcBef>
              <a:spcAft>
                <a:spcPts val="0"/>
              </a:spcAft>
              <a:buSzPts val="1800"/>
              <a:buChar char="●"/>
            </a:pPr>
            <a:r>
              <a:rPr lang="en"/>
              <a:t>on a training set of 60,000</a:t>
            </a:r>
            <a:endParaRPr/>
          </a:p>
          <a:p>
            <a:pPr indent="-342900" lvl="0" marL="457200" rtl="0" algn="l">
              <a:spcBef>
                <a:spcPts val="0"/>
              </a:spcBef>
              <a:spcAft>
                <a:spcPts val="0"/>
              </a:spcAft>
              <a:buSzPts val="1800"/>
              <a:buChar char="●"/>
            </a:pPr>
            <a:r>
              <a:rPr lang="en"/>
              <a:t>on a validation set of 10,000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118" name="Google Shape;118;p23"/>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model gave me an accuracy of ~91%</a:t>
            </a:r>
            <a:endParaRPr/>
          </a:p>
          <a:p>
            <a:pPr indent="0" lvl="0" marL="0" rtl="0" algn="l">
              <a:spcBef>
                <a:spcPts val="1600"/>
              </a:spcBef>
              <a:spcAft>
                <a:spcPts val="1600"/>
              </a:spcAft>
              <a:buNone/>
            </a:pPr>
            <a:r>
              <a:t/>
            </a:r>
            <a:endParaRPr/>
          </a:p>
        </p:txBody>
      </p:sp>
      <p:pic>
        <p:nvPicPr>
          <p:cNvPr id="119" name="Google Shape;119;p23"/>
          <p:cNvPicPr preferRelativeResize="0"/>
          <p:nvPr/>
        </p:nvPicPr>
        <p:blipFill>
          <a:blip r:embed="rId3">
            <a:alphaModFix/>
          </a:blip>
          <a:stretch>
            <a:fillRect/>
          </a:stretch>
        </p:blipFill>
        <p:spPr>
          <a:xfrm>
            <a:off x="2053525" y="1782400"/>
            <a:ext cx="5036937" cy="31135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125" name="Google Shape;125;p24"/>
          <p:cNvSpPr txBox="1"/>
          <p:nvPr>
            <p:ph idx="1" type="body"/>
          </p:nvPr>
        </p:nvSpPr>
        <p:spPr>
          <a:xfrm>
            <a:off x="311700" y="1152475"/>
            <a:ext cx="8520600" cy="45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observe that it correctly identified the 25 images in the test set.</a:t>
            </a:r>
            <a:endParaRPr/>
          </a:p>
          <a:p>
            <a:pPr indent="0" lvl="0" marL="0" rtl="0" algn="l">
              <a:spcBef>
                <a:spcPts val="1600"/>
              </a:spcBef>
              <a:spcAft>
                <a:spcPts val="1600"/>
              </a:spcAft>
              <a:buNone/>
            </a:pPr>
            <a:r>
              <a:t/>
            </a:r>
            <a:endParaRPr/>
          </a:p>
        </p:txBody>
      </p:sp>
      <p:pic>
        <p:nvPicPr>
          <p:cNvPr id="126" name="Google Shape;126;p24"/>
          <p:cNvPicPr preferRelativeResize="0"/>
          <p:nvPr/>
        </p:nvPicPr>
        <p:blipFill>
          <a:blip r:embed="rId3">
            <a:alphaModFix/>
          </a:blip>
          <a:stretch>
            <a:fillRect/>
          </a:stretch>
        </p:blipFill>
        <p:spPr>
          <a:xfrm>
            <a:off x="2835501" y="1608175"/>
            <a:ext cx="3597724" cy="3411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132" name="Google Shape;132;p25"/>
          <p:cNvSpPr txBox="1"/>
          <p:nvPr>
            <p:ph idx="1" type="body"/>
          </p:nvPr>
        </p:nvSpPr>
        <p:spPr>
          <a:xfrm>
            <a:off x="311700" y="1152475"/>
            <a:ext cx="8520600" cy="52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Given an image not it the dataset, it was correctly able to identify its class label</a:t>
            </a:r>
            <a:endParaRPr/>
          </a:p>
        </p:txBody>
      </p:sp>
      <p:pic>
        <p:nvPicPr>
          <p:cNvPr id="133" name="Google Shape;133;p25"/>
          <p:cNvPicPr preferRelativeResize="0"/>
          <p:nvPr/>
        </p:nvPicPr>
        <p:blipFill>
          <a:blip r:embed="rId3">
            <a:alphaModFix/>
          </a:blip>
          <a:stretch>
            <a:fillRect/>
          </a:stretch>
        </p:blipFill>
        <p:spPr>
          <a:xfrm>
            <a:off x="437850" y="1674775"/>
            <a:ext cx="3918365" cy="3298676"/>
          </a:xfrm>
          <a:prstGeom prst="rect">
            <a:avLst/>
          </a:prstGeom>
          <a:noFill/>
          <a:ln>
            <a:noFill/>
          </a:ln>
        </p:spPr>
      </p:pic>
      <p:pic>
        <p:nvPicPr>
          <p:cNvPr id="134" name="Google Shape;134;p25"/>
          <p:cNvPicPr preferRelativeResize="0"/>
          <p:nvPr/>
        </p:nvPicPr>
        <p:blipFill>
          <a:blip r:embed="rId4">
            <a:alphaModFix/>
          </a:blip>
          <a:stretch>
            <a:fillRect/>
          </a:stretch>
        </p:blipFill>
        <p:spPr>
          <a:xfrm>
            <a:off x="5014450" y="1674775"/>
            <a:ext cx="3817852" cy="33783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140" name="Google Shape;140;p26"/>
          <p:cNvSpPr txBox="1"/>
          <p:nvPr>
            <p:ph idx="1" type="body"/>
          </p:nvPr>
        </p:nvSpPr>
        <p:spPr>
          <a:xfrm>
            <a:off x="311700" y="1152475"/>
            <a:ext cx="8520600" cy="130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Here we see that most of the miscalculations are happening between 4 of the class labels - T-shirt/top, Pullover, Coat and Shirt which is impacting the performance of the classifier</a:t>
            </a:r>
            <a:endParaRPr/>
          </a:p>
        </p:txBody>
      </p:sp>
      <p:pic>
        <p:nvPicPr>
          <p:cNvPr id="141" name="Google Shape;141;p26"/>
          <p:cNvPicPr preferRelativeResize="0"/>
          <p:nvPr/>
        </p:nvPicPr>
        <p:blipFill rotWithShape="1">
          <a:blip r:embed="rId3">
            <a:alphaModFix/>
          </a:blip>
          <a:srcRect b="6463" l="1510" r="-1510" t="6896"/>
          <a:stretch/>
        </p:blipFill>
        <p:spPr>
          <a:xfrm>
            <a:off x="2331200" y="2140375"/>
            <a:ext cx="3434475" cy="3003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classifier gave a good accuracy of ~91%</a:t>
            </a:r>
            <a:endParaRPr/>
          </a:p>
          <a:p>
            <a:pPr indent="-342900" lvl="0" marL="457200" rtl="0" algn="l">
              <a:spcBef>
                <a:spcPts val="0"/>
              </a:spcBef>
              <a:spcAft>
                <a:spcPts val="0"/>
              </a:spcAft>
              <a:buSzPts val="1800"/>
              <a:buChar char="●"/>
            </a:pPr>
            <a:r>
              <a:rPr lang="en"/>
              <a:t>Most of the misclassification was due to the 4 classes - T-shirt/top, Pullover, Shirt and Coat</a:t>
            </a:r>
            <a:endParaRPr/>
          </a:p>
          <a:p>
            <a:pPr indent="-342900" lvl="0" marL="457200" rtl="0" algn="l">
              <a:spcBef>
                <a:spcPts val="0"/>
              </a:spcBef>
              <a:spcAft>
                <a:spcPts val="0"/>
              </a:spcAft>
              <a:buSzPts val="1800"/>
              <a:buChar char="●"/>
            </a:pPr>
            <a:r>
              <a:rPr lang="en"/>
              <a:t>Since deep learning needs a large number of data to learn, I would collect more samples and give more images, especially from the above 4 classes to help the classifier learn better.</a:t>
            </a:r>
            <a:endParaRPr/>
          </a:p>
          <a:p>
            <a:pPr indent="-342900" lvl="0" marL="457200" rtl="0" algn="l">
              <a:spcBef>
                <a:spcPts val="0"/>
              </a:spcBef>
              <a:spcAft>
                <a:spcPts val="0"/>
              </a:spcAft>
              <a:buSzPts val="1800"/>
              <a:buChar char="●"/>
            </a:pPr>
            <a:r>
              <a:rPr lang="en"/>
              <a:t>Added to this, I would tweak my model so as to add Regularization and maybe another Dropout Layer to improve overfitting.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n"/>
              <a:t>2-minute video Youtube link: </a:t>
            </a:r>
            <a:r>
              <a:rPr lang="en" sz="1400" u="sng">
                <a:solidFill>
                  <a:srgbClr val="1155CC"/>
                </a:solidFill>
                <a:hlinkClick r:id="rId3"/>
              </a:rPr>
              <a:t>https://youtu.be/gHL2ggJRzm8</a:t>
            </a:r>
            <a:endParaRPr sz="1400"/>
          </a:p>
          <a:p>
            <a:pPr indent="-342900" lvl="0" marL="457200" rtl="0" algn="l">
              <a:spcBef>
                <a:spcPts val="0"/>
              </a:spcBef>
              <a:spcAft>
                <a:spcPts val="0"/>
              </a:spcAft>
              <a:buSzPts val="1800"/>
              <a:buChar char="●"/>
            </a:pPr>
            <a:r>
              <a:rPr lang="en"/>
              <a:t>15-minute video Youtube link:</a:t>
            </a:r>
            <a:r>
              <a:rPr lang="en" sz="1100" u="sng">
                <a:solidFill>
                  <a:srgbClr val="1155CC"/>
                </a:solidFill>
              </a:rPr>
              <a:t> </a:t>
            </a:r>
            <a:r>
              <a:rPr lang="en" sz="1400" u="sng">
                <a:solidFill>
                  <a:srgbClr val="1155CC"/>
                </a:solidFill>
                <a:hlinkClick r:id="rId4"/>
              </a:rPr>
              <a:t>https://youtu.be/Ii9cFvA-EiQ</a:t>
            </a:r>
            <a:endParaRPr sz="1400" u="sng">
              <a:solidFill>
                <a:srgbClr val="1155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detect and classify images of different types of clothing into their respective classes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Real World Impact</a:t>
            </a:r>
            <a:endParaRPr/>
          </a:p>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lot of people have turned to online </a:t>
            </a:r>
            <a:r>
              <a:rPr lang="en"/>
              <a:t>retailers to browse or buy clothing - therefore there is a huge demand. These retailers need to organise their catalog thereby correctly tagging the labels. It take a lot of man power of correctly classify the clothing into its correct labels. </a:t>
            </a:r>
            <a:endParaRPr/>
          </a:p>
          <a:p>
            <a:pPr indent="-342900" lvl="0" marL="457200" rtl="0" algn="l">
              <a:spcBef>
                <a:spcPts val="0"/>
              </a:spcBef>
              <a:spcAft>
                <a:spcPts val="0"/>
              </a:spcAft>
              <a:buSzPts val="1800"/>
              <a:buChar char="●"/>
            </a:pPr>
            <a:r>
              <a:rPr lang="en"/>
              <a:t> People put up a lot images on social media, which they want classified.</a:t>
            </a:r>
            <a:endParaRPr/>
          </a:p>
          <a:p>
            <a:pPr indent="0" lvl="0" marL="457200" rtl="0" algn="l">
              <a:spcBef>
                <a:spcPts val="1600"/>
              </a:spcBef>
              <a:spcAft>
                <a:spcPts val="1600"/>
              </a:spcAft>
              <a:buNone/>
            </a:pPr>
            <a:r>
              <a:rPr lang="en"/>
              <a:t>This classifier will help business correctly classify their images into their respective groups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a:p>
            <a:pPr indent="-342900" lvl="0" marL="457200" rtl="0" algn="l">
              <a:spcBef>
                <a:spcPts val="0"/>
              </a:spcBef>
              <a:spcAft>
                <a:spcPts val="0"/>
              </a:spcAft>
              <a:buSzPts val="1800"/>
              <a:buChar char="●"/>
            </a:pPr>
            <a:r>
              <a:rPr lang="en"/>
              <a:t>Fashion MNIST dataset</a:t>
            </a:r>
            <a:endParaRPr/>
          </a:p>
          <a:p>
            <a:pPr indent="-342900" lvl="0" marL="457200" rtl="0" algn="l">
              <a:spcBef>
                <a:spcPts val="0"/>
              </a:spcBef>
              <a:spcAft>
                <a:spcPts val="0"/>
              </a:spcAft>
              <a:buSzPts val="1800"/>
              <a:buChar char="●"/>
            </a:pPr>
            <a:r>
              <a:rPr lang="en"/>
              <a:t>Consists of 70,000 28x28 pixel grey-scale images derived from the online retailer Zalando</a:t>
            </a:r>
            <a:endParaRPr/>
          </a:p>
          <a:p>
            <a:pPr indent="-342900" lvl="0" marL="457200" rtl="0" algn="l">
              <a:spcBef>
                <a:spcPts val="0"/>
              </a:spcBef>
              <a:spcAft>
                <a:spcPts val="0"/>
              </a:spcAft>
              <a:buSzPts val="1800"/>
              <a:buChar char="●"/>
            </a:pPr>
            <a:r>
              <a:rPr lang="en"/>
              <a:t>Consists of 10 different labels of the fashion items</a:t>
            </a:r>
            <a:endParaRPr/>
          </a:p>
          <a:p>
            <a:pPr indent="-342900" lvl="0" marL="457200" rtl="0" algn="l">
              <a:spcBef>
                <a:spcPts val="0"/>
              </a:spcBef>
              <a:spcAft>
                <a:spcPts val="0"/>
              </a:spcAft>
              <a:buSzPts val="1800"/>
              <a:buChar char="●"/>
            </a:pPr>
            <a:r>
              <a:rPr lang="en"/>
              <a:t>The dataset promises to the more diverse</a:t>
            </a:r>
            <a:endParaRPr/>
          </a:p>
          <a:p>
            <a:pPr indent="-342900" lvl="0" marL="457200" rtl="0" algn="l">
              <a:spcBef>
                <a:spcPts val="0"/>
              </a:spcBef>
              <a:spcAft>
                <a:spcPts val="0"/>
              </a:spcAft>
              <a:buSzPts val="1800"/>
              <a:buChar char="●"/>
            </a:pPr>
            <a:r>
              <a:rPr lang="en"/>
              <a:t>This dataset is publicly </a:t>
            </a:r>
            <a:r>
              <a:rPr lang="en"/>
              <a:t>available</a:t>
            </a:r>
            <a:r>
              <a:rPr lang="en"/>
              <a:t> to Kaggle and Zalando Fashion MNIST repository on github</a:t>
            </a:r>
            <a:endParaRPr/>
          </a:p>
          <a:p>
            <a:pPr indent="-342900" lvl="0" marL="457200" rtl="0" algn="l">
              <a:spcBef>
                <a:spcPts val="0"/>
              </a:spcBef>
              <a:spcAft>
                <a:spcPts val="0"/>
              </a:spcAft>
              <a:buSzPts val="1800"/>
              <a:buChar char="●"/>
            </a:pPr>
            <a:r>
              <a:rPr lang="en"/>
              <a:t>The Keras library also includes it as a built in 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81" name="Google Shape;81;p17"/>
          <p:cNvSpPr txBox="1"/>
          <p:nvPr>
            <p:ph idx="1" type="body"/>
          </p:nvPr>
        </p:nvSpPr>
        <p:spPr>
          <a:xfrm>
            <a:off x="311700" y="1152475"/>
            <a:ext cx="8520600" cy="45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Here is an example of how the data looks (each class takes three rows)</a:t>
            </a:r>
            <a:endParaRPr/>
          </a:p>
        </p:txBody>
      </p:sp>
      <p:pic>
        <p:nvPicPr>
          <p:cNvPr id="82" name="Google Shape;82;p17"/>
          <p:cNvPicPr preferRelativeResize="0"/>
          <p:nvPr/>
        </p:nvPicPr>
        <p:blipFill>
          <a:blip r:embed="rId3">
            <a:alphaModFix/>
          </a:blip>
          <a:stretch>
            <a:fillRect/>
          </a:stretch>
        </p:blipFill>
        <p:spPr>
          <a:xfrm>
            <a:off x="1572125" y="1569450"/>
            <a:ext cx="5890999" cy="3470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Technology</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model is written in Python using Keras</a:t>
            </a:r>
            <a:endParaRPr/>
          </a:p>
          <a:p>
            <a:pPr indent="-342900" lvl="0" marL="457200" rtl="0" algn="l">
              <a:spcBef>
                <a:spcPts val="0"/>
              </a:spcBef>
              <a:spcAft>
                <a:spcPts val="0"/>
              </a:spcAft>
              <a:buSzPts val="1800"/>
              <a:buChar char="●"/>
            </a:pPr>
            <a:r>
              <a:rPr lang="en"/>
              <a:t>The code was written and run using Jupyter Notebook </a:t>
            </a:r>
            <a:endParaRPr/>
          </a:p>
          <a:p>
            <a:pPr indent="-342900" lvl="0" marL="457200" rtl="0" algn="l">
              <a:spcBef>
                <a:spcPts val="0"/>
              </a:spcBef>
              <a:spcAft>
                <a:spcPts val="0"/>
              </a:spcAft>
              <a:buSzPts val="1800"/>
              <a:buChar char="●"/>
            </a:pPr>
            <a:r>
              <a:rPr lang="en"/>
              <a:t>The model was run on Google Colab since I could take advantage of the Graphical Processing Unit (GPU)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 used a deep Convolutional Neural Network (CNN) to build this image classifier</a:t>
            </a:r>
            <a:endParaRPr/>
          </a:p>
          <a:p>
            <a:pPr indent="-342900" lvl="0" marL="457200" rtl="0" algn="l">
              <a:spcBef>
                <a:spcPts val="0"/>
              </a:spcBef>
              <a:spcAft>
                <a:spcPts val="0"/>
              </a:spcAft>
              <a:buSzPts val="1800"/>
              <a:buChar char="●"/>
            </a:pPr>
            <a:r>
              <a:rPr lang="en"/>
              <a:t>I used a pattern of Convolution, Dropout, Convolution and Max Pooling. </a:t>
            </a:r>
            <a:endParaRPr/>
          </a:p>
          <a:p>
            <a:pPr indent="-342900" lvl="0" marL="457200" rtl="0" algn="l">
              <a:spcBef>
                <a:spcPts val="0"/>
              </a:spcBef>
              <a:spcAft>
                <a:spcPts val="0"/>
              </a:spcAft>
              <a:buSzPts val="1800"/>
              <a:buChar char="●"/>
            </a:pPr>
            <a:r>
              <a:rPr lang="en"/>
              <a:t>This pattern was repeated 3 times with 32, 64, 128 feature maps. </a:t>
            </a:r>
            <a:endParaRPr/>
          </a:p>
          <a:p>
            <a:pPr indent="-342900" lvl="0" marL="457200" rtl="0" algn="l">
              <a:spcBef>
                <a:spcPts val="0"/>
              </a:spcBef>
              <a:spcAft>
                <a:spcPts val="0"/>
              </a:spcAft>
              <a:buSzPts val="1800"/>
              <a:buChar char="●"/>
            </a:pPr>
            <a:r>
              <a:rPr lang="en"/>
              <a:t>Finally an additional and larger Dense layer was used at the end of the network to translate the large number of feature maps to class values.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t>Convolutional Layer</a:t>
            </a:r>
            <a:r>
              <a:rPr lang="en"/>
              <a:t> - this is used to extract features from the input image</a:t>
            </a:r>
            <a:endParaRPr/>
          </a:p>
          <a:p>
            <a:pPr indent="-342900" lvl="0" marL="457200" rtl="0" algn="l">
              <a:spcBef>
                <a:spcPts val="0"/>
              </a:spcBef>
              <a:spcAft>
                <a:spcPts val="0"/>
              </a:spcAft>
              <a:buSzPts val="1800"/>
              <a:buChar char="●"/>
            </a:pPr>
            <a:r>
              <a:rPr lang="en" u="sng"/>
              <a:t>Pooling Layer</a:t>
            </a:r>
            <a:r>
              <a:rPr lang="en"/>
              <a:t> - this reduces the dimensionality of each feature map </a:t>
            </a:r>
            <a:r>
              <a:rPr lang="en"/>
              <a:t>but</a:t>
            </a:r>
            <a:r>
              <a:rPr lang="en"/>
              <a:t> retains most of the important information</a:t>
            </a:r>
            <a:endParaRPr/>
          </a:p>
          <a:p>
            <a:pPr indent="-342900" lvl="0" marL="457200" rtl="0" algn="l">
              <a:spcBef>
                <a:spcPts val="0"/>
              </a:spcBef>
              <a:spcAft>
                <a:spcPts val="0"/>
              </a:spcAft>
              <a:buSzPts val="1800"/>
              <a:buChar char="●"/>
            </a:pPr>
            <a:r>
              <a:rPr lang="en" u="sng"/>
              <a:t>Dense/Fully Connected Layer</a:t>
            </a:r>
            <a:r>
              <a:rPr lang="en"/>
              <a:t> - implies that every neuron in the previous layer is connected to every neuron in the next layer</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u="sng"/>
              <a:t>Dropout Layer</a:t>
            </a:r>
            <a:r>
              <a:rPr lang="en"/>
              <a:t> - here random neurons are dropped during training, therefore other neurons have to step in and handle the representation required to make the prediction. This helps to overcome </a:t>
            </a:r>
            <a:r>
              <a:rPr lang="en" u="sng"/>
              <a:t>Overfitting</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The training process:</a:t>
            </a:r>
            <a:endParaRPr/>
          </a:p>
          <a:p>
            <a:pPr indent="-342900" lvl="0" marL="457200" rtl="0" algn="l">
              <a:spcBef>
                <a:spcPts val="1600"/>
              </a:spcBef>
              <a:spcAft>
                <a:spcPts val="0"/>
              </a:spcAft>
              <a:buSzPts val="1800"/>
              <a:buChar char="●"/>
            </a:pPr>
            <a:r>
              <a:rPr lang="en"/>
              <a:t>The network takes a training image as input, goes through the forward </a:t>
            </a:r>
            <a:r>
              <a:rPr lang="en"/>
              <a:t>propagation</a:t>
            </a:r>
            <a:r>
              <a:rPr lang="en"/>
              <a:t> step - which is the convolution and pooling operations in the fully connected layer, finds the output probability for each class</a:t>
            </a:r>
            <a:endParaRPr/>
          </a:p>
          <a:p>
            <a:pPr indent="-342900" lvl="0" marL="457200" rtl="0" algn="l">
              <a:spcBef>
                <a:spcPts val="0"/>
              </a:spcBef>
              <a:spcAft>
                <a:spcPts val="0"/>
              </a:spcAft>
              <a:buSzPts val="1800"/>
              <a:buChar char="●"/>
            </a:pPr>
            <a:r>
              <a:rPr lang="en"/>
              <a:t>It then calculates the total error at the output layer</a:t>
            </a:r>
            <a:endParaRPr/>
          </a:p>
          <a:p>
            <a:pPr indent="-342900" lvl="0" marL="457200" rtl="0" algn="l">
              <a:spcBef>
                <a:spcPts val="0"/>
              </a:spcBef>
              <a:spcAft>
                <a:spcPts val="0"/>
              </a:spcAft>
              <a:buSzPts val="1800"/>
              <a:buChar char="●"/>
            </a:pPr>
            <a:r>
              <a:rPr lang="en"/>
              <a:t>Finally it uses </a:t>
            </a:r>
            <a:r>
              <a:rPr lang="en"/>
              <a:t>backpropagation</a:t>
            </a:r>
            <a:r>
              <a:rPr lang="en"/>
              <a:t> to calculate the gradients of the error with respect to all the weights in the network and use the gradient descent to update all the filter values and parameters values to minimise the output error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