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1" r:id="rId14"/>
    <p:sldId id="272" r:id="rId15"/>
    <p:sldId id="273" r:id="rId16"/>
    <p:sldId id="277" r:id="rId17"/>
    <p:sldId id="27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902"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8186D-5FBA-42DC-9FCA-19CEBBCC03B6}" type="datetimeFigureOut">
              <a:rPr lang="en-IN" smtClean="0"/>
              <a:t>30-03-2025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B375E-B9D1-4649-8783-0AC9E8353F48}"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AB375E-B9D1-4649-8783-0AC9E8353F48}"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E14298C-BAF4-47F3-9484-BE099445479B}" type="datetimeFigureOut">
              <a:rPr lang="en-IN" smtClean="0"/>
              <a:t>30-03-2025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3AF7D-694A-4261-B646-4C5ED146B1D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14298C-BAF4-47F3-9484-BE099445479B}" type="datetimeFigureOut">
              <a:rPr lang="en-IN" smtClean="0"/>
              <a:t>30-03-2025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3AF7D-694A-4261-B646-4C5ED146B1D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14298C-BAF4-47F3-9484-BE099445479B}" type="datetimeFigureOut">
              <a:rPr lang="en-IN" smtClean="0"/>
              <a:t>30-03-2025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3AF7D-694A-4261-B646-4C5ED146B1D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14298C-BAF4-47F3-9484-BE099445479B}" type="datetimeFigureOut">
              <a:rPr lang="en-IN" smtClean="0"/>
              <a:t>30-03-2025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3AF7D-694A-4261-B646-4C5ED146B1D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14298C-BAF4-47F3-9484-BE099445479B}" type="datetimeFigureOut">
              <a:rPr lang="en-IN" smtClean="0"/>
              <a:t>30-03-2025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3AF7D-694A-4261-B646-4C5ED146B1D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E14298C-BAF4-47F3-9484-BE099445479B}" type="datetimeFigureOut">
              <a:rPr lang="en-IN" smtClean="0"/>
              <a:t>30-03-2025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3AF7D-694A-4261-B646-4C5ED146B1D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E14298C-BAF4-47F3-9484-BE099445479B}" type="datetimeFigureOut">
              <a:rPr lang="en-IN" smtClean="0"/>
              <a:t>30-03-2025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03AF7D-694A-4261-B646-4C5ED146B1D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E14298C-BAF4-47F3-9484-BE099445479B}" type="datetimeFigureOut">
              <a:rPr lang="en-IN" smtClean="0"/>
              <a:t>30-03-2025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03AF7D-694A-4261-B646-4C5ED146B1D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14298C-BAF4-47F3-9484-BE099445479B}" type="datetimeFigureOut">
              <a:rPr lang="en-IN" smtClean="0"/>
              <a:t>30-03-2025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03AF7D-694A-4261-B646-4C5ED146B1D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14298C-BAF4-47F3-9484-BE099445479B}" type="datetimeFigureOut">
              <a:rPr lang="en-IN" smtClean="0"/>
              <a:t>30-03-2025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3AF7D-694A-4261-B646-4C5ED146B1D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14298C-BAF4-47F3-9484-BE099445479B}" type="datetimeFigureOut">
              <a:rPr lang="en-IN" smtClean="0"/>
              <a:t>30-03-2025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3AF7D-694A-4261-B646-4C5ED146B1D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14298C-BAF4-47F3-9484-BE099445479B}" type="datetimeFigureOut">
              <a:rPr lang="en-IN" smtClean="0"/>
              <a:t>30-03-2025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03AF7D-694A-4261-B646-4C5ED146B1D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10702"/>
            <a:ext cx="7580670" cy="1447646"/>
          </a:xfrm>
        </p:spPr>
        <p:txBody>
          <a:bodyPr>
            <a:normAutofit fontScale="90000"/>
          </a:bodyPr>
          <a:lstStyle/>
          <a:p>
            <a:r>
              <a:rPr lang="en-IN" dirty="0">
                <a:solidFill>
                  <a:srgbClr val="0070C0"/>
                </a:solidFill>
              </a:rPr>
              <a:t>Name:</a:t>
            </a:r>
            <a:r>
              <a:rPr lang="en-US" dirty="0">
                <a:solidFill>
                  <a:srgbClr val="0070C0"/>
                </a:solidFill>
              </a:rPr>
              <a:t>PRANGYA MITA BARIK</a:t>
            </a:r>
            <a:endParaRPr lang="en-US" altLang="en-IN" dirty="0">
              <a:solidFill>
                <a:srgbClr val="0070C0"/>
              </a:solidFill>
            </a:endParaRPr>
          </a:p>
        </p:txBody>
      </p:sp>
      <p:sp>
        <p:nvSpPr>
          <p:cNvPr id="3" name="Subtitle 2"/>
          <p:cNvSpPr>
            <a:spLocks noGrp="1"/>
          </p:cNvSpPr>
          <p:nvPr>
            <p:ph type="subTitle" idx="1"/>
          </p:nvPr>
        </p:nvSpPr>
        <p:spPr>
          <a:xfrm>
            <a:off x="7993626" y="5717458"/>
            <a:ext cx="4198374" cy="1140542"/>
          </a:xfrm>
        </p:spPr>
        <p:txBody>
          <a:bodyPr/>
          <a:lstStyle/>
          <a:p>
            <a:r>
              <a:rPr lang="en-IN" dirty="0">
                <a:solidFill>
                  <a:srgbClr val="00B050"/>
                </a:solidFill>
              </a:rPr>
              <a:t>REGISTRATION NO.23052600</a:t>
            </a:r>
            <a:r>
              <a:rPr lang="en-US" dirty="0">
                <a:solidFill>
                  <a:srgbClr val="00B050"/>
                </a:solidFill>
              </a:rPr>
              <a:t>15</a:t>
            </a:r>
            <a:endParaRPr lang="en-IN" dirty="0">
              <a:solidFill>
                <a:srgbClr val="00B050"/>
              </a:solidFill>
            </a:endParaRPr>
          </a:p>
          <a:p>
            <a:r>
              <a:rPr lang="en-IN" dirty="0">
                <a:solidFill>
                  <a:srgbClr val="00B050"/>
                </a:solidFill>
              </a:rPr>
              <a:t>4</a:t>
            </a:r>
            <a:r>
              <a:rPr lang="en-IN" baseline="30000" dirty="0">
                <a:solidFill>
                  <a:srgbClr val="00B050"/>
                </a:solidFill>
              </a:rPr>
              <a:t>TH</a:t>
            </a:r>
            <a:r>
              <a:rPr lang="en-IN" dirty="0">
                <a:solidFill>
                  <a:srgbClr val="00B050"/>
                </a:solidFill>
              </a:rPr>
              <a:t> SEMISTER</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0" cy="44441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3672" y="18255"/>
            <a:ext cx="10515600" cy="1325563"/>
          </a:xfrm>
        </p:spPr>
        <p:txBody>
          <a:bodyPr/>
          <a:lstStyle/>
          <a:p>
            <a:r>
              <a:rPr lang="en-IN" b="1" dirty="0">
                <a:solidFill>
                  <a:schemeClr val="accent6">
                    <a:lumMod val="75000"/>
                  </a:schemeClr>
                </a:solidFill>
                <a:latin typeface="Aptos" panose="020B0004020202020204" pitchFamily="34" charset="0"/>
              </a:rPr>
              <a:t>ER Diagram</a:t>
            </a:r>
            <a:endParaRPr lang="en-IN" dirty="0">
              <a:solidFill>
                <a:schemeClr val="accent6">
                  <a:lumMod val="75000"/>
                </a:schemeClr>
              </a:solidFill>
            </a:endParaRPr>
          </a:p>
        </p:txBody>
      </p:sp>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1145" y="2120932"/>
            <a:ext cx="7821116" cy="138131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Benefits</a:t>
            </a:r>
          </a:p>
        </p:txBody>
      </p:sp>
      <p:sp>
        <p:nvSpPr>
          <p:cNvPr id="4" name="Rectangle 1">
            <a:extLst>
              <a:ext uri="{FF2B5EF4-FFF2-40B4-BE49-F238E27FC236}">
                <a16:creationId xmlns:a16="http://schemas.microsoft.com/office/drawing/2014/main" id="{C7F119DE-4D3C-968E-9C8C-CFA2091618BC}"/>
              </a:ext>
            </a:extLst>
          </p:cNvPr>
          <p:cNvSpPr>
            <a:spLocks noGrp="1" noChangeArrowheads="1"/>
          </p:cNvSpPr>
          <p:nvPr>
            <p:ph idx="1"/>
          </p:nvPr>
        </p:nvSpPr>
        <p:spPr bwMode="auto">
          <a:xfrm>
            <a:off x="211015" y="1686666"/>
            <a:ext cx="11142785"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B050"/>
                </a:solidFill>
                <a:effectLst/>
                <a:latin typeface="Arial" panose="020B0604020202020204" pitchFamily="34" charset="0"/>
              </a:rPr>
              <a:t>A </a:t>
            </a:r>
            <a:r>
              <a:rPr kumimoji="0" lang="en-US" altLang="en-US" sz="2400" b="1" i="0" u="none" strike="noStrike" cap="none" normalizeH="0" baseline="0" dirty="0">
                <a:ln>
                  <a:noFill/>
                </a:ln>
                <a:solidFill>
                  <a:srgbClr val="00B050"/>
                </a:solidFill>
                <a:effectLst/>
                <a:latin typeface="Arial" panose="020B0604020202020204" pitchFamily="34" charset="0"/>
              </a:rPr>
              <a:t>Library Management System (LMS)</a:t>
            </a:r>
            <a:r>
              <a:rPr kumimoji="0" lang="en-US" altLang="en-US" sz="2400" b="0" i="0" u="none" strike="noStrike" cap="none" normalizeH="0" baseline="0" dirty="0">
                <a:ln>
                  <a:noFill/>
                </a:ln>
                <a:solidFill>
                  <a:srgbClr val="00B050"/>
                </a:solidFill>
                <a:effectLst/>
                <a:latin typeface="Arial" panose="020B0604020202020204" pitchFamily="34" charset="0"/>
              </a:rPr>
              <a:t> improves efficiency by automating book cataloging, borrowing, and returns, reducing manual workload. It enhances accessibility with online book searches and reservations, making it easier for users to find resources. The system also ensures accuracy in fine calculations, book tracking, and user management, preventing errors. Additionally, LMS provides insightful reports and analytics, helping libraries optimize operations and improve service quality.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3673" y="-120580"/>
            <a:ext cx="10515600" cy="1325563"/>
          </a:xfrm>
        </p:spPr>
        <p:txBody>
          <a:bodyPr/>
          <a:lstStyle/>
          <a:p>
            <a:r>
              <a:rPr lang="en-IN" dirty="0">
                <a:solidFill>
                  <a:schemeClr val="accent6">
                    <a:lumMod val="75000"/>
                  </a:schemeClr>
                </a:solidFill>
              </a:rPr>
              <a:t>Log in Page</a:t>
            </a:r>
          </a:p>
        </p:txBody>
      </p:sp>
      <p:pic>
        <p:nvPicPr>
          <p:cNvPr id="7" name="Content Placeholder 6">
            <a:extLst>
              <a:ext uri="{FF2B5EF4-FFF2-40B4-BE49-F238E27FC236}">
                <a16:creationId xmlns:a16="http://schemas.microsoft.com/office/drawing/2014/main" id="{1CBDAFC2-7F21-44BE-A32C-CB7B26C2A0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5314" y="1825625"/>
            <a:ext cx="9181371" cy="435133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5317" y="0"/>
            <a:ext cx="10515600" cy="1325563"/>
          </a:xfrm>
        </p:spPr>
        <p:txBody>
          <a:bodyPr/>
          <a:lstStyle/>
          <a:p>
            <a:r>
              <a:rPr lang="en-IN" dirty="0">
                <a:solidFill>
                  <a:schemeClr val="accent6">
                    <a:lumMod val="75000"/>
                  </a:schemeClr>
                </a:solidFill>
              </a:rPr>
              <a:t>Home Page</a:t>
            </a:r>
          </a:p>
        </p:txBody>
      </p:sp>
      <p:pic>
        <p:nvPicPr>
          <p:cNvPr id="7" name="Content Placeholder 6">
            <a:extLst>
              <a:ext uri="{FF2B5EF4-FFF2-40B4-BE49-F238E27FC236}">
                <a16:creationId xmlns:a16="http://schemas.microsoft.com/office/drawing/2014/main" id="{7CF98461-F0D8-D7EE-F91B-956F2E3894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5314" y="1825625"/>
            <a:ext cx="9181371" cy="4351338"/>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1932" y="-207631"/>
            <a:ext cx="10515600" cy="1325563"/>
          </a:xfrm>
        </p:spPr>
        <p:txBody>
          <a:bodyPr/>
          <a:lstStyle/>
          <a:p>
            <a:r>
              <a:rPr lang="en-IN" dirty="0">
                <a:solidFill>
                  <a:schemeClr val="accent6">
                    <a:lumMod val="75000"/>
                  </a:schemeClr>
                </a:solidFill>
              </a:rPr>
              <a:t>BOOK ADD SECTION</a:t>
            </a:r>
          </a:p>
        </p:txBody>
      </p:sp>
      <p:pic>
        <p:nvPicPr>
          <p:cNvPr id="7" name="Content Placeholder 6">
            <a:extLst>
              <a:ext uri="{FF2B5EF4-FFF2-40B4-BE49-F238E27FC236}">
                <a16:creationId xmlns:a16="http://schemas.microsoft.com/office/drawing/2014/main" id="{39047D33-DBF8-3E33-87C7-97FDEE3151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0359" y="1567543"/>
            <a:ext cx="9171281" cy="470262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7968" y="18255"/>
            <a:ext cx="10515600" cy="1325563"/>
          </a:xfrm>
        </p:spPr>
        <p:txBody>
          <a:bodyPr/>
          <a:lstStyle/>
          <a:p>
            <a:r>
              <a:rPr lang="en-IN" dirty="0">
                <a:solidFill>
                  <a:schemeClr val="accent6">
                    <a:lumMod val="75000"/>
                  </a:schemeClr>
                </a:solidFill>
              </a:rPr>
              <a:t>             DATA ENTRY SECTION</a:t>
            </a:r>
          </a:p>
        </p:txBody>
      </p:sp>
      <p:pic>
        <p:nvPicPr>
          <p:cNvPr id="7" name="Content Placeholder 6">
            <a:extLst>
              <a:ext uri="{FF2B5EF4-FFF2-40B4-BE49-F238E27FC236}">
                <a16:creationId xmlns:a16="http://schemas.microsoft.com/office/drawing/2014/main" id="{C5D21807-E757-A2ED-4740-7CD1D535E0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8030" y="1825625"/>
            <a:ext cx="9155940" cy="4351338"/>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Security Features</a:t>
            </a:r>
          </a:p>
        </p:txBody>
      </p:sp>
      <p:sp>
        <p:nvSpPr>
          <p:cNvPr id="3" name="Content Placeholder 2"/>
          <p:cNvSpPr>
            <a:spLocks noGrp="1"/>
          </p:cNvSpPr>
          <p:nvPr>
            <p:ph idx="1"/>
          </p:nvPr>
        </p:nvSpPr>
        <p:spPr>
          <a:xfrm>
            <a:off x="838200" y="1825625"/>
            <a:ext cx="10515600" cy="4667250"/>
          </a:xfrm>
        </p:spPr>
        <p:txBody>
          <a:bodyPr>
            <a:normAutofit/>
          </a:bodyPr>
          <a:lstStyle/>
          <a:p>
            <a:pPr>
              <a:buNone/>
            </a:pPr>
            <a:r>
              <a:rPr lang="en-US" sz="1600" b="1" dirty="0"/>
              <a:t> </a:t>
            </a:r>
            <a:r>
              <a:rPr lang="en-US" sz="1600" b="1" dirty="0">
                <a:solidFill>
                  <a:srgbClr val="00B050"/>
                </a:solidFill>
              </a:rPr>
              <a:t>Authentication &amp; Access Control</a:t>
            </a:r>
          </a:p>
          <a:p>
            <a:pPr>
              <a:buFont typeface="Arial" panose="020B0604020202020204" pitchFamily="34" charset="0"/>
              <a:buChar char="•"/>
            </a:pPr>
            <a:r>
              <a:rPr lang="en-US" sz="1600" b="1" dirty="0">
                <a:solidFill>
                  <a:srgbClr val="00B050"/>
                </a:solidFill>
              </a:rPr>
              <a:t>User Authentication:</a:t>
            </a:r>
            <a:r>
              <a:rPr lang="en-US" sz="1600" dirty="0">
                <a:solidFill>
                  <a:srgbClr val="00B050"/>
                </a:solidFill>
              </a:rPr>
              <a:t> Require </a:t>
            </a:r>
            <a:r>
              <a:rPr lang="en-US" sz="1600" b="1" dirty="0">
                <a:solidFill>
                  <a:srgbClr val="00B050"/>
                </a:solidFill>
              </a:rPr>
              <a:t>strong passwords</a:t>
            </a:r>
            <a:r>
              <a:rPr lang="en-US" sz="1600" dirty="0">
                <a:solidFill>
                  <a:srgbClr val="00B050"/>
                </a:solidFill>
              </a:rPr>
              <a:t>, </a:t>
            </a:r>
            <a:r>
              <a:rPr lang="en-US" sz="1600" b="1" dirty="0">
                <a:solidFill>
                  <a:srgbClr val="00B050"/>
                </a:solidFill>
              </a:rPr>
              <a:t>two-factor authentication (2FA)</a:t>
            </a:r>
            <a:r>
              <a:rPr lang="en-US" sz="1600" dirty="0">
                <a:solidFill>
                  <a:srgbClr val="00B050"/>
                </a:solidFill>
              </a:rPr>
              <a:t>, or biometric verification.</a:t>
            </a:r>
          </a:p>
          <a:p>
            <a:pPr>
              <a:buFont typeface="Arial" panose="020B0604020202020204" pitchFamily="34" charset="0"/>
              <a:buChar char="•"/>
            </a:pPr>
            <a:r>
              <a:rPr lang="en-US" sz="1600" b="1" dirty="0">
                <a:solidFill>
                  <a:srgbClr val="00B050"/>
                </a:solidFill>
              </a:rPr>
              <a:t>Role-Based Access Control (RBAC):</a:t>
            </a:r>
            <a:r>
              <a:rPr lang="en-US" sz="1600" dirty="0">
                <a:solidFill>
                  <a:srgbClr val="00B050"/>
                </a:solidFill>
              </a:rPr>
              <a:t> Define roles such as </a:t>
            </a:r>
            <a:r>
              <a:rPr lang="en-US" sz="1600" b="1" dirty="0">
                <a:solidFill>
                  <a:srgbClr val="00B050"/>
                </a:solidFill>
              </a:rPr>
              <a:t>admin, librarian, and student/member</a:t>
            </a:r>
            <a:r>
              <a:rPr lang="en-US" sz="1600" dirty="0">
                <a:solidFill>
                  <a:srgbClr val="00B050"/>
                </a:solidFill>
              </a:rPr>
              <a:t>, limiting access based on user roles.</a:t>
            </a:r>
          </a:p>
          <a:p>
            <a:pPr>
              <a:buNone/>
            </a:pPr>
            <a:r>
              <a:rPr lang="en-IN" sz="1600" b="1" dirty="0">
                <a:solidFill>
                  <a:srgbClr val="00B050"/>
                </a:solidFill>
              </a:rPr>
              <a:t>Data Protection &amp; Privacy</a:t>
            </a:r>
          </a:p>
          <a:p>
            <a:pPr>
              <a:buFont typeface="Arial" panose="020B0604020202020204" pitchFamily="34" charset="0"/>
              <a:buChar char="•"/>
            </a:pPr>
            <a:r>
              <a:rPr lang="en-IN" sz="1600" b="1" dirty="0">
                <a:solidFill>
                  <a:srgbClr val="00B050"/>
                </a:solidFill>
              </a:rPr>
              <a:t>Encryption:</a:t>
            </a:r>
            <a:r>
              <a:rPr lang="en-IN" sz="1600" dirty="0">
                <a:solidFill>
                  <a:srgbClr val="00B050"/>
                </a:solidFill>
              </a:rPr>
              <a:t> Encrypt sensitive data (e.g., user credentials, payment information) using </a:t>
            </a:r>
            <a:r>
              <a:rPr lang="en-IN" sz="1600" b="1" dirty="0">
                <a:solidFill>
                  <a:srgbClr val="00B050"/>
                </a:solidFill>
              </a:rPr>
              <a:t>AES-256</a:t>
            </a:r>
            <a:r>
              <a:rPr lang="en-IN" sz="1600" dirty="0">
                <a:solidFill>
                  <a:srgbClr val="00B050"/>
                </a:solidFill>
              </a:rPr>
              <a:t> for storage and </a:t>
            </a:r>
            <a:r>
              <a:rPr lang="en-IN" sz="1600" b="1" dirty="0">
                <a:solidFill>
                  <a:srgbClr val="00B050"/>
                </a:solidFill>
              </a:rPr>
              <a:t>SSL/TLS</a:t>
            </a:r>
            <a:r>
              <a:rPr lang="en-IN" sz="1600" dirty="0">
                <a:solidFill>
                  <a:srgbClr val="00B050"/>
                </a:solidFill>
              </a:rPr>
              <a:t> for data transmission.</a:t>
            </a:r>
          </a:p>
          <a:p>
            <a:pPr>
              <a:buFont typeface="Arial" panose="020B0604020202020204" pitchFamily="34" charset="0"/>
              <a:buChar char="•"/>
            </a:pPr>
            <a:r>
              <a:rPr lang="en-IN" sz="1600" b="1" dirty="0">
                <a:solidFill>
                  <a:srgbClr val="00B050"/>
                </a:solidFill>
              </a:rPr>
              <a:t>Data Masking:</a:t>
            </a:r>
            <a:r>
              <a:rPr lang="en-IN" sz="1600" dirty="0">
                <a:solidFill>
                  <a:srgbClr val="00B050"/>
                </a:solidFill>
              </a:rPr>
              <a:t> Hide personal data for unauthorized users to prevent exposure.</a:t>
            </a:r>
          </a:p>
          <a:p>
            <a:pPr>
              <a:buNone/>
            </a:pPr>
            <a:r>
              <a:rPr lang="en-IN" sz="1600" b="1" dirty="0">
                <a:solidFill>
                  <a:srgbClr val="00B050"/>
                </a:solidFill>
              </a:rPr>
              <a:t>Secure Transactions &amp; Logging</a:t>
            </a:r>
          </a:p>
          <a:p>
            <a:pPr>
              <a:buFont typeface="Arial" panose="020B0604020202020204" pitchFamily="34" charset="0"/>
              <a:buChar char="•"/>
            </a:pPr>
            <a:r>
              <a:rPr lang="en-IN" sz="1600" b="1" dirty="0">
                <a:solidFill>
                  <a:srgbClr val="00B050"/>
                </a:solidFill>
              </a:rPr>
              <a:t>Audit Logs:</a:t>
            </a:r>
            <a:r>
              <a:rPr lang="en-IN" sz="1600" dirty="0">
                <a:solidFill>
                  <a:srgbClr val="00B050"/>
                </a:solidFill>
              </a:rPr>
              <a:t> Keep track of user activities (e.g., book checkouts, login attempts) for security monitoring.</a:t>
            </a:r>
          </a:p>
          <a:p>
            <a:pPr>
              <a:buFont typeface="Arial" panose="020B0604020202020204" pitchFamily="34" charset="0"/>
              <a:buChar char="•"/>
            </a:pPr>
            <a:r>
              <a:rPr lang="en-IN" sz="1600" b="1" dirty="0">
                <a:solidFill>
                  <a:srgbClr val="00B050"/>
                </a:solidFill>
              </a:rPr>
              <a:t>Backup &amp; Disaster Recovery:</a:t>
            </a:r>
            <a:r>
              <a:rPr lang="en-IN" sz="1600" dirty="0">
                <a:solidFill>
                  <a:srgbClr val="00B050"/>
                </a:solidFill>
              </a:rPr>
              <a:t> Store regular encrypted backups to recover from cyberattacks or system failures.</a:t>
            </a:r>
          </a:p>
          <a:p>
            <a:endParaRPr lang="en-IN" dirty="0">
              <a:solidFill>
                <a:schemeClr val="accent6">
                  <a:lumMod val="7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Conclusion </a:t>
            </a:r>
          </a:p>
        </p:txBody>
      </p:sp>
      <p:sp>
        <p:nvSpPr>
          <p:cNvPr id="3" name="Content Placeholder 2"/>
          <p:cNvSpPr>
            <a:spLocks noGrp="1"/>
          </p:cNvSpPr>
          <p:nvPr>
            <p:ph idx="1"/>
          </p:nvPr>
        </p:nvSpPr>
        <p:spPr/>
        <p:txBody>
          <a:bodyPr>
            <a:normAutofit fontScale="92500" lnSpcReduction="20000"/>
          </a:bodyPr>
          <a:lstStyle/>
          <a:p>
            <a:pPr>
              <a:buNone/>
            </a:pPr>
            <a:r>
              <a:rPr lang="en-US" dirty="0">
                <a:solidFill>
                  <a:schemeClr val="accent6">
                    <a:lumMod val="75000"/>
                  </a:schemeClr>
                </a:solidFill>
              </a:rPr>
              <a:t> </a:t>
            </a:r>
            <a:r>
              <a:rPr lang="en-US" dirty="0">
                <a:solidFill>
                  <a:srgbClr val="00B050"/>
                </a:solidFill>
              </a:rPr>
              <a:t>A </a:t>
            </a:r>
            <a:r>
              <a:rPr lang="en-US" b="1" dirty="0">
                <a:solidFill>
                  <a:srgbClr val="00B050"/>
                </a:solidFill>
              </a:rPr>
              <a:t>Library Management System (LMS)</a:t>
            </a:r>
            <a:r>
              <a:rPr lang="en-US" dirty="0">
                <a:solidFill>
                  <a:srgbClr val="00B050"/>
                </a:solidFill>
              </a:rPr>
              <a:t> is an essential tool for efficiently managing library resources, automating administrative tasks, and enhancing the user experience. By integrating </a:t>
            </a:r>
            <a:r>
              <a:rPr lang="en-US" b="1" dirty="0">
                <a:solidFill>
                  <a:srgbClr val="00B050"/>
                </a:solidFill>
              </a:rPr>
              <a:t>security features</a:t>
            </a:r>
            <a:r>
              <a:rPr lang="en-US" dirty="0">
                <a:solidFill>
                  <a:srgbClr val="00B050"/>
                </a:solidFill>
              </a:rPr>
              <a:t> such as authentication, data encryption, access control, and audit logs, an LMS ensures the protection of sensitive information and prevents unauthorized access.</a:t>
            </a:r>
          </a:p>
          <a:p>
            <a:pPr>
              <a:buNone/>
            </a:pPr>
            <a:r>
              <a:rPr lang="en-US" dirty="0">
                <a:solidFill>
                  <a:srgbClr val="00B050"/>
                </a:solidFill>
              </a:rPr>
              <a:t>Additionally, modern LMS solutions leverage </a:t>
            </a:r>
            <a:r>
              <a:rPr lang="en-US" b="1" dirty="0">
                <a:solidFill>
                  <a:srgbClr val="00B050"/>
                </a:solidFill>
              </a:rPr>
              <a:t>cloud storage, AI-based monitoring, and RFID technology</a:t>
            </a:r>
            <a:r>
              <a:rPr lang="en-US" dirty="0">
                <a:solidFill>
                  <a:srgbClr val="00B050"/>
                </a:solidFill>
              </a:rPr>
              <a:t> to streamline operations while maintaining high security standards. Regular system updates and compliance with data protection regulations further enhance the reliability and trustworthiness of the system.</a:t>
            </a:r>
          </a:p>
          <a:p>
            <a:r>
              <a:rPr lang="en-US" dirty="0">
                <a:solidFill>
                  <a:srgbClr val="00B050"/>
                </a:solidFill>
              </a:rPr>
              <a:t>Ultimately, a well-designed Library Management System improves </a:t>
            </a:r>
            <a:r>
              <a:rPr lang="en-US" b="1" dirty="0">
                <a:solidFill>
                  <a:srgbClr val="00B050"/>
                </a:solidFill>
              </a:rPr>
              <a:t>accessibility, efficiency, and security</a:t>
            </a:r>
            <a:r>
              <a:rPr lang="en-US" dirty="0">
                <a:solidFill>
                  <a:srgbClr val="00B050"/>
                </a:solidFill>
              </a:rPr>
              <a:t>, making it an indispensable asset for educational institutions, public libraries, and organizations.</a:t>
            </a:r>
          </a:p>
          <a:p>
            <a:pPr marL="0" indent="0">
              <a:buNone/>
            </a:pPr>
            <a:endParaRPr lang="en-IN" dirty="0">
              <a:solidFill>
                <a:schemeClr val="accent6">
                  <a:lumMod val="7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5EAB06-61CE-54C4-8B9E-E694CEFD7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284" y="186813"/>
            <a:ext cx="11543071" cy="63024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9082" y="427118"/>
            <a:ext cx="10515600" cy="1325563"/>
          </a:xfrm>
        </p:spPr>
        <p:txBody>
          <a:bodyPr/>
          <a:lstStyle/>
          <a:p>
            <a:r>
              <a:rPr lang="en-IN" dirty="0">
                <a:solidFill>
                  <a:schemeClr val="accent6">
                    <a:lumMod val="75000"/>
                  </a:schemeClr>
                </a:solidFill>
              </a:rPr>
              <a:t>content</a:t>
            </a:r>
          </a:p>
        </p:txBody>
      </p:sp>
      <p:sp>
        <p:nvSpPr>
          <p:cNvPr id="3" name="Content Placeholder 2"/>
          <p:cNvSpPr>
            <a:spLocks noGrp="1"/>
          </p:cNvSpPr>
          <p:nvPr>
            <p:ph idx="1"/>
          </p:nvPr>
        </p:nvSpPr>
        <p:spPr>
          <a:xfrm>
            <a:off x="357753" y="1329679"/>
            <a:ext cx="10515600" cy="4351338"/>
          </a:xfrm>
        </p:spPr>
        <p:txBody>
          <a:bodyPr>
            <a:normAutofit fontScale="85000" lnSpcReduction="20000"/>
          </a:bodyPr>
          <a:lstStyle/>
          <a:p>
            <a:r>
              <a:rPr lang="en-US" sz="2800" b="1" dirty="0">
                <a:solidFill>
                  <a:schemeClr val="accent6">
                    <a:lumMod val="75000"/>
                  </a:schemeClr>
                </a:solidFill>
                <a:latin typeface="Aptos" panose="020B0004020202020204" pitchFamily="34" charset="0"/>
              </a:rPr>
              <a:t>1.Objective</a:t>
            </a:r>
          </a:p>
          <a:p>
            <a:r>
              <a:rPr lang="en-US" sz="2800" b="1" dirty="0">
                <a:solidFill>
                  <a:schemeClr val="accent6">
                    <a:lumMod val="75000"/>
                  </a:schemeClr>
                </a:solidFill>
                <a:latin typeface="Aptos" panose="020B0004020202020204" pitchFamily="34" charset="0"/>
              </a:rPr>
              <a:t>2.Key Features</a:t>
            </a:r>
          </a:p>
          <a:p>
            <a:r>
              <a:rPr lang="en-US" sz="2800" b="1" dirty="0">
                <a:solidFill>
                  <a:schemeClr val="accent6">
                    <a:lumMod val="75000"/>
                  </a:schemeClr>
                </a:solidFill>
                <a:latin typeface="Aptos" panose="020B0004020202020204" pitchFamily="34" charset="0"/>
              </a:rPr>
              <a:t>3.System Requirement</a:t>
            </a:r>
          </a:p>
          <a:p>
            <a:r>
              <a:rPr lang="en-US" sz="2800" b="1" dirty="0">
                <a:solidFill>
                  <a:schemeClr val="accent6">
                    <a:lumMod val="75000"/>
                  </a:schemeClr>
                </a:solidFill>
                <a:latin typeface="Aptos" panose="020B0004020202020204" pitchFamily="34" charset="0"/>
              </a:rPr>
              <a:t>4.Tools and Technology</a:t>
            </a:r>
          </a:p>
          <a:p>
            <a:r>
              <a:rPr lang="en-US" sz="2800" b="1" dirty="0">
                <a:solidFill>
                  <a:schemeClr val="accent6">
                    <a:lumMod val="75000"/>
                  </a:schemeClr>
                </a:solidFill>
                <a:latin typeface="Aptos" panose="020B0004020202020204" pitchFamily="34" charset="0"/>
              </a:rPr>
              <a:t>5.ER Diagram</a:t>
            </a:r>
          </a:p>
          <a:p>
            <a:r>
              <a:rPr lang="en-US" sz="2800" b="1" dirty="0">
                <a:solidFill>
                  <a:schemeClr val="accent6">
                    <a:lumMod val="75000"/>
                  </a:schemeClr>
                </a:solidFill>
                <a:latin typeface="Aptos" panose="020B0004020202020204" pitchFamily="34" charset="0"/>
              </a:rPr>
              <a:t>6.benfits</a:t>
            </a:r>
          </a:p>
          <a:p>
            <a:r>
              <a:rPr lang="en-US" sz="2800" b="1" dirty="0">
                <a:solidFill>
                  <a:schemeClr val="accent6">
                    <a:lumMod val="75000"/>
                  </a:schemeClr>
                </a:solidFill>
                <a:latin typeface="Aptos" panose="020B0004020202020204" pitchFamily="34" charset="0"/>
              </a:rPr>
              <a:t>7.Screenshot of </a:t>
            </a:r>
            <a:r>
              <a:rPr lang="en-US" b="1" dirty="0">
                <a:solidFill>
                  <a:schemeClr val="accent6">
                    <a:lumMod val="75000"/>
                  </a:schemeClr>
                </a:solidFill>
                <a:latin typeface="Aptos" panose="020B0004020202020204" pitchFamily="34" charset="0"/>
              </a:rPr>
              <a:t>TECH-TEKKER</a:t>
            </a:r>
            <a:endParaRPr lang="en-US" sz="2800" b="1" dirty="0">
              <a:solidFill>
                <a:schemeClr val="accent6">
                  <a:lumMod val="75000"/>
                </a:schemeClr>
              </a:solidFill>
              <a:latin typeface="Aptos" panose="020B0004020202020204" pitchFamily="34" charset="0"/>
            </a:endParaRPr>
          </a:p>
          <a:p>
            <a:r>
              <a:rPr lang="en-US" sz="2800" b="1" dirty="0">
                <a:solidFill>
                  <a:schemeClr val="accent6">
                    <a:lumMod val="75000"/>
                  </a:schemeClr>
                </a:solidFill>
                <a:latin typeface="Aptos" panose="020B0004020202020204" pitchFamily="34" charset="0"/>
              </a:rPr>
              <a:t>8.Future Enhancements</a:t>
            </a:r>
          </a:p>
          <a:p>
            <a:r>
              <a:rPr lang="en-US" sz="2800" b="1" dirty="0">
                <a:solidFill>
                  <a:schemeClr val="accent6">
                    <a:lumMod val="75000"/>
                  </a:schemeClr>
                </a:solidFill>
                <a:latin typeface="Aptos" panose="020B0004020202020204" pitchFamily="34" charset="0"/>
              </a:rPr>
              <a:t>9.Challenges and solution</a:t>
            </a:r>
          </a:p>
          <a:p>
            <a:r>
              <a:rPr lang="en-US" sz="2800" b="1" dirty="0">
                <a:solidFill>
                  <a:schemeClr val="accent6">
                    <a:lumMod val="75000"/>
                  </a:schemeClr>
                </a:solidFill>
                <a:latin typeface="Aptos" panose="020B0004020202020204" pitchFamily="34" charset="0"/>
              </a:rPr>
              <a:t>10.Security features</a:t>
            </a:r>
          </a:p>
          <a:p>
            <a:r>
              <a:rPr lang="en-US" sz="2800" b="1" dirty="0">
                <a:solidFill>
                  <a:schemeClr val="accent6">
                    <a:lumMod val="75000"/>
                  </a:schemeClr>
                </a:solidFill>
                <a:latin typeface="Aptos" panose="020B0004020202020204" pitchFamily="34" charset="0"/>
              </a:rPr>
              <a:t>11.Conclusion</a:t>
            </a:r>
          </a:p>
          <a:p>
            <a:endParaRPr lang="en-IN" dirty="0">
              <a:solidFill>
                <a:schemeClr val="accent6">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6">
                    <a:lumMod val="75000"/>
                  </a:schemeClr>
                </a:solidFill>
                <a:latin typeface="Aptos" panose="020B0004020202020204" pitchFamily="34" charset="0"/>
              </a:rPr>
              <a:t>Introduction to </a:t>
            </a:r>
            <a:r>
              <a:rPr lang="en-IN" b="1" dirty="0" err="1">
                <a:solidFill>
                  <a:schemeClr val="accent6">
                    <a:lumMod val="75000"/>
                  </a:schemeClr>
                </a:solidFill>
                <a:latin typeface="Aptos" panose="020B0004020202020204" pitchFamily="34" charset="0"/>
              </a:rPr>
              <a:t>Librarium</a:t>
            </a:r>
            <a:endParaRPr lang="en-IN" dirty="0">
              <a:solidFill>
                <a:schemeClr val="accent6">
                  <a:lumMod val="75000"/>
                </a:schemeClr>
              </a:solidFill>
            </a:endParaRPr>
          </a:p>
        </p:txBody>
      </p:sp>
      <p:sp>
        <p:nvSpPr>
          <p:cNvPr id="3" name="Content Placeholder 2"/>
          <p:cNvSpPr>
            <a:spLocks noGrp="1"/>
          </p:cNvSpPr>
          <p:nvPr>
            <p:ph idx="1"/>
          </p:nvPr>
        </p:nvSpPr>
        <p:spPr/>
        <p:txBody>
          <a:bodyPr>
            <a:normAutofit fontScale="85000" lnSpcReduction="20000"/>
          </a:bodyPr>
          <a:lstStyle/>
          <a:p>
            <a:pPr>
              <a:buNone/>
            </a:pPr>
            <a:r>
              <a:rPr lang="en-US" dirty="0">
                <a:solidFill>
                  <a:srgbClr val="00B050"/>
                </a:solidFill>
              </a:rPr>
              <a:t>A </a:t>
            </a:r>
            <a:r>
              <a:rPr lang="en-US" b="1" dirty="0" err="1">
                <a:solidFill>
                  <a:srgbClr val="00B050"/>
                </a:solidFill>
              </a:rPr>
              <a:t>Librarium</a:t>
            </a:r>
            <a:r>
              <a:rPr lang="en-US" b="1" dirty="0">
                <a:solidFill>
                  <a:srgbClr val="00B050"/>
                </a:solidFill>
              </a:rPr>
              <a:t> </a:t>
            </a:r>
            <a:r>
              <a:rPr lang="en-US" dirty="0">
                <a:solidFill>
                  <a:srgbClr val="00B050"/>
                </a:solidFill>
              </a:rPr>
              <a:t>is a digital solution designed to streamline the operations of a library, making it more efficient and user-friendly. It helps librarians, students, and book enthusiasts manage book records, track borrowing and returning of books, and maintain an organized catalog.</a:t>
            </a:r>
          </a:p>
          <a:p>
            <a:pPr>
              <a:buNone/>
            </a:pPr>
            <a:r>
              <a:rPr lang="en-US" dirty="0">
                <a:solidFill>
                  <a:srgbClr val="00B050"/>
                </a:solidFill>
              </a:rPr>
              <a:t>In traditional libraries, maintaining records manually is time-consuming and prone to errors. An LMS automates these processes, reducing paperwork and improving accuracy. The system typically includes features such as book search, member registration, book issuance, return management, fine calculation, and report generation.</a:t>
            </a:r>
          </a:p>
          <a:p>
            <a:pPr>
              <a:buNone/>
            </a:pPr>
            <a:r>
              <a:rPr lang="en-US" dirty="0">
                <a:solidFill>
                  <a:srgbClr val="00B050"/>
                </a:solidFill>
              </a:rPr>
              <a:t>With modern library management systems, users can easily check the availability of books, reserve them online, and even access e-books or digital resources. By integrating technology, libraries can enhance their services, making knowledge more accessible to users.</a:t>
            </a:r>
          </a:p>
          <a:p>
            <a:r>
              <a:rPr lang="en-US" dirty="0">
                <a:solidFill>
                  <a:srgbClr val="00B050"/>
                </a:solidFill>
              </a:rPr>
              <a:t>Overall, an LMS is an essential tool for educational institutions, public libraries, and private organizations, ensuring smooth and effective library operations.</a:t>
            </a:r>
          </a:p>
          <a:p>
            <a:pPr marL="0" indent="0">
              <a:buNone/>
            </a:pPr>
            <a:endParaRPr lang="en-IN" dirty="0">
              <a:solidFill>
                <a:schemeClr val="accent6">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6903" y="174206"/>
            <a:ext cx="10515600" cy="1325563"/>
          </a:xfrm>
        </p:spPr>
        <p:txBody>
          <a:bodyPr/>
          <a:lstStyle/>
          <a:p>
            <a:r>
              <a:rPr lang="en-IN" dirty="0">
                <a:solidFill>
                  <a:schemeClr val="accent6">
                    <a:lumMod val="75000"/>
                  </a:schemeClr>
                </a:solidFill>
              </a:rPr>
              <a:t>Object of the PROJECT</a:t>
            </a:r>
          </a:p>
        </p:txBody>
      </p:sp>
      <p:sp>
        <p:nvSpPr>
          <p:cNvPr id="3" name="Content Placeholder 2"/>
          <p:cNvSpPr>
            <a:spLocks noGrp="1"/>
          </p:cNvSpPr>
          <p:nvPr>
            <p:ph idx="1"/>
          </p:nvPr>
        </p:nvSpPr>
        <p:spPr>
          <a:xfrm>
            <a:off x="838200" y="1324179"/>
            <a:ext cx="10515600" cy="5032375"/>
          </a:xfrm>
        </p:spPr>
        <p:txBody>
          <a:bodyPr>
            <a:normAutofit fontScale="25000" lnSpcReduction="20000"/>
          </a:bodyPr>
          <a:lstStyle/>
          <a:p>
            <a:pPr>
              <a:buNone/>
            </a:pPr>
            <a:r>
              <a:rPr lang="en-US" sz="6400" dirty="0">
                <a:solidFill>
                  <a:srgbClr val="00B050"/>
                </a:solidFill>
              </a:rPr>
              <a:t>The </a:t>
            </a:r>
            <a:r>
              <a:rPr lang="en-US" sz="6400" b="1" dirty="0" err="1">
                <a:solidFill>
                  <a:srgbClr val="00B050"/>
                </a:solidFill>
              </a:rPr>
              <a:t>Librarium</a:t>
            </a:r>
            <a:r>
              <a:rPr lang="en-US" sz="6400" b="1" dirty="0">
                <a:solidFill>
                  <a:srgbClr val="00B050"/>
                </a:solidFill>
              </a:rPr>
              <a:t> </a:t>
            </a:r>
            <a:r>
              <a:rPr lang="en-US" sz="6400" dirty="0">
                <a:solidFill>
                  <a:srgbClr val="00B050"/>
                </a:solidFill>
              </a:rPr>
              <a:t>is designed to improve the efficiency of library operations and enhance user experience. The key objectives include:</a:t>
            </a:r>
          </a:p>
          <a:p>
            <a:pPr>
              <a:buFont typeface="+mj-lt"/>
              <a:buAutoNum type="arabicPeriod"/>
            </a:pPr>
            <a:r>
              <a:rPr lang="en-US" sz="6400" b="1" dirty="0">
                <a:solidFill>
                  <a:srgbClr val="00B050"/>
                </a:solidFill>
              </a:rPr>
              <a:t>Efficient Book Management</a:t>
            </a:r>
            <a:r>
              <a:rPr lang="en-US" sz="6400" dirty="0">
                <a:solidFill>
                  <a:srgbClr val="00B050"/>
                </a:solidFill>
              </a:rPr>
              <a:t> – Maintain a digital catalog of books, making it easier to organize, search, and update book records.</a:t>
            </a:r>
          </a:p>
          <a:p>
            <a:pPr>
              <a:buFont typeface="+mj-lt"/>
              <a:buAutoNum type="arabicPeriod"/>
            </a:pPr>
            <a:r>
              <a:rPr lang="en-US" sz="6400" b="1" dirty="0">
                <a:solidFill>
                  <a:srgbClr val="00B050"/>
                </a:solidFill>
              </a:rPr>
              <a:t>Automated Borrowing &amp; Returning</a:t>
            </a:r>
            <a:r>
              <a:rPr lang="en-US" sz="6400" dirty="0">
                <a:solidFill>
                  <a:srgbClr val="00B050"/>
                </a:solidFill>
              </a:rPr>
              <a:t> – Streamline the process of issuing and returning books, reducing manual work and minimizing errors.</a:t>
            </a:r>
          </a:p>
          <a:p>
            <a:pPr>
              <a:buFont typeface="+mj-lt"/>
              <a:buAutoNum type="arabicPeriod"/>
            </a:pPr>
            <a:r>
              <a:rPr lang="en-US" sz="6400" b="1" dirty="0">
                <a:solidFill>
                  <a:srgbClr val="00B050"/>
                </a:solidFill>
              </a:rPr>
              <a:t>User Registration &amp; Management</a:t>
            </a:r>
            <a:r>
              <a:rPr lang="en-US" sz="6400" dirty="0">
                <a:solidFill>
                  <a:srgbClr val="00B050"/>
                </a:solidFill>
              </a:rPr>
              <a:t> – Keep records of library members, including students, staff, and external users, for better tracking of borrowed books.</a:t>
            </a:r>
          </a:p>
          <a:p>
            <a:pPr>
              <a:buFont typeface="+mj-lt"/>
              <a:buAutoNum type="arabicPeriod"/>
            </a:pPr>
            <a:r>
              <a:rPr lang="en-US" sz="6400" b="1" dirty="0">
                <a:solidFill>
                  <a:srgbClr val="00B050"/>
                </a:solidFill>
              </a:rPr>
              <a:t>Real-time Book Tracking</a:t>
            </a:r>
            <a:r>
              <a:rPr lang="en-US" sz="6400" dirty="0">
                <a:solidFill>
                  <a:srgbClr val="00B050"/>
                </a:solidFill>
              </a:rPr>
              <a:t> – Monitor the availability and location of books within the library to prevent loss or misplacement.</a:t>
            </a:r>
          </a:p>
          <a:p>
            <a:pPr>
              <a:buFont typeface="+mj-lt"/>
              <a:buAutoNum type="arabicPeriod"/>
            </a:pPr>
            <a:r>
              <a:rPr lang="en-US" sz="6400" b="1" dirty="0">
                <a:solidFill>
                  <a:srgbClr val="00B050"/>
                </a:solidFill>
              </a:rPr>
              <a:t>Fine Calculation &amp; Payment Management</a:t>
            </a:r>
            <a:r>
              <a:rPr lang="en-US" sz="6400" dirty="0">
                <a:solidFill>
                  <a:srgbClr val="00B050"/>
                </a:solidFill>
              </a:rPr>
              <a:t> – Automatically calculate fines for late returns and provide a transparent system for fee collection.</a:t>
            </a:r>
          </a:p>
          <a:p>
            <a:pPr>
              <a:buFont typeface="+mj-lt"/>
              <a:buAutoNum type="arabicPeriod"/>
            </a:pPr>
            <a:r>
              <a:rPr lang="en-US" sz="6400" b="1" dirty="0">
                <a:solidFill>
                  <a:srgbClr val="00B050"/>
                </a:solidFill>
              </a:rPr>
              <a:t>Search &amp; Catalog System</a:t>
            </a:r>
            <a:r>
              <a:rPr lang="en-US" sz="6400" dirty="0">
                <a:solidFill>
                  <a:srgbClr val="00B050"/>
                </a:solidFill>
              </a:rPr>
              <a:t> – Enable users to search for books by title, author, subject, or category through an efficient search function.</a:t>
            </a:r>
          </a:p>
          <a:p>
            <a:pPr>
              <a:buFont typeface="+mj-lt"/>
              <a:buAutoNum type="arabicPeriod"/>
            </a:pPr>
            <a:r>
              <a:rPr lang="en-US" sz="6400" b="1" dirty="0">
                <a:solidFill>
                  <a:srgbClr val="00B050"/>
                </a:solidFill>
              </a:rPr>
              <a:t>Security &amp; Access Control</a:t>
            </a:r>
            <a:r>
              <a:rPr lang="en-US" sz="6400" dirty="0">
                <a:solidFill>
                  <a:srgbClr val="00B050"/>
                </a:solidFill>
              </a:rPr>
              <a:t> – Prevent unauthorized access to books and records by implementing login credentials for staff and members.</a:t>
            </a:r>
          </a:p>
          <a:p>
            <a:pPr>
              <a:buFont typeface="+mj-lt"/>
              <a:buAutoNum type="arabicPeriod"/>
            </a:pPr>
            <a:r>
              <a:rPr lang="en-US" sz="6400" b="1" dirty="0">
                <a:solidFill>
                  <a:srgbClr val="00B050"/>
                </a:solidFill>
              </a:rPr>
              <a:t>Reports &amp; Analytics</a:t>
            </a:r>
            <a:r>
              <a:rPr lang="en-US" sz="6400" dirty="0">
                <a:solidFill>
                  <a:srgbClr val="00B050"/>
                </a:solidFill>
              </a:rPr>
              <a:t> – Generate reports on book usage, popular titles, overdue books, and member activity to improve decision-making.</a:t>
            </a:r>
          </a:p>
          <a:p>
            <a:pPr>
              <a:buFont typeface="+mj-lt"/>
              <a:buAutoNum type="arabicPeriod"/>
            </a:pPr>
            <a:r>
              <a:rPr lang="en-US" sz="6400" b="1" dirty="0">
                <a:solidFill>
                  <a:srgbClr val="00B050"/>
                </a:solidFill>
              </a:rPr>
              <a:t>E-Book &amp; Digital Resource Integration</a:t>
            </a:r>
            <a:r>
              <a:rPr lang="en-US" sz="6400" dirty="0">
                <a:solidFill>
                  <a:srgbClr val="00B050"/>
                </a:solidFill>
              </a:rPr>
              <a:t> – Support access to digital materials, online journals, and e-books to expand the library’s offerings.</a:t>
            </a:r>
          </a:p>
          <a:p>
            <a:pPr>
              <a:buFont typeface="+mj-lt"/>
              <a:buAutoNum type="arabicPeriod"/>
            </a:pPr>
            <a:r>
              <a:rPr lang="en-US" sz="6400" b="1" dirty="0">
                <a:solidFill>
                  <a:srgbClr val="00B050"/>
                </a:solidFill>
              </a:rPr>
              <a:t>User-Friendly Interface</a:t>
            </a:r>
            <a:r>
              <a:rPr lang="en-US" sz="6400" dirty="0">
                <a:solidFill>
                  <a:srgbClr val="00B050"/>
                </a:solidFill>
              </a:rPr>
              <a:t> – Provide an intuitive system that makes it easy for both librarians and users to navigate and manage resources.</a:t>
            </a:r>
          </a:p>
          <a:p>
            <a:endParaRPr lang="en-IN" dirty="0">
              <a:solidFill>
                <a:schemeClr val="accent6">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9726" y="365125"/>
            <a:ext cx="7254073" cy="1325563"/>
          </a:xfrm>
        </p:spPr>
        <p:txBody>
          <a:bodyPr/>
          <a:lstStyle/>
          <a:p>
            <a:r>
              <a:rPr lang="en-IN" dirty="0">
                <a:solidFill>
                  <a:schemeClr val="accent6">
                    <a:lumMod val="75000"/>
                  </a:schemeClr>
                </a:solidFill>
              </a:rPr>
              <a:t>Key features</a:t>
            </a:r>
          </a:p>
        </p:txBody>
      </p:sp>
      <p:sp>
        <p:nvSpPr>
          <p:cNvPr id="3" name="Content Placeholder 2"/>
          <p:cNvSpPr>
            <a:spLocks noGrp="1"/>
          </p:cNvSpPr>
          <p:nvPr>
            <p:ph idx="1"/>
          </p:nvPr>
        </p:nvSpPr>
        <p:spPr>
          <a:xfrm>
            <a:off x="466411" y="1875867"/>
            <a:ext cx="10515600" cy="4617008"/>
          </a:xfrm>
        </p:spPr>
        <p:txBody>
          <a:bodyPr>
            <a:noAutofit/>
          </a:bodyPr>
          <a:lstStyle/>
          <a:p>
            <a:r>
              <a:rPr lang="en-US" sz="3600" b="1" dirty="0">
                <a:solidFill>
                  <a:schemeClr val="accent6"/>
                </a:solidFill>
              </a:rPr>
              <a:t>Posts/</a:t>
            </a:r>
            <a:r>
              <a:rPr lang="en-US" sz="3600" b="1" dirty="0" err="1">
                <a:solidFill>
                  <a:schemeClr val="accent6"/>
                </a:solidFill>
              </a:rPr>
              <a:t>Articles:</a:t>
            </a:r>
            <a:r>
              <a:rPr lang="en-US" sz="2400" dirty="0" err="1">
                <a:solidFill>
                  <a:srgbClr val="00B050"/>
                </a:solidFill>
              </a:rPr>
              <a:t>A</a:t>
            </a:r>
            <a:r>
              <a:rPr lang="en-US" sz="2400" dirty="0">
                <a:solidFill>
                  <a:srgbClr val="00B050"/>
                </a:solidFill>
              </a:rPr>
              <a:t> </a:t>
            </a:r>
            <a:r>
              <a:rPr lang="en-US" sz="2400" b="1" dirty="0">
                <a:solidFill>
                  <a:srgbClr val="00B050"/>
                </a:solidFill>
              </a:rPr>
              <a:t>Library Management System (LMS)</a:t>
            </a:r>
            <a:r>
              <a:rPr lang="en-US" sz="2400" dirty="0">
                <a:solidFill>
                  <a:srgbClr val="00B050"/>
                </a:solidFill>
              </a:rPr>
              <a:t> is a software solution that helps libraries efficiently manage book records, user data, borrowing, and returns. It automates tasks like cataloging, fine calculation, and book tracking, reducing manual effort and improving accuracy. With features like online book searches, digital resource access, and automated reports, an LMS enhances user experience and streamlines library administration. It is an essential tool for schools, colleges, and public libraries to ensure smooth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499" y="93820"/>
            <a:ext cx="10515600" cy="1325563"/>
          </a:xfrm>
        </p:spPr>
        <p:txBody>
          <a:bodyPr/>
          <a:lstStyle/>
          <a:p>
            <a:r>
              <a:rPr lang="en-IN" b="1" u="sng" dirty="0">
                <a:solidFill>
                  <a:schemeClr val="accent6"/>
                </a:solidFill>
              </a:rPr>
              <a:t>SYSTEM REQUIREMENTS</a:t>
            </a:r>
            <a:endParaRPr lang="en-IN" dirty="0">
              <a:solidFill>
                <a:schemeClr val="accent6"/>
              </a:solidFill>
            </a:endParaRPr>
          </a:p>
        </p:txBody>
      </p:sp>
      <p:sp>
        <p:nvSpPr>
          <p:cNvPr id="3" name="Content Placeholder 2"/>
          <p:cNvSpPr>
            <a:spLocks noGrp="1"/>
          </p:cNvSpPr>
          <p:nvPr>
            <p:ph idx="1"/>
          </p:nvPr>
        </p:nvSpPr>
        <p:spPr>
          <a:xfrm>
            <a:off x="355879" y="2506662"/>
            <a:ext cx="10515600" cy="4351338"/>
          </a:xfrm>
        </p:spPr>
        <p:txBody>
          <a:bodyPr/>
          <a:lstStyle/>
          <a:p>
            <a:pPr marL="0" indent="0">
              <a:buNone/>
            </a:pPr>
            <a:r>
              <a:rPr lang="en-IN" sz="2800" b="1" u="sng" dirty="0">
                <a:solidFill>
                  <a:schemeClr val="accent6">
                    <a:lumMod val="75000"/>
                  </a:schemeClr>
                </a:solidFill>
                <a:latin typeface="Aptos" panose="020B0004020202020204" pitchFamily="34" charset="0"/>
                <a:cs typeface="Arial" panose="020B0604020202020204" pitchFamily="34" charset="0"/>
              </a:rPr>
              <a:t>Hardware Requirements </a:t>
            </a:r>
            <a:endParaRPr lang="en-IN" sz="2800" b="1" dirty="0">
              <a:solidFill>
                <a:schemeClr val="accent6">
                  <a:lumMod val="75000"/>
                </a:schemeClr>
              </a:solidFill>
              <a:latin typeface="Aptos" panose="020B0004020202020204" pitchFamily="34" charset="0"/>
              <a:cs typeface="Arial" panose="020B0604020202020204" pitchFamily="34" charset="0"/>
            </a:endParaRPr>
          </a:p>
          <a:p>
            <a:endParaRPr lang="en-IN" dirty="0">
              <a:solidFill>
                <a:schemeClr val="accent6">
                  <a:lumMod val="75000"/>
                </a:schemeClr>
              </a:solidFill>
              <a:latin typeface="Arial" panose="020B0604020202020204" pitchFamily="34" charset="0"/>
              <a:cs typeface="Arial" panose="020B0604020202020204" pitchFamily="34" charset="0"/>
            </a:endParaRPr>
          </a:p>
          <a:p>
            <a:r>
              <a:rPr lang="en-IN" sz="2800" b="1" u="sng" dirty="0">
                <a:solidFill>
                  <a:schemeClr val="accent6">
                    <a:lumMod val="75000"/>
                  </a:schemeClr>
                </a:solidFill>
                <a:latin typeface="Aptos" panose="020B0004020202020204" pitchFamily="34" charset="0"/>
                <a:cs typeface="Arial" panose="020B0604020202020204" pitchFamily="34" charset="0"/>
              </a:rPr>
              <a:t>Display</a:t>
            </a:r>
            <a:r>
              <a:rPr lang="en-IN" sz="2800" dirty="0">
                <a:solidFill>
                  <a:schemeClr val="accent6">
                    <a:lumMod val="75000"/>
                  </a:schemeClr>
                </a:solidFill>
                <a:latin typeface="Aptos" panose="020B0004020202020204" pitchFamily="34" charset="0"/>
                <a:cs typeface="Arial" panose="020B0604020202020204" pitchFamily="34" charset="0"/>
              </a:rPr>
              <a:t>: 1920x1080 resolution Monitor. </a:t>
            </a:r>
          </a:p>
          <a:p>
            <a:r>
              <a:rPr lang="en-IN" sz="2800" b="1" u="sng" dirty="0">
                <a:solidFill>
                  <a:schemeClr val="accent6">
                    <a:lumMod val="75000"/>
                  </a:schemeClr>
                </a:solidFill>
                <a:latin typeface="Aptos" panose="020B0004020202020204" pitchFamily="34" charset="0"/>
                <a:cs typeface="Arial" panose="020B0604020202020204" pitchFamily="34" charset="0"/>
              </a:rPr>
              <a:t>Processor</a:t>
            </a:r>
            <a:r>
              <a:rPr lang="en-IN" sz="2800" dirty="0">
                <a:solidFill>
                  <a:schemeClr val="accent6">
                    <a:lumMod val="75000"/>
                  </a:schemeClr>
                </a:solidFill>
                <a:latin typeface="Aptos" panose="020B0004020202020204" pitchFamily="34" charset="0"/>
                <a:cs typeface="Arial" panose="020B0604020202020204" pitchFamily="34" charset="0"/>
              </a:rPr>
              <a:t>: Intel Core i5 or higher. </a:t>
            </a:r>
          </a:p>
          <a:p>
            <a:r>
              <a:rPr lang="en-IN" sz="2800" b="1" u="sng" dirty="0">
                <a:solidFill>
                  <a:schemeClr val="accent6">
                    <a:lumMod val="75000"/>
                  </a:schemeClr>
                </a:solidFill>
                <a:latin typeface="Aptos" panose="020B0004020202020204" pitchFamily="34" charset="0"/>
                <a:cs typeface="Arial" panose="020B0604020202020204" pitchFamily="34" charset="0"/>
              </a:rPr>
              <a:t>Network</a:t>
            </a:r>
            <a:r>
              <a:rPr lang="en-IN" sz="2800" dirty="0">
                <a:solidFill>
                  <a:schemeClr val="accent6">
                    <a:lumMod val="75000"/>
                  </a:schemeClr>
                </a:solidFill>
                <a:latin typeface="Aptos" panose="020B0004020202020204" pitchFamily="34" charset="0"/>
                <a:cs typeface="Arial" panose="020B0604020202020204" pitchFamily="34" charset="0"/>
              </a:rPr>
              <a:t>: Internet connectivity or Wi-Fi. </a:t>
            </a:r>
          </a:p>
          <a:p>
            <a:r>
              <a:rPr lang="en-IN" sz="2800" b="1" u="sng" dirty="0">
                <a:solidFill>
                  <a:schemeClr val="accent6">
                    <a:lumMod val="75000"/>
                  </a:schemeClr>
                </a:solidFill>
                <a:latin typeface="Aptos" panose="020B0004020202020204" pitchFamily="34" charset="0"/>
                <a:cs typeface="Arial" panose="020B0604020202020204" pitchFamily="34" charset="0"/>
              </a:rPr>
              <a:t>Storage</a:t>
            </a:r>
            <a:r>
              <a:rPr lang="en-IN" sz="2800" dirty="0">
                <a:solidFill>
                  <a:schemeClr val="accent6">
                    <a:lumMod val="75000"/>
                  </a:schemeClr>
                </a:solidFill>
                <a:latin typeface="Aptos" panose="020B0004020202020204" pitchFamily="34" charset="0"/>
                <a:cs typeface="Arial" panose="020B0604020202020204" pitchFamily="34" charset="0"/>
              </a:rPr>
              <a:t>: At least 256GB SSD. </a:t>
            </a:r>
          </a:p>
          <a:p>
            <a:r>
              <a:rPr lang="en-IN" sz="2800" b="1" u="sng" dirty="0">
                <a:solidFill>
                  <a:schemeClr val="accent6">
                    <a:lumMod val="75000"/>
                  </a:schemeClr>
                </a:solidFill>
                <a:latin typeface="Aptos" panose="020B0004020202020204" pitchFamily="34" charset="0"/>
                <a:cs typeface="Arial" panose="020B0604020202020204" pitchFamily="34" charset="0"/>
              </a:rPr>
              <a:t>RAM</a:t>
            </a:r>
            <a:r>
              <a:rPr lang="en-IN" sz="2800" dirty="0">
                <a:solidFill>
                  <a:schemeClr val="accent6">
                    <a:lumMod val="75000"/>
                  </a:schemeClr>
                </a:solidFill>
                <a:latin typeface="Aptos" panose="020B0004020202020204" pitchFamily="34" charset="0"/>
                <a:cs typeface="Arial" panose="020B0604020202020204" pitchFamily="34" charset="0"/>
              </a:rPr>
              <a:t>: 8GB or higher. </a:t>
            </a:r>
          </a:p>
          <a:p>
            <a:endParaRPr lang="en-IN" dirty="0">
              <a:solidFill>
                <a:schemeClr val="accent6">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644" y="2003007"/>
            <a:ext cx="6380704" cy="1325563"/>
          </a:xfrm>
        </p:spPr>
        <p:txBody>
          <a:bodyPr/>
          <a:lstStyle/>
          <a:p>
            <a:r>
              <a:rPr lang="en-IN" b="1" u="sng" dirty="0">
                <a:solidFill>
                  <a:schemeClr val="accent6">
                    <a:lumMod val="75000"/>
                  </a:schemeClr>
                </a:solidFill>
                <a:latin typeface="Aptos" panose="020B0004020202020204" pitchFamily="34" charset="0"/>
                <a:cs typeface="Arial" panose="020B0604020202020204" pitchFamily="34" charset="0"/>
              </a:rPr>
              <a:t>Software Requirements </a:t>
            </a:r>
            <a:br>
              <a:rPr lang="en-IN" dirty="0">
                <a:solidFill>
                  <a:schemeClr val="accent6">
                    <a:lumMod val="75000"/>
                  </a:schemeClr>
                </a:solidFill>
                <a:latin typeface="Aptos" panose="020B0004020202020204" pitchFamily="34" charset="0"/>
                <a:cs typeface="Arial" panose="020B0604020202020204" pitchFamily="34" charset="0"/>
              </a:rPr>
            </a:br>
            <a:endParaRPr lang="en-IN" dirty="0">
              <a:solidFill>
                <a:schemeClr val="accent6">
                  <a:lumMod val="75000"/>
                </a:schemeClr>
              </a:solidFill>
            </a:endParaRPr>
          </a:p>
        </p:txBody>
      </p:sp>
      <p:sp>
        <p:nvSpPr>
          <p:cNvPr id="3" name="Content Placeholder 2"/>
          <p:cNvSpPr>
            <a:spLocks noGrp="1"/>
          </p:cNvSpPr>
          <p:nvPr>
            <p:ph idx="1"/>
          </p:nvPr>
        </p:nvSpPr>
        <p:spPr/>
        <p:txBody>
          <a:bodyPr/>
          <a:lstStyle/>
          <a:p>
            <a:pPr marL="0" indent="0">
              <a:buNone/>
            </a:pPr>
            <a:endParaRPr lang="en-IN" dirty="0">
              <a:solidFill>
                <a:schemeClr val="accent6">
                  <a:lumMod val="75000"/>
                </a:schemeClr>
              </a:solidFill>
              <a:latin typeface="Aptos" panose="020B0004020202020204" pitchFamily="34" charset="0"/>
              <a:cs typeface="Arial" panose="020B0604020202020204" pitchFamily="34" charset="0"/>
            </a:endParaRPr>
          </a:p>
          <a:p>
            <a:pPr lvl="0"/>
            <a:endParaRPr lang="en-IN" sz="2800" dirty="0">
              <a:solidFill>
                <a:schemeClr val="accent6">
                  <a:lumMod val="75000"/>
                </a:schemeClr>
              </a:solidFill>
              <a:latin typeface="Arial" panose="020B0604020202020204" pitchFamily="34" charset="0"/>
              <a:cs typeface="Arial" panose="020B0604020202020204" pitchFamily="34" charset="0"/>
            </a:endParaRPr>
          </a:p>
          <a:p>
            <a:pPr lvl="0"/>
            <a:r>
              <a:rPr lang="en-IN" sz="2800" dirty="0">
                <a:solidFill>
                  <a:schemeClr val="accent6">
                    <a:lumMod val="75000"/>
                  </a:schemeClr>
                </a:solidFill>
                <a:latin typeface="Arial" panose="020B0604020202020204" pitchFamily="34" charset="0"/>
                <a:cs typeface="Arial" panose="020B0604020202020204" pitchFamily="34" charset="0"/>
              </a:rPr>
              <a:t>Visual Studio Code. </a:t>
            </a:r>
          </a:p>
          <a:p>
            <a:pPr lvl="0"/>
            <a:r>
              <a:rPr lang="en-IN" sz="2800" dirty="0">
                <a:solidFill>
                  <a:schemeClr val="accent6">
                    <a:lumMod val="75000"/>
                  </a:schemeClr>
                </a:solidFill>
                <a:latin typeface="Arial" panose="020B0604020202020204" pitchFamily="34" charset="0"/>
                <a:cs typeface="Arial" panose="020B0604020202020204" pitchFamily="34" charset="0"/>
              </a:rPr>
              <a:t>Git</a:t>
            </a:r>
          </a:p>
          <a:p>
            <a:pPr lvl="0"/>
            <a:r>
              <a:rPr lang="en-IN" sz="2800" dirty="0">
                <a:solidFill>
                  <a:schemeClr val="accent6">
                    <a:lumMod val="75000"/>
                  </a:schemeClr>
                </a:solidFill>
                <a:latin typeface="Arial" panose="020B0604020202020204" pitchFamily="34" charset="0"/>
                <a:cs typeface="Arial" panose="020B0604020202020204" pitchFamily="34" charset="0"/>
              </a:rPr>
              <a:t>My SQL</a:t>
            </a:r>
          </a:p>
          <a:p>
            <a:pPr lvl="0"/>
            <a:r>
              <a:rPr lang="en-IN" sz="2800" dirty="0">
                <a:solidFill>
                  <a:schemeClr val="accent6">
                    <a:lumMod val="75000"/>
                  </a:schemeClr>
                </a:solidFill>
                <a:latin typeface="Arial" panose="020B0604020202020204" pitchFamily="34" charset="0"/>
                <a:cs typeface="Arial" panose="020B0604020202020204" pitchFamily="34" charset="0"/>
              </a:rPr>
              <a:t>XAMPP</a:t>
            </a:r>
          </a:p>
          <a:p>
            <a:endParaRPr lang="en-IN" sz="2800" dirty="0">
              <a:solidFill>
                <a:schemeClr val="accent6">
                  <a:lumMod val="75000"/>
                </a:schemeClr>
              </a:solidFill>
              <a:latin typeface="Arial" panose="020B0604020202020204" pitchFamily="34" charset="0"/>
              <a:cs typeface="Arial" panose="020B0604020202020204" pitchFamily="34" charset="0"/>
            </a:endParaRPr>
          </a:p>
          <a:p>
            <a:endParaRPr lang="en-IN" dirty="0">
              <a:solidFill>
                <a:schemeClr val="accent6">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u="sng" dirty="0">
                <a:solidFill>
                  <a:schemeClr val="accent6">
                    <a:lumMod val="75000"/>
                  </a:schemeClr>
                </a:solidFill>
              </a:rPr>
              <a:t>TOOLS AND TECHNOLOGY</a:t>
            </a:r>
            <a:endParaRPr lang="en-IN" dirty="0">
              <a:solidFill>
                <a:schemeClr val="accent6">
                  <a:lumMod val="75000"/>
                </a:schemeClr>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en-IN" sz="2800" dirty="0">
                <a:solidFill>
                  <a:schemeClr val="accent6">
                    <a:lumMod val="75000"/>
                  </a:schemeClr>
                </a:solidFill>
                <a:latin typeface="Aptos" panose="020B0004020202020204" pitchFamily="34" charset="0"/>
                <a:cs typeface="Arial" panose="020B0604020202020204" pitchFamily="34" charset="0"/>
              </a:rPr>
              <a:t>Graphical User Interface will be the preferred front-end interface to information display, since easy to use even for inexperienced users, it is attractive, provide shortcuts, and allows room for multitasking. </a:t>
            </a:r>
          </a:p>
          <a:p>
            <a:r>
              <a:rPr lang="en-IN" sz="3600" b="1" i="1" u="sng" dirty="0">
                <a:solidFill>
                  <a:schemeClr val="accent6">
                    <a:lumMod val="75000"/>
                  </a:schemeClr>
                </a:solidFill>
                <a:latin typeface="Arial" panose="020B0604020202020204" pitchFamily="34" charset="0"/>
                <a:cs typeface="Arial" panose="020B0604020202020204" pitchFamily="34" charset="0"/>
              </a:rPr>
              <a:t>HTML</a:t>
            </a:r>
            <a:r>
              <a:rPr lang="en-IN" i="1" u="sng" dirty="0">
                <a:solidFill>
                  <a:schemeClr val="accent6">
                    <a:lumMod val="75000"/>
                  </a:schemeClr>
                </a:solidFill>
                <a:latin typeface="Arial" panose="020B0604020202020204" pitchFamily="34" charset="0"/>
                <a:cs typeface="Arial" panose="020B0604020202020204" pitchFamily="34" charset="0"/>
              </a:rPr>
              <a:t> </a:t>
            </a:r>
            <a:endParaRPr lang="en-IN"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IN" sz="2800" dirty="0">
                <a:solidFill>
                  <a:schemeClr val="accent6">
                    <a:lumMod val="75000"/>
                  </a:schemeClr>
                </a:solidFill>
                <a:latin typeface="Aptos" panose="020B0004020202020204" pitchFamily="34" charset="0"/>
                <a:cs typeface="Arial" panose="020B0604020202020204" pitchFamily="34" charset="0"/>
              </a:rPr>
              <a:t>Hyper Text Mark-up Language is used for developing front-end Graphical user interface. It is standard language used for web pages. </a:t>
            </a:r>
          </a:p>
          <a:p>
            <a:endParaRPr lang="en-IN" sz="3600" b="1" i="1" u="sng" dirty="0">
              <a:solidFill>
                <a:schemeClr val="accent6">
                  <a:lumMod val="75000"/>
                </a:schemeClr>
              </a:solidFill>
              <a:latin typeface="Arial" panose="020B0604020202020204" pitchFamily="34" charset="0"/>
              <a:cs typeface="Arial" panose="020B0604020202020204" pitchFamily="34" charset="0"/>
            </a:endParaRPr>
          </a:p>
          <a:p>
            <a:r>
              <a:rPr lang="en-IN" sz="3600" b="1" i="1" u="sng" dirty="0">
                <a:solidFill>
                  <a:schemeClr val="accent6">
                    <a:lumMod val="75000"/>
                  </a:schemeClr>
                </a:solidFill>
                <a:latin typeface="Arial" panose="020B0604020202020204" pitchFamily="34" charset="0"/>
                <a:cs typeface="Arial" panose="020B0604020202020204" pitchFamily="34" charset="0"/>
              </a:rPr>
              <a:t>CSS </a:t>
            </a:r>
            <a:endParaRPr lang="en-IN" sz="3600" b="1"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IN" sz="2800" dirty="0">
                <a:solidFill>
                  <a:schemeClr val="accent6">
                    <a:lumMod val="75000"/>
                  </a:schemeClr>
                </a:solidFill>
                <a:latin typeface="Aptos" panose="020B0004020202020204" pitchFamily="34" charset="0"/>
                <a:cs typeface="Arial" panose="020B0604020202020204" pitchFamily="34" charset="0"/>
              </a:rPr>
              <a:t>Cascading style sheets are a style sheet language used to show a document or content written in mark-up language. </a:t>
            </a:r>
          </a:p>
          <a:p>
            <a:endParaRPr lang="en-IN" sz="3600" b="1" i="1" u="sng" dirty="0">
              <a:solidFill>
                <a:schemeClr val="accent6">
                  <a:lumMod val="75000"/>
                </a:schemeClr>
              </a:solidFill>
              <a:latin typeface="Arial" panose="020B0604020202020204" pitchFamily="34" charset="0"/>
              <a:cs typeface="Arial" panose="020B0604020202020204" pitchFamily="34" charset="0"/>
            </a:endParaRPr>
          </a:p>
          <a:p>
            <a:r>
              <a:rPr lang="en-IN" sz="3600" b="1" i="1" u="sng" dirty="0">
                <a:solidFill>
                  <a:schemeClr val="accent6">
                    <a:lumMod val="75000"/>
                  </a:schemeClr>
                </a:solidFill>
                <a:latin typeface="Arial" panose="020B0604020202020204" pitchFamily="34" charset="0"/>
                <a:cs typeface="Arial" panose="020B0604020202020204" pitchFamily="34" charset="0"/>
              </a:rPr>
              <a:t>SPRING BOOT</a:t>
            </a:r>
            <a:endParaRPr lang="en-IN" sz="3600" b="1"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IN" sz="2800" dirty="0">
                <a:solidFill>
                  <a:schemeClr val="accent6">
                    <a:lumMod val="75000"/>
                  </a:schemeClr>
                </a:solidFill>
                <a:latin typeface="Aptos" panose="020B0004020202020204" pitchFamily="34" charset="0"/>
                <a:cs typeface="Arial" panose="020B0604020202020204" pitchFamily="34" charset="0"/>
              </a:rPr>
              <a:t>Spring Boot is a Java framework that makes it easier to create and run Java applications. It simplifies the configuration and setup process, allowing developers to focus more on writing code for their applications.</a:t>
            </a:r>
          </a:p>
          <a:p>
            <a:endParaRPr lang="en-IN" dirty="0">
              <a:solidFill>
                <a:schemeClr val="accent6">
                  <a:lumMod val="75000"/>
                </a:schemeClr>
              </a:solidFill>
            </a:endParaRPr>
          </a:p>
          <a:p>
            <a:endParaRPr lang="en-IN" dirty="0">
              <a:solidFill>
                <a:schemeClr val="accent6">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281" y="190360"/>
            <a:ext cx="7445829" cy="231671"/>
          </a:xfrm>
        </p:spPr>
        <p:txBody>
          <a:bodyPr>
            <a:normAutofit fontScale="90000"/>
          </a:bodyPr>
          <a:lstStyle/>
          <a:p>
            <a:r>
              <a:rPr lang="en-IN" dirty="0"/>
              <a:t>.</a:t>
            </a:r>
          </a:p>
        </p:txBody>
      </p:sp>
      <p:sp>
        <p:nvSpPr>
          <p:cNvPr id="3" name="Content Placeholder 2"/>
          <p:cNvSpPr>
            <a:spLocks noGrp="1"/>
          </p:cNvSpPr>
          <p:nvPr>
            <p:ph idx="1"/>
          </p:nvPr>
        </p:nvSpPr>
        <p:spPr/>
        <p:txBody>
          <a:bodyPr>
            <a:normAutofit lnSpcReduction="10000"/>
          </a:bodyPr>
          <a:lstStyle/>
          <a:p>
            <a:r>
              <a:rPr lang="en-IN" sz="3600" b="1" i="1" u="sng" dirty="0">
                <a:solidFill>
                  <a:schemeClr val="accent6">
                    <a:lumMod val="75000"/>
                  </a:schemeClr>
                </a:solidFill>
                <a:latin typeface="Arial" panose="020B0604020202020204" pitchFamily="34" charset="0"/>
                <a:cs typeface="Arial" panose="020B0604020202020204" pitchFamily="34" charset="0"/>
              </a:rPr>
              <a:t>JAVA</a:t>
            </a:r>
            <a:endParaRPr lang="en-IN" sz="3600" b="1"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IN" sz="2800" dirty="0">
                <a:solidFill>
                  <a:schemeClr val="accent6">
                    <a:lumMod val="75000"/>
                  </a:schemeClr>
                </a:solidFill>
                <a:latin typeface="Aptos" panose="020B0004020202020204" pitchFamily="34" charset="0"/>
                <a:cs typeface="Arial" panose="020B0604020202020204" pitchFamily="34" charset="0"/>
              </a:rPr>
              <a:t>Java is a class-based, </a:t>
            </a:r>
            <a:r>
              <a:rPr lang="en-IN" sz="2800" b="1" dirty="0">
                <a:solidFill>
                  <a:schemeClr val="accent6">
                    <a:lumMod val="75000"/>
                  </a:schemeClr>
                </a:solidFill>
                <a:latin typeface="Aptos" panose="020B0004020202020204" pitchFamily="34" charset="0"/>
                <a:cs typeface="Arial" panose="020B0604020202020204" pitchFamily="34" charset="0"/>
              </a:rPr>
              <a:t>object-oriented programming language</a:t>
            </a:r>
            <a:r>
              <a:rPr lang="en-IN" sz="2800" dirty="0">
                <a:solidFill>
                  <a:schemeClr val="accent6">
                    <a:lumMod val="75000"/>
                  </a:schemeClr>
                </a:solidFill>
                <a:latin typeface="Aptos" panose="020B0004020202020204" pitchFamily="34" charset="0"/>
                <a:cs typeface="Arial" panose="020B0604020202020204" pitchFamily="34" charset="0"/>
              </a:rPr>
              <a:t> that is designed to have as few implementation dependencies as possible. It is intended to let application developers </a:t>
            </a:r>
            <a:r>
              <a:rPr lang="en-IN" sz="2800" b="1" dirty="0">
                <a:solidFill>
                  <a:schemeClr val="accent6">
                    <a:lumMod val="75000"/>
                  </a:schemeClr>
                </a:solidFill>
                <a:latin typeface="Aptos" panose="020B0004020202020204" pitchFamily="34" charset="0"/>
                <a:cs typeface="Arial" panose="020B0604020202020204" pitchFamily="34" charset="0"/>
              </a:rPr>
              <a:t>Write Once and Run Anywhere (WORA)</a:t>
            </a:r>
            <a:r>
              <a:rPr lang="en-IN" sz="2800" dirty="0">
                <a:solidFill>
                  <a:schemeClr val="accent6">
                    <a:lumMod val="75000"/>
                  </a:schemeClr>
                </a:solidFill>
                <a:latin typeface="Aptos" panose="020B0004020202020204" pitchFamily="34" charset="0"/>
                <a:cs typeface="Arial" panose="020B0604020202020204" pitchFamily="34" charset="0"/>
              </a:rPr>
              <a:t>, meaning that compiled Java code can run on all platforms that support Java without the need for recompilation.</a:t>
            </a:r>
          </a:p>
          <a:p>
            <a:r>
              <a:rPr lang="en-IN" sz="3600" b="1" i="1" u="sng" dirty="0">
                <a:solidFill>
                  <a:schemeClr val="accent6">
                    <a:lumMod val="75000"/>
                  </a:schemeClr>
                </a:solidFill>
                <a:latin typeface="Arial" panose="020B0604020202020204" pitchFamily="34" charset="0"/>
                <a:cs typeface="Arial" panose="020B0604020202020204" pitchFamily="34" charset="0"/>
              </a:rPr>
              <a:t>MYSQL</a:t>
            </a:r>
            <a:r>
              <a:rPr lang="en-IN" sz="3600" i="1" u="sng" dirty="0">
                <a:solidFill>
                  <a:schemeClr val="accent6">
                    <a:lumMod val="75000"/>
                  </a:schemeClr>
                </a:solidFill>
                <a:latin typeface="Arial" panose="020B0604020202020204" pitchFamily="34" charset="0"/>
                <a:cs typeface="Arial" panose="020B0604020202020204" pitchFamily="34" charset="0"/>
              </a:rPr>
              <a:t> </a:t>
            </a:r>
            <a:endParaRPr lang="en-IN" sz="3600"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IN" sz="2800" dirty="0">
                <a:solidFill>
                  <a:schemeClr val="accent6">
                    <a:lumMod val="75000"/>
                  </a:schemeClr>
                </a:solidFill>
                <a:latin typeface="Aptos" panose="020B0004020202020204" pitchFamily="34" charset="0"/>
                <a:cs typeface="Arial" panose="020B0604020202020204" pitchFamily="34" charset="0"/>
              </a:rPr>
              <a:t>For database MYSQL is used. This technology will ensure that the software is scalable, reliable, and secure.</a:t>
            </a:r>
          </a:p>
          <a:p>
            <a:pPr marL="0" indent="0">
              <a:buNone/>
            </a:pPr>
            <a:endParaRPr lang="en-IN" sz="3600" dirty="0">
              <a:solidFill>
                <a:schemeClr val="accent6">
                  <a:lumMod val="75000"/>
                </a:schemeClr>
              </a:solidFill>
              <a:latin typeface="Arial" panose="020B0604020202020204" pitchFamily="34" charset="0"/>
              <a:cs typeface="Arial" panose="020B0604020202020204" pitchFamily="34" charset="0"/>
            </a:endParaRPr>
          </a:p>
          <a:p>
            <a:endParaRPr lang="en-IN" dirty="0">
              <a:solidFill>
                <a:schemeClr val="accent6">
                  <a:lumMod val="75000"/>
                </a:schemeClr>
              </a:solidFill>
            </a:endParaRPr>
          </a:p>
          <a:p>
            <a:endParaRPr lang="en-IN" dirty="0">
              <a:solidFill>
                <a:schemeClr val="accent6">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1191</Words>
  <Application>Microsoft Office PowerPoint</Application>
  <PresentationFormat>Widescreen</PresentationFormat>
  <Paragraphs>87</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Arial</vt:lpstr>
      <vt:lpstr>Calibri</vt:lpstr>
      <vt:lpstr>Calibri Light</vt:lpstr>
      <vt:lpstr>Office Theme</vt:lpstr>
      <vt:lpstr>Name:PRANGYA MITA BARIK</vt:lpstr>
      <vt:lpstr>content</vt:lpstr>
      <vt:lpstr>Introduction to Librarium</vt:lpstr>
      <vt:lpstr>Object of the PROJECT</vt:lpstr>
      <vt:lpstr>Key features</vt:lpstr>
      <vt:lpstr>SYSTEM REQUIREMENTS</vt:lpstr>
      <vt:lpstr>Software Requirements  </vt:lpstr>
      <vt:lpstr>TOOLS AND TECHNOLOGY</vt:lpstr>
      <vt:lpstr>.</vt:lpstr>
      <vt:lpstr>ER Diagram</vt:lpstr>
      <vt:lpstr>Benefits</vt:lpstr>
      <vt:lpstr>Log in Page</vt:lpstr>
      <vt:lpstr>Home Page</vt:lpstr>
      <vt:lpstr>BOOK ADD SECTION</vt:lpstr>
      <vt:lpstr>             DATA ENTRY SECTION</vt:lpstr>
      <vt:lpstr>Security Features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santoshbiswal14@gmail.com</dc:creator>
  <cp:lastModifiedBy>Iswar Barik</cp:lastModifiedBy>
  <cp:revision>8</cp:revision>
  <dcterms:created xsi:type="dcterms:W3CDTF">2025-03-28T18:00:00Z</dcterms:created>
  <dcterms:modified xsi:type="dcterms:W3CDTF">2025-03-30T11:34:25Z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FFA0F40EDFB849698679F11DE800C3FF_13</vt:lpwstr>
  </property>
  <property fmtid="{D5CDD505-2E9C-101B-9397-08002B2CF9AE}" pid="3" name="KSOProductBuildVer">
    <vt:lpwstr>1033-12.2.0.20326</vt:lpwstr>
  </property>
</Properties>
</file>