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HelveticaNeue-bold.fntdata"/><Relationship Id="rId10" Type="http://schemas.openxmlformats.org/officeDocument/2006/relationships/slide" Target="slides/slide5.xml"/><Relationship Id="rId21" Type="http://schemas.openxmlformats.org/officeDocument/2006/relationships/font" Target="fonts/HelveticaNeue-regular.fntdata"/><Relationship Id="rId13" Type="http://schemas.openxmlformats.org/officeDocument/2006/relationships/slide" Target="slides/slide8.xml"/><Relationship Id="rId24" Type="http://schemas.openxmlformats.org/officeDocument/2006/relationships/font" Target="fonts/HelveticaNeue-boldItalic.fntdata"/><Relationship Id="rId12" Type="http://schemas.openxmlformats.org/officeDocument/2006/relationships/slide" Target="slides/slide7.xml"/><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0820b7f96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0820b7f96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07ad7e9e74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07ad7e9e74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Fusion Center Manager - executive summary</a:t>
            </a:r>
            <a:endParaRPr/>
          </a:p>
          <a:p>
            <a:pPr indent="0" lvl="0" marL="0" rtl="0" algn="l">
              <a:spcBef>
                <a:spcPts val="0"/>
              </a:spcBef>
              <a:spcAft>
                <a:spcPts val="0"/>
              </a:spcAft>
              <a:buNone/>
            </a:pPr>
            <a:r>
              <a:rPr lang="en"/>
              <a:t>Threat Intelligence Analyst - threat analysis reports</a:t>
            </a:r>
            <a:endParaRPr/>
          </a:p>
          <a:p>
            <a:pPr indent="0" lvl="0" marL="0" rtl="0" algn="l">
              <a:spcBef>
                <a:spcPts val="0"/>
              </a:spcBef>
              <a:spcAft>
                <a:spcPts val="0"/>
              </a:spcAft>
              <a:buClr>
                <a:schemeClr val="dk1"/>
              </a:buClr>
              <a:buSzPts val="1100"/>
              <a:buFont typeface="Arial"/>
              <a:buNone/>
            </a:pPr>
            <a:r>
              <a:rPr lang="en"/>
              <a:t>Incident Responder - incident response reports</a:t>
            </a:r>
            <a:endParaRPr/>
          </a:p>
          <a:p>
            <a:pPr indent="0" lvl="0" marL="0" rtl="0" algn="l">
              <a:spcBef>
                <a:spcPts val="0"/>
              </a:spcBef>
              <a:spcAft>
                <a:spcPts val="0"/>
              </a:spcAft>
              <a:buNone/>
            </a:pPr>
            <a:r>
              <a:rPr lang="en"/>
              <a:t>Vulnerability Analyst </a:t>
            </a:r>
            <a:r>
              <a:rPr lang="en">
                <a:solidFill>
                  <a:schemeClr val="dk1"/>
                </a:solidFill>
              </a:rPr>
              <a:t>- vulnerability report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CISCP -</a:t>
            </a:r>
            <a:r>
              <a:rPr lang="en" sz="1200">
                <a:solidFill>
                  <a:schemeClr val="dk1"/>
                </a:solidFill>
                <a:latin typeface="Helvetica Neue"/>
                <a:ea typeface="Helvetica Neue"/>
                <a:cs typeface="Helvetica Neue"/>
                <a:sym typeface="Helvetica Neue"/>
              </a:rPr>
              <a:t> NVIDIA -nvidia could collaborate with CISA’s CISCP program or IT-ISAC to come up with sector-specific strategies against cyber attacks.</a:t>
            </a:r>
            <a:endParaRPr/>
          </a:p>
          <a:p>
            <a:pPr indent="0" lvl="0" marL="0" rtl="0" algn="l">
              <a:spcBef>
                <a:spcPts val="0"/>
              </a:spcBef>
              <a:spcAft>
                <a:spcPts val="0"/>
              </a:spcAft>
              <a:buClr>
                <a:schemeClr val="dk1"/>
              </a:buClr>
              <a:buSzPts val="1100"/>
              <a:buFont typeface="Arial"/>
              <a:buNone/>
            </a:pPr>
            <a:r>
              <a:rPr lang="en"/>
              <a:t>QIR Alliance - this is an organization NVIDIA is a part of that focuses on the development and standardization of quantum computing</a:t>
            </a:r>
            <a:endParaRPr/>
          </a:p>
          <a:p>
            <a:pPr indent="0" lvl="0" marL="0" rtl="0" algn="l">
              <a:spcBef>
                <a:spcPts val="0"/>
              </a:spcBef>
              <a:spcAft>
                <a:spcPts val="0"/>
              </a:spcAft>
              <a:buClr>
                <a:schemeClr val="dk1"/>
              </a:buClr>
              <a:buSzPts val="1100"/>
              <a:buFont typeface="Arial"/>
              <a:buNone/>
            </a:pPr>
            <a:r>
              <a:rPr lang="en"/>
              <a:t>Suppliers and OEMs - nvidia could also share intelligence with original equipment managers including Taiwan Semiconductor Manufacturing Company (TSMC)  and Foxconn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07ad7e9e74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07ad7e9e74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Elastisearch, Kibana &amp; Logstash (ELK) - SIEM tool to monitor log and generate time-series analytics</a:t>
            </a:r>
            <a:endParaRPr/>
          </a:p>
          <a:p>
            <a:pPr indent="0" lvl="0" marL="0" rtl="0" algn="l">
              <a:spcBef>
                <a:spcPts val="0"/>
              </a:spcBef>
              <a:spcAft>
                <a:spcPts val="0"/>
              </a:spcAft>
              <a:buClr>
                <a:schemeClr val="dk1"/>
              </a:buClr>
              <a:buSzPts val="1100"/>
              <a:buFont typeface="Arial"/>
              <a:buNone/>
            </a:pPr>
            <a:r>
              <a:rPr lang="en"/>
              <a:t>Duo Security - this tool can be used to enforce access control and privilege management</a:t>
            </a:r>
            <a:endParaRPr/>
          </a:p>
          <a:p>
            <a:pPr indent="0" lvl="0" marL="0" rtl="0" algn="l">
              <a:spcBef>
                <a:spcPts val="0"/>
              </a:spcBef>
              <a:spcAft>
                <a:spcPts val="0"/>
              </a:spcAft>
              <a:buClr>
                <a:schemeClr val="dk1"/>
              </a:buClr>
              <a:buSzPts val="1100"/>
              <a:buFont typeface="Arial"/>
              <a:buNone/>
            </a:pPr>
            <a:r>
              <a:rPr lang="en"/>
              <a:t>Teramind - user behavior analytics tool - identify anomalous behaviour </a:t>
            </a:r>
            <a:endParaRPr/>
          </a:p>
          <a:p>
            <a:pPr indent="0" lvl="0" marL="0" rtl="0" algn="l">
              <a:spcBef>
                <a:spcPts val="0"/>
              </a:spcBef>
              <a:spcAft>
                <a:spcPts val="0"/>
              </a:spcAft>
              <a:buClr>
                <a:schemeClr val="dk1"/>
              </a:buClr>
              <a:buSzPts val="1100"/>
              <a:buFont typeface="Arial"/>
              <a:buNone/>
            </a:pPr>
            <a:r>
              <a:rPr lang="en"/>
              <a:t>SpyCloud - dark web </a:t>
            </a:r>
            <a:endParaRPr/>
          </a:p>
          <a:p>
            <a:pPr indent="0" lvl="0" marL="0" rtl="0" algn="l">
              <a:spcBef>
                <a:spcPts val="0"/>
              </a:spcBef>
              <a:spcAft>
                <a:spcPts val="0"/>
              </a:spcAft>
              <a:buClr>
                <a:schemeClr val="dk1"/>
              </a:buClr>
              <a:buSzPts val="1100"/>
              <a:buFont typeface="Arial"/>
              <a:buNone/>
            </a:pPr>
            <a:r>
              <a:rPr lang="en"/>
              <a:t>Suricata - ids, can set rules for incoming and outgoing traffic</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070c70a47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070c70a47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070c70a47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070c70a47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070c70a47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070c70a47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07690143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07690143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07690143b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07690143b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highlight>
                  <a:srgbClr val="FFFFFF"/>
                </a:highlight>
                <a:latin typeface="Times New Roman"/>
                <a:ea typeface="Times New Roman"/>
                <a:cs typeface="Times New Roman"/>
                <a:sym typeface="Times New Roman"/>
              </a:rPr>
              <a:t>The Chinese government will likely delegate the task of cyber attack to a state-sponsored cyber attack organization. Then the cyber attack organization would first scan NVIDIA's Internet to find open ports to infiltrate. They would then attempt to exploit known vulnerabilities in NVIDIA's IT environment, and further deploy malware to execute the exfiltration of confidential  documents.</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07690143b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07690143b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07ad7e9e74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07ad7e9e74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 and workflows, collaboration and reporting, tools and monitoring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IP - most valuable asset</a:t>
            </a:r>
            <a:endParaRPr/>
          </a:p>
          <a:p>
            <a:pPr indent="0" lvl="0" marL="0" rtl="0" algn="l">
              <a:spcBef>
                <a:spcPts val="0"/>
              </a:spcBef>
              <a:spcAft>
                <a:spcPts val="0"/>
              </a:spcAft>
              <a:buNone/>
            </a:pPr>
            <a:r>
              <a:rPr lang="en"/>
              <a:t>Supply chain - operational financial</a:t>
            </a:r>
            <a:endParaRPr/>
          </a:p>
          <a:p>
            <a:pPr indent="0" lvl="0" marL="0" rtl="0" algn="l">
              <a:spcBef>
                <a:spcPts val="0"/>
              </a:spcBef>
              <a:spcAft>
                <a:spcPts val="0"/>
              </a:spcAft>
              <a:buNone/>
            </a:pPr>
            <a:r>
              <a:rPr lang="en"/>
              <a:t>Customer data - reputation financial - lawsuits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Apts- nation state hackers china</a:t>
            </a:r>
            <a:endParaRPr/>
          </a:p>
          <a:p>
            <a:pPr indent="0" lvl="0" marL="0" rtl="0" algn="l">
              <a:spcBef>
                <a:spcPts val="0"/>
              </a:spcBef>
              <a:spcAft>
                <a:spcPts val="0"/>
              </a:spcAft>
              <a:buNone/>
            </a:pPr>
            <a:r>
              <a:rPr lang="en"/>
              <a:t>Cybercriminals - hacker groups and hactivists over political or social issues</a:t>
            </a:r>
            <a:endParaRPr/>
          </a:p>
          <a:p>
            <a:pPr indent="0" lvl="0" marL="0" rtl="0" algn="l">
              <a:spcBef>
                <a:spcPts val="0"/>
              </a:spcBef>
              <a:spcAft>
                <a:spcPts val="0"/>
              </a:spcAft>
              <a:buNone/>
            </a:pPr>
            <a:r>
              <a:rPr lang="en"/>
              <a:t>Insider and emerging - social engg, ai or quantum attacks</a:t>
            </a:r>
            <a:endParaRPr/>
          </a:p>
          <a:p>
            <a:pPr indent="0" lvl="0" marL="0" rtl="0" algn="l">
              <a:spcBef>
                <a:spcPts val="0"/>
              </a:spcBef>
              <a:spcAft>
                <a:spcPts val="0"/>
              </a:spcAft>
              <a:buNone/>
            </a:pPr>
            <a:br>
              <a:rPr lang="en"/>
            </a:br>
            <a:r>
              <a:rPr lang="en"/>
              <a:t>Generally plants are located in the outskirts of town, groups with intent to disrupt supply chain operations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7ad7e9e74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7ad7e9e74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434343"/>
                </a:solidFill>
                <a:latin typeface="Roboto"/>
                <a:ea typeface="Roboto"/>
                <a:cs typeface="Roboto"/>
                <a:sym typeface="Roboto"/>
              </a:rPr>
              <a:t>Insider Threat Detection - access control logs</a:t>
            </a:r>
            <a:endParaRPr sz="1200">
              <a:solidFill>
                <a:srgbClr val="434343"/>
              </a:solidFill>
              <a:latin typeface="Roboto"/>
              <a:ea typeface="Roboto"/>
              <a:cs typeface="Roboto"/>
              <a:sym typeface="Roboto"/>
            </a:endParaRPr>
          </a:p>
          <a:p>
            <a:pPr indent="0" lvl="0" marL="0" rtl="0" algn="l">
              <a:lnSpc>
                <a:spcPct val="100000"/>
              </a:lnSpc>
              <a:spcBef>
                <a:spcPts val="1200"/>
              </a:spcBef>
              <a:spcAft>
                <a:spcPts val="0"/>
              </a:spcAft>
              <a:buNone/>
            </a:pPr>
            <a:r>
              <a:rPr lang="en" sz="1200">
                <a:solidFill>
                  <a:srgbClr val="434343"/>
                </a:solidFill>
                <a:latin typeface="Roboto"/>
                <a:ea typeface="Roboto"/>
                <a:cs typeface="Roboto"/>
                <a:sym typeface="Roboto"/>
              </a:rPr>
              <a:t>TTP Identification - academic research papers</a:t>
            </a:r>
            <a:endParaRPr sz="1200">
              <a:solidFill>
                <a:srgbClr val="434343"/>
              </a:solidFill>
              <a:latin typeface="Roboto"/>
              <a:ea typeface="Roboto"/>
              <a:cs typeface="Roboto"/>
              <a:sym typeface="Roboto"/>
            </a:endParaRPr>
          </a:p>
          <a:p>
            <a:pPr indent="0" lvl="0" marL="0" rtl="0" algn="l">
              <a:lnSpc>
                <a:spcPct val="100000"/>
              </a:lnSpc>
              <a:spcBef>
                <a:spcPts val="1200"/>
              </a:spcBef>
              <a:spcAft>
                <a:spcPts val="0"/>
              </a:spcAft>
              <a:buNone/>
            </a:pPr>
            <a:r>
              <a:rPr lang="en" sz="1200">
                <a:solidFill>
                  <a:srgbClr val="434343"/>
                </a:solidFill>
                <a:latin typeface="Roboto"/>
                <a:ea typeface="Roboto"/>
                <a:cs typeface="Roboto"/>
                <a:sym typeface="Roboto"/>
              </a:rPr>
              <a:t>Apt tracking - isacs, government agencies like cisa</a:t>
            </a:r>
            <a:endParaRPr sz="1200">
              <a:solidFill>
                <a:srgbClr val="434343"/>
              </a:solidFill>
              <a:latin typeface="Roboto"/>
              <a:ea typeface="Roboto"/>
              <a:cs typeface="Roboto"/>
              <a:sym typeface="Roboto"/>
            </a:endParaRPr>
          </a:p>
          <a:p>
            <a:pPr indent="0" lvl="0" marL="0" rtl="0" algn="l">
              <a:lnSpc>
                <a:spcPct val="100000"/>
              </a:lnSpc>
              <a:spcBef>
                <a:spcPts val="1200"/>
              </a:spcBef>
              <a:spcAft>
                <a:spcPts val="0"/>
              </a:spcAft>
              <a:buNone/>
            </a:pPr>
            <a:r>
              <a:rPr lang="en" sz="1200">
                <a:solidFill>
                  <a:srgbClr val="434343"/>
                </a:solidFill>
                <a:latin typeface="Roboto"/>
                <a:ea typeface="Roboto"/>
                <a:cs typeface="Roboto"/>
                <a:sym typeface="Roboto"/>
              </a:rPr>
              <a:t>Vulnerability Monitoring - vulnerability databases</a:t>
            </a:r>
            <a:endParaRPr sz="1200">
              <a:solidFill>
                <a:srgbClr val="434343"/>
              </a:solidFill>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1200">
                <a:solidFill>
                  <a:srgbClr val="434343"/>
                </a:solidFill>
                <a:latin typeface="Roboto"/>
                <a:ea typeface="Roboto"/>
                <a:cs typeface="Roboto"/>
                <a:sym typeface="Roboto"/>
              </a:rPr>
              <a:t>Supply Chain risk assessment - isacs</a:t>
            </a:r>
            <a:endParaRPr sz="1200">
              <a:solidFill>
                <a:srgbClr val="434343"/>
              </a:solidFill>
              <a:latin typeface="Roboto"/>
              <a:ea typeface="Roboto"/>
              <a:cs typeface="Roboto"/>
              <a:sym typeface="Roboto"/>
            </a:endParaRPr>
          </a:p>
          <a:p>
            <a:pPr indent="0" lvl="0" marL="0" rtl="0" algn="l">
              <a:spcBef>
                <a:spcPts val="1200"/>
              </a:spcBef>
              <a:spcAft>
                <a:spcPts val="1200"/>
              </a:spcAft>
              <a:buClr>
                <a:schemeClr val="dk1"/>
              </a:buClr>
              <a:buSzPts val="1100"/>
              <a:buFont typeface="Arial"/>
              <a:buNone/>
            </a:pPr>
            <a:r>
              <a:rPr lang="en" sz="1200">
                <a:solidFill>
                  <a:srgbClr val="434343"/>
                </a:solidFill>
                <a:latin typeface="Roboto"/>
                <a:ea typeface="Roboto"/>
                <a:cs typeface="Roboto"/>
                <a:sym typeface="Roboto"/>
              </a:rPr>
              <a:t>Geopolitical risk assessment - government agencies: cisa, dark web monitoring</a:t>
            </a:r>
            <a:endParaRPr sz="1200">
              <a:solidFill>
                <a:srgbClr val="434343"/>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4" name="Shape 84"/>
        <p:cNvGrpSpPr/>
        <p:nvPr/>
      </p:nvGrpSpPr>
      <p:grpSpPr>
        <a:xfrm>
          <a:off x="0" y="0"/>
          <a:ext cx="0" cy="0"/>
          <a:chOff x="0" y="0"/>
          <a:chExt cx="0" cy="0"/>
        </a:xfrm>
      </p:grpSpPr>
      <p:sp>
        <p:nvSpPr>
          <p:cNvPr id="85" name="Google Shape;85;p13"/>
          <p:cNvSpPr txBox="1"/>
          <p:nvPr>
            <p:ph idx="4294967295" type="ctrTitle"/>
          </p:nvPr>
        </p:nvSpPr>
        <p:spPr>
          <a:xfrm>
            <a:off x="598100" y="1775222"/>
            <a:ext cx="8222100" cy="83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solidFill>
                  <a:schemeClr val="lt1"/>
                </a:solidFill>
              </a:rPr>
              <a:t>Threat Intelligence Report</a:t>
            </a:r>
            <a:endParaRPr sz="3600">
              <a:solidFill>
                <a:schemeClr val="lt1"/>
              </a:solidFill>
            </a:endParaRPr>
          </a:p>
        </p:txBody>
      </p:sp>
      <p:sp>
        <p:nvSpPr>
          <p:cNvPr id="86" name="Google Shape;86;p13"/>
          <p:cNvSpPr txBox="1"/>
          <p:nvPr>
            <p:ph idx="4294967295"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solidFill>
                  <a:schemeClr val="lt1"/>
                </a:solidFill>
              </a:rPr>
              <a:t>By: Pragya Mittal, Yu-An Tsai, and James Volante</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Collaboration and Reporting Strategies</a:t>
            </a:r>
            <a:endParaRPr/>
          </a:p>
        </p:txBody>
      </p:sp>
      <p:sp>
        <p:nvSpPr>
          <p:cNvPr id="148" name="Google Shape;148;p22"/>
          <p:cNvSpPr txBox="1"/>
          <p:nvPr>
            <p:ph idx="1" type="body"/>
          </p:nvPr>
        </p:nvSpPr>
        <p:spPr>
          <a:xfrm>
            <a:off x="311700" y="1229875"/>
            <a:ext cx="42603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Roles and reporting: </a:t>
            </a:r>
            <a:endParaRPr sz="2400"/>
          </a:p>
          <a:p>
            <a:pPr indent="-381000" lvl="0" marL="457200" rtl="0" algn="l">
              <a:spcBef>
                <a:spcPts val="1200"/>
              </a:spcBef>
              <a:spcAft>
                <a:spcPts val="0"/>
              </a:spcAft>
              <a:buSzPts val="2400"/>
              <a:buChar char="●"/>
            </a:pPr>
            <a:r>
              <a:rPr lang="en" sz="2400"/>
              <a:t>Fusion Center Manager</a:t>
            </a:r>
            <a:endParaRPr sz="2400"/>
          </a:p>
          <a:p>
            <a:pPr indent="-381000" lvl="0" marL="457200" rtl="0" algn="l">
              <a:spcBef>
                <a:spcPts val="0"/>
              </a:spcBef>
              <a:spcAft>
                <a:spcPts val="0"/>
              </a:spcAft>
              <a:buSzPts val="2400"/>
              <a:buChar char="●"/>
            </a:pPr>
            <a:r>
              <a:rPr lang="en" sz="2400"/>
              <a:t>Threat Intelligence Analyst </a:t>
            </a:r>
            <a:endParaRPr sz="2400"/>
          </a:p>
          <a:p>
            <a:pPr indent="-381000" lvl="0" marL="457200" rtl="0" algn="l">
              <a:spcBef>
                <a:spcPts val="0"/>
              </a:spcBef>
              <a:spcAft>
                <a:spcPts val="0"/>
              </a:spcAft>
              <a:buSzPts val="2400"/>
              <a:buChar char="●"/>
            </a:pPr>
            <a:r>
              <a:rPr lang="en" sz="2400"/>
              <a:t>Incident Responder </a:t>
            </a:r>
            <a:endParaRPr sz="2400"/>
          </a:p>
        </p:txBody>
      </p:sp>
      <p:sp>
        <p:nvSpPr>
          <p:cNvPr id="149" name="Google Shape;149;p22"/>
          <p:cNvSpPr txBox="1"/>
          <p:nvPr>
            <p:ph idx="1" type="body"/>
          </p:nvPr>
        </p:nvSpPr>
        <p:spPr>
          <a:xfrm>
            <a:off x="4725600" y="1229875"/>
            <a:ext cx="42603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Collaboration Partners: </a:t>
            </a:r>
            <a:endParaRPr sz="2400"/>
          </a:p>
          <a:p>
            <a:pPr indent="-381000" lvl="0" marL="457200" rtl="0" algn="l">
              <a:spcBef>
                <a:spcPts val="1200"/>
              </a:spcBef>
              <a:spcAft>
                <a:spcPts val="0"/>
              </a:spcAft>
              <a:buSzPts val="2400"/>
              <a:buChar char="●"/>
            </a:pPr>
            <a:r>
              <a:rPr lang="en" sz="2400"/>
              <a:t>Cyber Information Sharing and Collaboration Program</a:t>
            </a:r>
            <a:endParaRPr sz="2400"/>
          </a:p>
          <a:p>
            <a:pPr indent="-381000" lvl="0" marL="457200" rtl="0" algn="l">
              <a:spcBef>
                <a:spcPts val="0"/>
              </a:spcBef>
              <a:spcAft>
                <a:spcPts val="0"/>
              </a:spcAft>
              <a:buSzPts val="2400"/>
              <a:buChar char="●"/>
            </a:pPr>
            <a:r>
              <a:rPr lang="en" sz="2400"/>
              <a:t>QIR Alliance</a:t>
            </a:r>
            <a:endParaRPr sz="2400"/>
          </a:p>
          <a:p>
            <a:pPr indent="-381000" lvl="0" marL="457200" rtl="0" algn="l">
              <a:spcBef>
                <a:spcPts val="0"/>
              </a:spcBef>
              <a:spcAft>
                <a:spcPts val="0"/>
              </a:spcAft>
              <a:buSzPts val="2400"/>
              <a:buChar char="●"/>
            </a:pPr>
            <a:r>
              <a:rPr lang="en" sz="2400"/>
              <a:t>Suppliers and OEMs</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and Monitoring Activities</a:t>
            </a:r>
            <a:endParaRPr/>
          </a:p>
        </p:txBody>
      </p:sp>
      <p:sp>
        <p:nvSpPr>
          <p:cNvPr id="155" name="Google Shape;155;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Char char="●"/>
            </a:pPr>
            <a:r>
              <a:rPr lang="en" sz="2600"/>
              <a:t>Elastisearch, Kibana &amp; Logstash (ELK) </a:t>
            </a:r>
            <a:endParaRPr sz="2600"/>
          </a:p>
          <a:p>
            <a:pPr indent="-393700" lvl="0" marL="457200" rtl="0" algn="l">
              <a:spcBef>
                <a:spcPts val="0"/>
              </a:spcBef>
              <a:spcAft>
                <a:spcPts val="0"/>
              </a:spcAft>
              <a:buSzPts val="2600"/>
              <a:buChar char="●"/>
            </a:pPr>
            <a:r>
              <a:rPr lang="en" sz="2600"/>
              <a:t>Duo Security</a:t>
            </a:r>
            <a:endParaRPr sz="2600"/>
          </a:p>
          <a:p>
            <a:pPr indent="-393700" lvl="0" marL="457200" rtl="0" algn="l">
              <a:spcBef>
                <a:spcPts val="0"/>
              </a:spcBef>
              <a:spcAft>
                <a:spcPts val="0"/>
              </a:spcAft>
              <a:buSzPts val="2600"/>
              <a:buChar char="●"/>
            </a:pPr>
            <a:r>
              <a:rPr lang="en" sz="2600"/>
              <a:t>Teramind</a:t>
            </a:r>
            <a:endParaRPr sz="2600"/>
          </a:p>
          <a:p>
            <a:pPr indent="-393700" lvl="0" marL="457200" rtl="0" algn="l">
              <a:spcBef>
                <a:spcPts val="0"/>
              </a:spcBef>
              <a:spcAft>
                <a:spcPts val="0"/>
              </a:spcAft>
              <a:buSzPts val="2600"/>
              <a:buChar char="●"/>
            </a:pPr>
            <a:r>
              <a:rPr lang="en" sz="2600"/>
              <a:t>SpyCloud</a:t>
            </a:r>
            <a:endParaRPr sz="2600"/>
          </a:p>
          <a:p>
            <a:pPr indent="-393700" lvl="0" marL="457200" rtl="0" algn="l">
              <a:spcBef>
                <a:spcPts val="0"/>
              </a:spcBef>
              <a:spcAft>
                <a:spcPts val="0"/>
              </a:spcAft>
              <a:buSzPts val="2600"/>
              <a:buChar char="●"/>
            </a:pPr>
            <a:r>
              <a:rPr lang="en" sz="2600"/>
              <a:t>Suricata</a:t>
            </a: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of NVIDIA</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9250" lvl="0" marL="457200" rtl="0" algn="l">
              <a:lnSpc>
                <a:spcPct val="200000"/>
              </a:lnSpc>
              <a:spcBef>
                <a:spcPts val="0"/>
              </a:spcBef>
              <a:spcAft>
                <a:spcPts val="0"/>
              </a:spcAft>
              <a:buSzPts val="1900"/>
              <a:buChar char="●"/>
            </a:pPr>
            <a:r>
              <a:rPr b="1" lang="en" sz="1900"/>
              <a:t>Multinational GPU Company</a:t>
            </a:r>
            <a:endParaRPr b="1" sz="1900"/>
          </a:p>
          <a:p>
            <a:pPr indent="-349250" lvl="0" marL="457200" rtl="0" algn="l">
              <a:lnSpc>
                <a:spcPct val="200000"/>
              </a:lnSpc>
              <a:spcBef>
                <a:spcPts val="0"/>
              </a:spcBef>
              <a:spcAft>
                <a:spcPts val="0"/>
              </a:spcAft>
              <a:buSzPts val="1900"/>
              <a:buChar char="●"/>
            </a:pPr>
            <a:r>
              <a:rPr b="1" lang="en" sz="1900"/>
              <a:t>Impacts Various Industries</a:t>
            </a:r>
            <a:endParaRPr b="1" sz="1900"/>
          </a:p>
          <a:p>
            <a:pPr indent="0" lvl="0" marL="457200" rtl="0" algn="l">
              <a:lnSpc>
                <a:spcPct val="200000"/>
              </a:lnSpc>
              <a:spcBef>
                <a:spcPts val="1200"/>
              </a:spcBef>
              <a:spcAft>
                <a:spcPts val="0"/>
              </a:spcAft>
              <a:buNone/>
            </a:pPr>
            <a:r>
              <a:rPr i="1" lang="en" sz="1900"/>
              <a:t>AI, Gaming, Autonomous Vehicles, and Robotics</a:t>
            </a:r>
            <a:endParaRPr i="1" sz="1900"/>
          </a:p>
          <a:p>
            <a:pPr indent="-349250" lvl="0" marL="457200" rtl="0" algn="l">
              <a:lnSpc>
                <a:spcPct val="200000"/>
              </a:lnSpc>
              <a:spcBef>
                <a:spcPts val="1200"/>
              </a:spcBef>
              <a:spcAft>
                <a:spcPts val="0"/>
              </a:spcAft>
              <a:buSzPts val="1900"/>
              <a:buChar char="●"/>
            </a:pPr>
            <a:r>
              <a:rPr b="1" lang="en" sz="1900"/>
              <a:t>Great Target for Intellectual Property, Financial Fraud, </a:t>
            </a:r>
            <a:r>
              <a:rPr b="1" lang="en" sz="1900"/>
              <a:t>Geopolitics</a:t>
            </a:r>
            <a:endParaRPr b="1" sz="1900"/>
          </a:p>
        </p:txBody>
      </p:sp>
      <p:pic>
        <p:nvPicPr>
          <p:cNvPr id="93" name="Google Shape;93;p14"/>
          <p:cNvPicPr preferRelativeResize="0"/>
          <p:nvPr/>
        </p:nvPicPr>
        <p:blipFill>
          <a:blip r:embed="rId3">
            <a:alphaModFix/>
          </a:blip>
          <a:stretch>
            <a:fillRect/>
          </a:stretch>
        </p:blipFill>
        <p:spPr>
          <a:xfrm>
            <a:off x="6074179" y="410004"/>
            <a:ext cx="2758125" cy="2758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Recon: Key </a:t>
            </a:r>
            <a:r>
              <a:rPr lang="en"/>
              <a:t>NVIDIA Personnel</a:t>
            </a:r>
            <a:endParaRPr/>
          </a:p>
        </p:txBody>
      </p:sp>
      <p:sp>
        <p:nvSpPr>
          <p:cNvPr id="99" name="Google Shape;99;p15"/>
          <p:cNvSpPr txBox="1"/>
          <p:nvPr>
            <p:ph idx="1" type="body"/>
          </p:nvPr>
        </p:nvSpPr>
        <p:spPr>
          <a:xfrm>
            <a:off x="564350" y="1232375"/>
            <a:ext cx="3237600" cy="396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852"/>
              <a:buNone/>
            </a:pPr>
            <a:r>
              <a:rPr b="1" lang="en" sz="1495"/>
              <a:t>Jensen Huang, CEO of NVIDIA</a:t>
            </a:r>
            <a:endParaRPr b="1" sz="1495"/>
          </a:p>
        </p:txBody>
      </p:sp>
      <p:pic>
        <p:nvPicPr>
          <p:cNvPr id="100" name="Google Shape;100;p15"/>
          <p:cNvPicPr preferRelativeResize="0"/>
          <p:nvPr/>
        </p:nvPicPr>
        <p:blipFill>
          <a:blip r:embed="rId3">
            <a:alphaModFix/>
          </a:blip>
          <a:stretch>
            <a:fillRect/>
          </a:stretch>
        </p:blipFill>
        <p:spPr>
          <a:xfrm>
            <a:off x="410550" y="1665800"/>
            <a:ext cx="3545200" cy="2384675"/>
          </a:xfrm>
          <a:prstGeom prst="rect">
            <a:avLst/>
          </a:prstGeom>
          <a:noFill/>
          <a:ln>
            <a:noFill/>
          </a:ln>
        </p:spPr>
      </p:pic>
      <p:pic>
        <p:nvPicPr>
          <p:cNvPr id="101" name="Google Shape;101;p15"/>
          <p:cNvPicPr preferRelativeResize="0"/>
          <p:nvPr/>
        </p:nvPicPr>
        <p:blipFill>
          <a:blip r:embed="rId4">
            <a:alphaModFix/>
          </a:blip>
          <a:stretch>
            <a:fillRect/>
          </a:stretch>
        </p:blipFill>
        <p:spPr>
          <a:xfrm>
            <a:off x="4352124" y="1570550"/>
            <a:ext cx="2563425" cy="2575175"/>
          </a:xfrm>
          <a:prstGeom prst="rect">
            <a:avLst/>
          </a:prstGeom>
          <a:noFill/>
          <a:ln>
            <a:noFill/>
          </a:ln>
        </p:spPr>
      </p:pic>
      <p:sp>
        <p:nvSpPr>
          <p:cNvPr id="102" name="Google Shape;102;p15"/>
          <p:cNvSpPr txBox="1"/>
          <p:nvPr>
            <p:ph idx="1" type="body"/>
          </p:nvPr>
        </p:nvSpPr>
        <p:spPr>
          <a:xfrm>
            <a:off x="3797525" y="763850"/>
            <a:ext cx="3672600" cy="8829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75"/>
              <a:buNone/>
            </a:pPr>
            <a:r>
              <a:rPr b="1" lang="en" sz="1450"/>
              <a:t>Camir Ricketts</a:t>
            </a:r>
            <a:r>
              <a:rPr b="1" lang="en" sz="1450"/>
              <a:t>, </a:t>
            </a:r>
            <a:endParaRPr b="1" sz="1450"/>
          </a:p>
          <a:p>
            <a:pPr indent="0" lvl="0" marL="0" rtl="0" algn="ctr">
              <a:lnSpc>
                <a:spcPct val="100000"/>
              </a:lnSpc>
              <a:spcBef>
                <a:spcPts val="0"/>
              </a:spcBef>
              <a:spcAft>
                <a:spcPts val="0"/>
              </a:spcAft>
              <a:buSzPts val="275"/>
              <a:buNone/>
            </a:pPr>
            <a:r>
              <a:rPr b="1" lang="en" sz="1450"/>
              <a:t>Employee with many active social media accounts</a:t>
            </a:r>
            <a:endParaRPr b="1" sz="14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Recon: NVIDIA </a:t>
            </a:r>
            <a:r>
              <a:rPr lang="en"/>
              <a:t>IT Environment and Vulnerabilities</a:t>
            </a:r>
            <a:endParaRPr/>
          </a:p>
        </p:txBody>
      </p:sp>
      <p:sp>
        <p:nvSpPr>
          <p:cNvPr id="108" name="Google Shape;108;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Char char="●"/>
            </a:pPr>
            <a:r>
              <a:rPr b="1" lang="en" sz="2000"/>
              <a:t>SAP ECC, SAP S/4HANA</a:t>
            </a:r>
            <a:endParaRPr b="1" sz="2000"/>
          </a:p>
          <a:p>
            <a:pPr indent="-355600" lvl="0" marL="457200" rtl="0" algn="l">
              <a:lnSpc>
                <a:spcPct val="150000"/>
              </a:lnSpc>
              <a:spcBef>
                <a:spcPts val="0"/>
              </a:spcBef>
              <a:spcAft>
                <a:spcPts val="0"/>
              </a:spcAft>
              <a:buSzPts val="2000"/>
              <a:buChar char="●"/>
            </a:pPr>
            <a:r>
              <a:rPr b="1" lang="en" sz="2000"/>
              <a:t>HANA DB</a:t>
            </a:r>
            <a:endParaRPr b="1" sz="2000"/>
          </a:p>
          <a:p>
            <a:pPr indent="-355600" lvl="0" marL="457200" rtl="0" algn="l">
              <a:lnSpc>
                <a:spcPct val="150000"/>
              </a:lnSpc>
              <a:spcBef>
                <a:spcPts val="0"/>
              </a:spcBef>
              <a:spcAft>
                <a:spcPts val="0"/>
              </a:spcAft>
              <a:buSzPts val="2000"/>
              <a:buChar char="●"/>
            </a:pPr>
            <a:r>
              <a:rPr b="1" lang="en" sz="2000"/>
              <a:t>Linux/Unix OS: Red Hat Enterprise Linux</a:t>
            </a:r>
            <a:endParaRPr b="1" sz="2000"/>
          </a:p>
          <a:p>
            <a:pPr indent="-355600" lvl="0" marL="457200" rtl="0" algn="l">
              <a:lnSpc>
                <a:spcPct val="150000"/>
              </a:lnSpc>
              <a:spcBef>
                <a:spcPts val="0"/>
              </a:spcBef>
              <a:spcAft>
                <a:spcPts val="0"/>
              </a:spcAft>
              <a:buSzPts val="2000"/>
              <a:buChar char="●"/>
            </a:pPr>
            <a:r>
              <a:rPr b="1" lang="en" sz="2000"/>
              <a:t>Cloud services: Azure, AWS, GCP</a:t>
            </a:r>
            <a:endParaRPr b="1" sz="2000"/>
          </a:p>
          <a:p>
            <a:pPr indent="-355600" lvl="0" marL="457200" rtl="0" algn="l">
              <a:lnSpc>
                <a:spcPct val="150000"/>
              </a:lnSpc>
              <a:spcBef>
                <a:spcPts val="0"/>
              </a:spcBef>
              <a:spcAft>
                <a:spcPts val="0"/>
              </a:spcAft>
              <a:buSzPts val="2000"/>
              <a:buChar char="●"/>
            </a:pPr>
            <a:r>
              <a:rPr b="1" lang="en" sz="2000"/>
              <a:t>Intel Vtune</a:t>
            </a:r>
            <a:endParaRPr b="1" sz="2000"/>
          </a:p>
          <a:p>
            <a:pPr indent="-355600" lvl="0" marL="457200" rtl="0" algn="l">
              <a:lnSpc>
                <a:spcPct val="150000"/>
              </a:lnSpc>
              <a:spcBef>
                <a:spcPts val="0"/>
              </a:spcBef>
              <a:spcAft>
                <a:spcPts val="0"/>
              </a:spcAft>
              <a:buSzPts val="2000"/>
              <a:buChar char="●"/>
            </a:pPr>
            <a:r>
              <a:rPr b="1" lang="en" sz="2000"/>
              <a:t>CUDA</a:t>
            </a:r>
            <a:endParaRPr b="1"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Assets</a:t>
            </a:r>
            <a:endParaRPr/>
          </a:p>
        </p:txBody>
      </p:sp>
      <p:sp>
        <p:nvSpPr>
          <p:cNvPr id="114" name="Google Shape;114;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5 Assets that have identified to be the most important for NVIDIA:</a:t>
            </a:r>
            <a:endParaRPr sz="1500"/>
          </a:p>
          <a:p>
            <a:pPr indent="-323850" lvl="0" marL="457200" rtl="0" algn="l">
              <a:spcBef>
                <a:spcPts val="1200"/>
              </a:spcBef>
              <a:spcAft>
                <a:spcPts val="0"/>
              </a:spcAft>
              <a:buClr>
                <a:srgbClr val="000000"/>
              </a:buClr>
              <a:buSzPts val="1500"/>
              <a:buFont typeface="Times New Roman"/>
              <a:buChar char="-"/>
            </a:pPr>
            <a:r>
              <a:rPr b="1" lang="en" sz="1500">
                <a:solidFill>
                  <a:srgbClr val="000000"/>
                </a:solidFill>
              </a:rPr>
              <a:t>NVIDIA Graphic Processing Unit (GPU) Intellectual Property (Specific): </a:t>
            </a:r>
            <a:r>
              <a:rPr lang="en" sz="1500">
                <a:solidFill>
                  <a:srgbClr val="000000"/>
                </a:solidFill>
              </a:rPr>
              <a:t>It includes the plans and schematics of their proprietary GPU.</a:t>
            </a:r>
            <a:endParaRPr sz="1500">
              <a:solidFill>
                <a:srgbClr val="000000"/>
              </a:solidFill>
            </a:endParaRPr>
          </a:p>
          <a:p>
            <a:pPr indent="-323850" lvl="0" marL="457200" rtl="0" algn="l">
              <a:spcBef>
                <a:spcPts val="0"/>
              </a:spcBef>
              <a:spcAft>
                <a:spcPts val="0"/>
              </a:spcAft>
              <a:buClr>
                <a:srgbClr val="000000"/>
              </a:buClr>
              <a:buSzPts val="1500"/>
              <a:buFont typeface="Times New Roman"/>
              <a:buChar char="-"/>
            </a:pPr>
            <a:r>
              <a:rPr b="1" lang="en" sz="1500">
                <a:solidFill>
                  <a:srgbClr val="000000"/>
                </a:solidFill>
              </a:rPr>
              <a:t>Financial Systems (General):</a:t>
            </a:r>
            <a:r>
              <a:rPr lang="en" sz="1500">
                <a:solidFill>
                  <a:srgbClr val="000000"/>
                </a:solidFill>
              </a:rPr>
              <a:t> Unauthorized access could lead to financial and privacy losses.</a:t>
            </a:r>
            <a:endParaRPr sz="1500">
              <a:solidFill>
                <a:srgbClr val="000000"/>
              </a:solidFill>
            </a:endParaRPr>
          </a:p>
          <a:p>
            <a:pPr indent="-323850" lvl="0" marL="457200" rtl="0" algn="l">
              <a:spcBef>
                <a:spcPts val="0"/>
              </a:spcBef>
              <a:spcAft>
                <a:spcPts val="0"/>
              </a:spcAft>
              <a:buClr>
                <a:srgbClr val="000000"/>
              </a:buClr>
              <a:buSzPts val="1500"/>
              <a:buFont typeface="Times New Roman"/>
              <a:buChar char="-"/>
            </a:pPr>
            <a:r>
              <a:rPr b="1" lang="en" sz="1500">
                <a:solidFill>
                  <a:srgbClr val="000000"/>
                </a:solidFill>
              </a:rPr>
              <a:t>Employee Database (General):</a:t>
            </a:r>
            <a:r>
              <a:rPr lang="en" sz="1500">
                <a:solidFill>
                  <a:srgbClr val="000000"/>
                </a:solidFill>
              </a:rPr>
              <a:t> Breach of employee data poses a risk for the company and opens it up to a privilege escalation attack.</a:t>
            </a:r>
            <a:endParaRPr sz="1500">
              <a:solidFill>
                <a:srgbClr val="000000"/>
              </a:solidFill>
            </a:endParaRPr>
          </a:p>
          <a:p>
            <a:pPr indent="-323850" lvl="0" marL="457200" rtl="0" algn="l">
              <a:spcBef>
                <a:spcPts val="0"/>
              </a:spcBef>
              <a:spcAft>
                <a:spcPts val="0"/>
              </a:spcAft>
              <a:buClr>
                <a:srgbClr val="000000"/>
              </a:buClr>
              <a:buSzPts val="1500"/>
              <a:buFont typeface="Times New Roman"/>
              <a:buChar char="-"/>
            </a:pPr>
            <a:r>
              <a:rPr b="1" lang="en" sz="1500">
                <a:solidFill>
                  <a:srgbClr val="000000"/>
                </a:solidFill>
              </a:rPr>
              <a:t>Manufacturing Plants for NVIDIA's chips (Specific):</a:t>
            </a:r>
            <a:r>
              <a:rPr lang="en" sz="1500">
                <a:solidFill>
                  <a:srgbClr val="000000"/>
                </a:solidFill>
              </a:rPr>
              <a:t> NVIDIA, unauthorized access could disrupt the supply chain.</a:t>
            </a:r>
            <a:endParaRPr sz="1500">
              <a:solidFill>
                <a:srgbClr val="000000"/>
              </a:solidFill>
            </a:endParaRPr>
          </a:p>
          <a:p>
            <a:pPr indent="-323850" lvl="0" marL="457200" rtl="0" algn="l">
              <a:spcBef>
                <a:spcPts val="0"/>
              </a:spcBef>
              <a:spcAft>
                <a:spcPts val="0"/>
              </a:spcAft>
              <a:buClr>
                <a:srgbClr val="000000"/>
              </a:buClr>
              <a:buSzPts val="1500"/>
              <a:buFont typeface="Times New Roman"/>
              <a:buChar char="-"/>
            </a:pPr>
            <a:r>
              <a:rPr b="1" lang="en" sz="1500">
                <a:solidFill>
                  <a:srgbClr val="000000"/>
                </a:solidFill>
              </a:rPr>
              <a:t>R&amp;D Data (Specific):</a:t>
            </a:r>
            <a:r>
              <a:rPr lang="en" sz="1500">
                <a:solidFill>
                  <a:srgbClr val="000000"/>
                </a:solidFill>
              </a:rPr>
              <a:t> If stolen, other rival companies can use it to gain a strategic advantage over NVIDIA.</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Attacker Profile for China</a:t>
            </a:r>
            <a:endParaRPr/>
          </a:p>
        </p:txBody>
      </p:sp>
      <p:sp>
        <p:nvSpPr>
          <p:cNvPr id="120" name="Google Shape;120;p18"/>
          <p:cNvSpPr txBox="1"/>
          <p:nvPr>
            <p:ph idx="1" type="body"/>
          </p:nvPr>
        </p:nvSpPr>
        <p:spPr>
          <a:xfrm>
            <a:off x="311700" y="1204250"/>
            <a:ext cx="5663700" cy="38817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 sz="5000"/>
              <a:t>Actor Type: Nation State</a:t>
            </a:r>
            <a:endParaRPr sz="5000"/>
          </a:p>
          <a:p>
            <a:pPr indent="0" lvl="0" marL="0" rtl="0" algn="l">
              <a:spcBef>
                <a:spcPts val="1200"/>
              </a:spcBef>
              <a:spcAft>
                <a:spcPts val="0"/>
              </a:spcAft>
              <a:buNone/>
            </a:pPr>
            <a:r>
              <a:rPr lang="en" sz="5000"/>
              <a:t>Motive: Political</a:t>
            </a:r>
            <a:endParaRPr sz="5000"/>
          </a:p>
          <a:p>
            <a:pPr indent="0" lvl="0" marL="0" rtl="0" algn="l">
              <a:spcBef>
                <a:spcPts val="1200"/>
              </a:spcBef>
              <a:spcAft>
                <a:spcPts val="0"/>
              </a:spcAft>
              <a:buNone/>
            </a:pPr>
            <a:r>
              <a:rPr lang="en" sz="5000"/>
              <a:t>Skills: Known for s</a:t>
            </a:r>
            <a:r>
              <a:rPr lang="en" sz="5000"/>
              <a:t>ophisticated</a:t>
            </a:r>
            <a:r>
              <a:rPr lang="en" sz="5000"/>
              <a:t> APT Activities, Huge Investment into Cyber</a:t>
            </a:r>
            <a:endParaRPr sz="5000"/>
          </a:p>
          <a:p>
            <a:pPr indent="0" lvl="0" marL="0" rtl="0" algn="l">
              <a:spcBef>
                <a:spcPts val="1200"/>
              </a:spcBef>
              <a:spcAft>
                <a:spcPts val="0"/>
              </a:spcAft>
              <a:buNone/>
            </a:pPr>
            <a:r>
              <a:rPr lang="en" sz="5000"/>
              <a:t>Scenario: Exploit IT Environment of NVIDIA</a:t>
            </a:r>
            <a:endParaRPr sz="50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descr="File:Flag of the People's Republic of China.svg - Wikipedia" id="121" name="Google Shape;121;p18"/>
          <p:cNvPicPr preferRelativeResize="0"/>
          <p:nvPr/>
        </p:nvPicPr>
        <p:blipFill>
          <a:blip r:embed="rId3">
            <a:alphaModFix/>
          </a:blip>
          <a:stretch>
            <a:fillRect/>
          </a:stretch>
        </p:blipFill>
        <p:spPr>
          <a:xfrm>
            <a:off x="6208250" y="409988"/>
            <a:ext cx="2108475" cy="14063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208650" y="427075"/>
            <a:ext cx="8520600" cy="607800"/>
          </a:xfrm>
          <a:prstGeom prst="rect">
            <a:avLst/>
          </a:prstGeom>
        </p:spPr>
        <p:txBody>
          <a:bodyPr anchorCtr="0" anchor="t" bIns="91425" lIns="3714750" spcFirstLastPara="1" rIns="91425" wrap="square" tIns="91425">
            <a:normAutofit fontScale="90000"/>
          </a:bodyPr>
          <a:lstStyle/>
          <a:p>
            <a:pPr indent="0" lvl="0" marL="0" rtl="0" algn="l">
              <a:spcBef>
                <a:spcPts val="0"/>
              </a:spcBef>
              <a:spcAft>
                <a:spcPts val="0"/>
              </a:spcAft>
              <a:buNone/>
            </a:pPr>
            <a:r>
              <a:rPr lang="en"/>
              <a:t>Attack Tree For China</a:t>
            </a:r>
            <a:endParaRPr/>
          </a:p>
        </p:txBody>
      </p:sp>
      <p:pic>
        <p:nvPicPr>
          <p:cNvPr id="127" name="Google Shape;127;p19"/>
          <p:cNvPicPr preferRelativeResize="0"/>
          <p:nvPr/>
        </p:nvPicPr>
        <p:blipFill>
          <a:blip r:embed="rId3">
            <a:alphaModFix/>
          </a:blip>
          <a:stretch>
            <a:fillRect/>
          </a:stretch>
        </p:blipFill>
        <p:spPr>
          <a:xfrm>
            <a:off x="908675" y="1034875"/>
            <a:ext cx="6880776" cy="3672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Proposal: Threat intelligence Fusion Center</a:t>
            </a:r>
            <a:endParaRPr/>
          </a:p>
        </p:txBody>
      </p:sp>
      <p:sp>
        <p:nvSpPr>
          <p:cNvPr id="133" name="Google Shape;133;p20"/>
          <p:cNvSpPr txBox="1"/>
          <p:nvPr>
            <p:ph idx="1" type="body"/>
          </p:nvPr>
        </p:nvSpPr>
        <p:spPr>
          <a:xfrm>
            <a:off x="311700" y="1187050"/>
            <a:ext cx="4260300" cy="171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Attack surface: </a:t>
            </a:r>
            <a:endParaRPr/>
          </a:p>
          <a:p>
            <a:pPr indent="-342900" lvl="0" marL="457200" rtl="0" algn="l">
              <a:spcBef>
                <a:spcPts val="1200"/>
              </a:spcBef>
              <a:spcAft>
                <a:spcPts val="0"/>
              </a:spcAft>
              <a:buSzPts val="1800"/>
              <a:buChar char="●"/>
            </a:pPr>
            <a:r>
              <a:rPr lang="en"/>
              <a:t>Intellectual property</a:t>
            </a:r>
            <a:endParaRPr/>
          </a:p>
          <a:p>
            <a:pPr indent="-342900" lvl="0" marL="457200" rtl="0" algn="l">
              <a:spcBef>
                <a:spcPts val="0"/>
              </a:spcBef>
              <a:spcAft>
                <a:spcPts val="0"/>
              </a:spcAft>
              <a:buSzPts val="1800"/>
              <a:buChar char="●"/>
            </a:pPr>
            <a:r>
              <a:rPr lang="en"/>
              <a:t>Supply Chain</a:t>
            </a:r>
            <a:endParaRPr/>
          </a:p>
          <a:p>
            <a:pPr indent="-342900" lvl="0" marL="457200" rtl="0" algn="l">
              <a:spcBef>
                <a:spcPts val="0"/>
              </a:spcBef>
              <a:spcAft>
                <a:spcPts val="0"/>
              </a:spcAft>
              <a:buSzPts val="1800"/>
              <a:buChar char="●"/>
            </a:pPr>
            <a:r>
              <a:rPr lang="en"/>
              <a:t>Customer data</a:t>
            </a:r>
            <a:endParaRPr/>
          </a:p>
        </p:txBody>
      </p:sp>
      <p:sp>
        <p:nvSpPr>
          <p:cNvPr id="134" name="Google Shape;134;p20"/>
          <p:cNvSpPr txBox="1"/>
          <p:nvPr>
            <p:ph idx="1" type="body"/>
          </p:nvPr>
        </p:nvSpPr>
        <p:spPr>
          <a:xfrm>
            <a:off x="4572000" y="1187050"/>
            <a:ext cx="4260300" cy="171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Threats:</a:t>
            </a:r>
            <a:endParaRPr/>
          </a:p>
          <a:p>
            <a:pPr indent="-342900" lvl="0" marL="457200" rtl="0" algn="l">
              <a:spcBef>
                <a:spcPts val="1200"/>
              </a:spcBef>
              <a:spcAft>
                <a:spcPts val="0"/>
              </a:spcAft>
              <a:buSzPts val="1800"/>
              <a:buChar char="●"/>
            </a:pPr>
            <a:r>
              <a:rPr lang="en"/>
              <a:t>APTs</a:t>
            </a:r>
            <a:endParaRPr/>
          </a:p>
          <a:p>
            <a:pPr indent="-342900" lvl="0" marL="457200" rtl="0" algn="l">
              <a:spcBef>
                <a:spcPts val="0"/>
              </a:spcBef>
              <a:spcAft>
                <a:spcPts val="0"/>
              </a:spcAft>
              <a:buSzPts val="1800"/>
              <a:buChar char="●"/>
            </a:pPr>
            <a:r>
              <a:rPr lang="en"/>
              <a:t>Cybercriminals</a:t>
            </a:r>
            <a:endParaRPr/>
          </a:p>
          <a:p>
            <a:pPr indent="-342900" lvl="0" marL="457200" rtl="0" algn="l">
              <a:spcBef>
                <a:spcPts val="0"/>
              </a:spcBef>
              <a:spcAft>
                <a:spcPts val="0"/>
              </a:spcAft>
              <a:buSzPts val="1800"/>
              <a:buChar char="●"/>
            </a:pPr>
            <a:r>
              <a:rPr lang="en"/>
              <a:t>Insider and Emerging Threats</a:t>
            </a:r>
            <a:endParaRPr/>
          </a:p>
        </p:txBody>
      </p:sp>
      <p:sp>
        <p:nvSpPr>
          <p:cNvPr id="135" name="Google Shape;135;p20"/>
          <p:cNvSpPr txBox="1"/>
          <p:nvPr>
            <p:ph idx="1" type="body"/>
          </p:nvPr>
        </p:nvSpPr>
        <p:spPr>
          <a:xfrm>
            <a:off x="311700" y="2946000"/>
            <a:ext cx="7467600" cy="171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Intelligence Requirements: </a:t>
            </a:r>
            <a:endParaRPr/>
          </a:p>
          <a:p>
            <a:pPr indent="-342900" lvl="0" marL="457200" rtl="0" algn="l">
              <a:spcBef>
                <a:spcPts val="1200"/>
              </a:spcBef>
              <a:spcAft>
                <a:spcPts val="0"/>
              </a:spcAft>
              <a:buSzPts val="1800"/>
              <a:buChar char="●"/>
            </a:pPr>
            <a:r>
              <a:rPr lang="en"/>
              <a:t>Identify threats to NVIDIA</a:t>
            </a:r>
            <a:endParaRPr/>
          </a:p>
          <a:p>
            <a:pPr indent="-342900" lvl="0" marL="457200" rtl="0" algn="l">
              <a:spcBef>
                <a:spcPts val="0"/>
              </a:spcBef>
              <a:spcAft>
                <a:spcPts val="0"/>
              </a:spcAft>
              <a:buSzPts val="1800"/>
              <a:buChar char="●"/>
            </a:pPr>
            <a:r>
              <a:rPr lang="en"/>
              <a:t>Identify APT’s that would target NVIDIA</a:t>
            </a:r>
            <a:endParaRPr/>
          </a:p>
          <a:p>
            <a:pPr indent="-342900" lvl="0" marL="457200" rtl="0" algn="l">
              <a:spcBef>
                <a:spcPts val="0"/>
              </a:spcBef>
              <a:spcAft>
                <a:spcPts val="0"/>
              </a:spcAft>
              <a:buSzPts val="1800"/>
              <a:buChar char="●"/>
            </a:pPr>
            <a:r>
              <a:rPr lang="en"/>
              <a:t>Identify threats to the NVIDIA supply chain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Sources and Workflows</a:t>
            </a:r>
            <a:endParaRPr/>
          </a:p>
        </p:txBody>
      </p:sp>
      <p:sp>
        <p:nvSpPr>
          <p:cNvPr id="141" name="Google Shape;141;p21"/>
          <p:cNvSpPr txBox="1"/>
          <p:nvPr>
            <p:ph idx="1" type="body"/>
          </p:nvPr>
        </p:nvSpPr>
        <p:spPr>
          <a:xfrm>
            <a:off x="311700" y="1229875"/>
            <a:ext cx="42603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Threat Analysis Workflows:</a:t>
            </a:r>
            <a:endParaRPr sz="2100"/>
          </a:p>
          <a:p>
            <a:pPr indent="-361950" lvl="0" marL="457200" rtl="0" algn="l">
              <a:spcBef>
                <a:spcPts val="1200"/>
              </a:spcBef>
              <a:spcAft>
                <a:spcPts val="0"/>
              </a:spcAft>
              <a:buSzPts val="2100"/>
              <a:buChar char="●"/>
            </a:pPr>
            <a:r>
              <a:rPr lang="en" sz="2100"/>
              <a:t>Insider Threat Detection</a:t>
            </a:r>
            <a:endParaRPr sz="2100"/>
          </a:p>
          <a:p>
            <a:pPr indent="-361950" lvl="0" marL="457200" rtl="0" algn="l">
              <a:spcBef>
                <a:spcPts val="0"/>
              </a:spcBef>
              <a:spcAft>
                <a:spcPts val="0"/>
              </a:spcAft>
              <a:buSzPts val="2100"/>
              <a:buChar char="●"/>
            </a:pPr>
            <a:r>
              <a:rPr lang="en" sz="2100"/>
              <a:t>TTP Identification</a:t>
            </a:r>
            <a:endParaRPr sz="2100"/>
          </a:p>
          <a:p>
            <a:pPr indent="-361950" lvl="0" marL="457200" rtl="0" algn="l">
              <a:spcBef>
                <a:spcPts val="0"/>
              </a:spcBef>
              <a:spcAft>
                <a:spcPts val="0"/>
              </a:spcAft>
              <a:buSzPts val="2100"/>
              <a:buChar char="●"/>
            </a:pPr>
            <a:r>
              <a:rPr lang="en" sz="2100"/>
              <a:t>Vulnerability Monitoring</a:t>
            </a:r>
            <a:endParaRPr sz="2100"/>
          </a:p>
        </p:txBody>
      </p:sp>
      <p:sp>
        <p:nvSpPr>
          <p:cNvPr id="142" name="Google Shape;142;p21"/>
          <p:cNvSpPr txBox="1"/>
          <p:nvPr>
            <p:ph idx="1" type="body"/>
          </p:nvPr>
        </p:nvSpPr>
        <p:spPr>
          <a:xfrm>
            <a:off x="4768425" y="1229875"/>
            <a:ext cx="42603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Strategic Analysis Workflows:</a:t>
            </a:r>
            <a:endParaRPr sz="2100"/>
          </a:p>
          <a:p>
            <a:pPr indent="-361950" lvl="0" marL="457200" rtl="0" algn="l">
              <a:spcBef>
                <a:spcPts val="1200"/>
              </a:spcBef>
              <a:spcAft>
                <a:spcPts val="0"/>
              </a:spcAft>
              <a:buSzPts val="2100"/>
              <a:buChar char="●"/>
            </a:pPr>
            <a:r>
              <a:rPr lang="en" sz="2100"/>
              <a:t>Competitor threats</a:t>
            </a:r>
            <a:endParaRPr sz="2100"/>
          </a:p>
          <a:p>
            <a:pPr indent="-361950" lvl="0" marL="457200" rtl="0" algn="l">
              <a:spcBef>
                <a:spcPts val="0"/>
              </a:spcBef>
              <a:spcAft>
                <a:spcPts val="0"/>
              </a:spcAft>
              <a:buSzPts val="2100"/>
              <a:buChar char="●"/>
            </a:pPr>
            <a:r>
              <a:rPr lang="en" sz="2100"/>
              <a:t>Supply Chain risk assessment</a:t>
            </a:r>
            <a:endParaRPr sz="2100"/>
          </a:p>
          <a:p>
            <a:pPr indent="-361950" lvl="0" marL="457200" rtl="0" algn="l">
              <a:spcBef>
                <a:spcPts val="0"/>
              </a:spcBef>
              <a:spcAft>
                <a:spcPts val="0"/>
              </a:spcAft>
              <a:buSzPts val="2100"/>
              <a:buChar char="●"/>
            </a:pPr>
            <a:r>
              <a:rPr lang="en" sz="2100"/>
              <a:t>Geopolitical risk assessment</a:t>
            </a:r>
            <a:endParaRPr sz="21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7EC003"/>
      </a:dk1>
      <a:lt1>
        <a:srgbClr val="FFFFFF"/>
      </a:lt1>
      <a:dk2>
        <a:srgbClr val="434343"/>
      </a:dk2>
      <a:lt2>
        <a:srgbClr val="999999"/>
      </a:lt2>
      <a:accent1>
        <a:srgbClr val="255B9C"/>
      </a:accent1>
      <a:accent2>
        <a:srgbClr val="3B33D2"/>
      </a:accent2>
      <a:accent3>
        <a:srgbClr val="255B9C"/>
      </a:accent3>
      <a:accent4>
        <a:srgbClr val="3B33D2"/>
      </a:accent4>
      <a:accent5>
        <a:srgbClr val="6286F0"/>
      </a:accent5>
      <a:accent6>
        <a:srgbClr val="6286F0"/>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