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60"/>
    <p:restoredTop sz="74150"/>
  </p:normalViewPr>
  <p:slideViewPr>
    <p:cSldViewPr snapToGrid="0">
      <p:cViewPr varScale="1">
        <p:scale>
          <a:sx n="101" d="100"/>
          <a:sy n="101" d="100"/>
        </p:scale>
        <p:origin x="183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BB30CE-1459-4B17-955A-E7CA933E9ACC}"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57D4DB22-258D-4182-A133-DA14CDCA6FDA}">
      <dgm:prSet/>
      <dgm:spPr/>
      <dgm:t>
        <a:bodyPr/>
        <a:lstStyle/>
        <a:p>
          <a:r>
            <a:rPr lang="en-NZ" b="1" i="0"/>
            <a:t>There are 25 variables:</a:t>
          </a:r>
          <a:endParaRPr lang="en-US"/>
        </a:p>
      </dgm:t>
    </dgm:pt>
    <dgm:pt modelId="{D4E767A5-E233-4700-87A1-F79CD16A5E16}" type="parTrans" cxnId="{FE804E91-B645-4CA5-AC89-C632F1BB91B4}">
      <dgm:prSet/>
      <dgm:spPr/>
      <dgm:t>
        <a:bodyPr/>
        <a:lstStyle/>
        <a:p>
          <a:endParaRPr lang="en-US"/>
        </a:p>
      </dgm:t>
    </dgm:pt>
    <dgm:pt modelId="{FA9EBA75-EA71-445D-9A07-BCA1F7414037}" type="sibTrans" cxnId="{FE804E91-B645-4CA5-AC89-C632F1BB91B4}">
      <dgm:prSet/>
      <dgm:spPr/>
      <dgm:t>
        <a:bodyPr/>
        <a:lstStyle/>
        <a:p>
          <a:endParaRPr lang="en-US"/>
        </a:p>
      </dgm:t>
    </dgm:pt>
    <dgm:pt modelId="{0336E198-9FA4-4B7E-A789-7275F179CD2D}">
      <dgm:prSet/>
      <dgm:spPr/>
      <dgm:t>
        <a:bodyPr/>
        <a:lstStyle/>
        <a:p>
          <a:r>
            <a:rPr lang="en-NZ" b="1" i="0"/>
            <a:t>ID</a:t>
          </a:r>
          <a:r>
            <a:rPr lang="en-NZ" b="0" i="0"/>
            <a:t>: ID of each client</a:t>
          </a:r>
          <a:endParaRPr lang="en-US"/>
        </a:p>
      </dgm:t>
    </dgm:pt>
    <dgm:pt modelId="{8FE51EFB-1C79-46B4-AB39-1A3BED705043}" type="parTrans" cxnId="{02B5529E-6D73-4CBE-8831-310C75D4B533}">
      <dgm:prSet/>
      <dgm:spPr/>
      <dgm:t>
        <a:bodyPr/>
        <a:lstStyle/>
        <a:p>
          <a:endParaRPr lang="en-US"/>
        </a:p>
      </dgm:t>
    </dgm:pt>
    <dgm:pt modelId="{FB553566-D25E-45A4-9B25-A259C3838B55}" type="sibTrans" cxnId="{02B5529E-6D73-4CBE-8831-310C75D4B533}">
      <dgm:prSet/>
      <dgm:spPr/>
      <dgm:t>
        <a:bodyPr/>
        <a:lstStyle/>
        <a:p>
          <a:endParaRPr lang="en-US"/>
        </a:p>
      </dgm:t>
    </dgm:pt>
    <dgm:pt modelId="{27F1279C-1788-49EC-8723-DF5042A71FC3}">
      <dgm:prSet/>
      <dgm:spPr/>
      <dgm:t>
        <a:bodyPr/>
        <a:lstStyle/>
        <a:p>
          <a:r>
            <a:rPr lang="en-NZ" b="1" i="0"/>
            <a:t>LIMIT_BAL</a:t>
          </a:r>
          <a:r>
            <a:rPr lang="en-NZ" b="0" i="0"/>
            <a:t>: Amount of given credit in NT dollars (includes individual and family/supplementary credit</a:t>
          </a:r>
          <a:endParaRPr lang="en-US"/>
        </a:p>
      </dgm:t>
    </dgm:pt>
    <dgm:pt modelId="{41A0603E-42EA-41BC-99F5-3671EE1F9CB3}" type="parTrans" cxnId="{7E09F7A2-8906-47CE-9735-0DCF1E65F31D}">
      <dgm:prSet/>
      <dgm:spPr/>
      <dgm:t>
        <a:bodyPr/>
        <a:lstStyle/>
        <a:p>
          <a:endParaRPr lang="en-US"/>
        </a:p>
      </dgm:t>
    </dgm:pt>
    <dgm:pt modelId="{D28BAAE1-72C7-4D9A-82B2-713935F9CE41}" type="sibTrans" cxnId="{7E09F7A2-8906-47CE-9735-0DCF1E65F31D}">
      <dgm:prSet/>
      <dgm:spPr/>
      <dgm:t>
        <a:bodyPr/>
        <a:lstStyle/>
        <a:p>
          <a:endParaRPr lang="en-US"/>
        </a:p>
      </dgm:t>
    </dgm:pt>
    <dgm:pt modelId="{CD8DBBE2-A201-4025-8C2B-38780E02F3FF}">
      <dgm:prSet/>
      <dgm:spPr/>
      <dgm:t>
        <a:bodyPr/>
        <a:lstStyle/>
        <a:p>
          <a:r>
            <a:rPr lang="en-NZ" b="1" i="0"/>
            <a:t>SEX</a:t>
          </a:r>
          <a:r>
            <a:rPr lang="en-NZ" b="0" i="0"/>
            <a:t>: Gender (1=male, 2=female)</a:t>
          </a:r>
          <a:endParaRPr lang="en-US"/>
        </a:p>
      </dgm:t>
    </dgm:pt>
    <dgm:pt modelId="{15DCBA9F-554C-4FAC-AC92-B3D548AAADD2}" type="parTrans" cxnId="{6D19B19F-A55F-46E4-8962-09D8CECBA94D}">
      <dgm:prSet/>
      <dgm:spPr/>
      <dgm:t>
        <a:bodyPr/>
        <a:lstStyle/>
        <a:p>
          <a:endParaRPr lang="en-US"/>
        </a:p>
      </dgm:t>
    </dgm:pt>
    <dgm:pt modelId="{7559903B-DC35-4DE5-BAE2-FBD8A3D21775}" type="sibTrans" cxnId="{6D19B19F-A55F-46E4-8962-09D8CECBA94D}">
      <dgm:prSet/>
      <dgm:spPr/>
      <dgm:t>
        <a:bodyPr/>
        <a:lstStyle/>
        <a:p>
          <a:endParaRPr lang="en-US"/>
        </a:p>
      </dgm:t>
    </dgm:pt>
    <dgm:pt modelId="{73AD44AB-06A8-4508-ACCD-9C8DE35E52FE}">
      <dgm:prSet/>
      <dgm:spPr/>
      <dgm:t>
        <a:bodyPr/>
        <a:lstStyle/>
        <a:p>
          <a:r>
            <a:rPr lang="en-NZ" b="1" i="0"/>
            <a:t>EDUCATION</a:t>
          </a:r>
          <a:r>
            <a:rPr lang="en-NZ" b="0" i="0"/>
            <a:t>: (1=graduate school, 2=university, 3=high school, 4=others, 5=unknown, 6=unknown)</a:t>
          </a:r>
          <a:endParaRPr lang="en-US"/>
        </a:p>
      </dgm:t>
    </dgm:pt>
    <dgm:pt modelId="{F7216A4D-CBB1-4C74-981C-6538A99307A4}" type="parTrans" cxnId="{77F50505-5841-4E01-BB48-0E8857011784}">
      <dgm:prSet/>
      <dgm:spPr/>
      <dgm:t>
        <a:bodyPr/>
        <a:lstStyle/>
        <a:p>
          <a:endParaRPr lang="en-US"/>
        </a:p>
      </dgm:t>
    </dgm:pt>
    <dgm:pt modelId="{B1240960-F248-4A5C-97DB-FEBB9B150E2E}" type="sibTrans" cxnId="{77F50505-5841-4E01-BB48-0E8857011784}">
      <dgm:prSet/>
      <dgm:spPr/>
      <dgm:t>
        <a:bodyPr/>
        <a:lstStyle/>
        <a:p>
          <a:endParaRPr lang="en-US"/>
        </a:p>
      </dgm:t>
    </dgm:pt>
    <dgm:pt modelId="{5ED9FFCC-7395-448A-B031-65EEC2FB4ED6}">
      <dgm:prSet/>
      <dgm:spPr/>
      <dgm:t>
        <a:bodyPr/>
        <a:lstStyle/>
        <a:p>
          <a:r>
            <a:rPr lang="en-NZ" b="1" i="0"/>
            <a:t>MARRIAGE</a:t>
          </a:r>
          <a:r>
            <a:rPr lang="en-NZ" b="0" i="0"/>
            <a:t>: Marital status (1=married, 2=single, 3=others)</a:t>
          </a:r>
          <a:endParaRPr lang="en-US"/>
        </a:p>
      </dgm:t>
    </dgm:pt>
    <dgm:pt modelId="{125391FF-EB53-4890-AEA0-31204C5F2E51}" type="parTrans" cxnId="{B254CE53-C8E5-4532-99B7-3459E916AF5C}">
      <dgm:prSet/>
      <dgm:spPr/>
      <dgm:t>
        <a:bodyPr/>
        <a:lstStyle/>
        <a:p>
          <a:endParaRPr lang="en-US"/>
        </a:p>
      </dgm:t>
    </dgm:pt>
    <dgm:pt modelId="{2C6E1D96-3632-4EAA-BBFA-A1B3673DD4BD}" type="sibTrans" cxnId="{B254CE53-C8E5-4532-99B7-3459E916AF5C}">
      <dgm:prSet/>
      <dgm:spPr/>
      <dgm:t>
        <a:bodyPr/>
        <a:lstStyle/>
        <a:p>
          <a:endParaRPr lang="en-US"/>
        </a:p>
      </dgm:t>
    </dgm:pt>
    <dgm:pt modelId="{A8D03CD0-8AA8-4087-9DB9-7C7A17BA2E0B}">
      <dgm:prSet/>
      <dgm:spPr/>
      <dgm:t>
        <a:bodyPr/>
        <a:lstStyle/>
        <a:p>
          <a:r>
            <a:rPr lang="en-NZ" b="1" i="0"/>
            <a:t>AGE</a:t>
          </a:r>
          <a:r>
            <a:rPr lang="en-NZ" b="0" i="0"/>
            <a:t>: Age in years</a:t>
          </a:r>
          <a:endParaRPr lang="en-US"/>
        </a:p>
      </dgm:t>
    </dgm:pt>
    <dgm:pt modelId="{B5324570-CA48-4279-AC98-DD08C4A83BED}" type="parTrans" cxnId="{7F5E3720-597E-4045-9FF1-56E513D33445}">
      <dgm:prSet/>
      <dgm:spPr/>
      <dgm:t>
        <a:bodyPr/>
        <a:lstStyle/>
        <a:p>
          <a:endParaRPr lang="en-US"/>
        </a:p>
      </dgm:t>
    </dgm:pt>
    <dgm:pt modelId="{E41075B2-3D27-46C1-AE41-7004EE09E8DE}" type="sibTrans" cxnId="{7F5E3720-597E-4045-9FF1-56E513D33445}">
      <dgm:prSet/>
      <dgm:spPr/>
      <dgm:t>
        <a:bodyPr/>
        <a:lstStyle/>
        <a:p>
          <a:endParaRPr lang="en-US"/>
        </a:p>
      </dgm:t>
    </dgm:pt>
    <dgm:pt modelId="{9B77429B-7CF1-4CDE-8F07-A2743B6926AF}">
      <dgm:prSet/>
      <dgm:spPr/>
      <dgm:t>
        <a:bodyPr/>
        <a:lstStyle/>
        <a:p>
          <a:r>
            <a:rPr lang="en-NZ" b="1" i="0"/>
            <a:t>PAY_0</a:t>
          </a:r>
          <a:r>
            <a:rPr lang="en-NZ" b="0" i="0"/>
            <a:t>: Repayment status in September, 2005 (-1=pay duly, 1=payment delay for one month, 2=payment delay for two months, … 8=payment delay for eight months, 9=payment delay for nine months and above)</a:t>
          </a:r>
          <a:endParaRPr lang="en-US"/>
        </a:p>
      </dgm:t>
    </dgm:pt>
    <dgm:pt modelId="{70FF37A6-C48C-41B3-A7C9-ED117119DAEA}" type="parTrans" cxnId="{877985DC-38F2-42F3-977B-60141AA36E9C}">
      <dgm:prSet/>
      <dgm:spPr/>
      <dgm:t>
        <a:bodyPr/>
        <a:lstStyle/>
        <a:p>
          <a:endParaRPr lang="en-US"/>
        </a:p>
      </dgm:t>
    </dgm:pt>
    <dgm:pt modelId="{578A9707-B268-4730-ACE6-7B6EE781BCAD}" type="sibTrans" cxnId="{877985DC-38F2-42F3-977B-60141AA36E9C}">
      <dgm:prSet/>
      <dgm:spPr/>
      <dgm:t>
        <a:bodyPr/>
        <a:lstStyle/>
        <a:p>
          <a:endParaRPr lang="en-US"/>
        </a:p>
      </dgm:t>
    </dgm:pt>
    <dgm:pt modelId="{6F9704C4-69EA-4054-8355-F78D993C703F}">
      <dgm:prSet/>
      <dgm:spPr/>
      <dgm:t>
        <a:bodyPr/>
        <a:lstStyle/>
        <a:p>
          <a:r>
            <a:rPr lang="en-NZ" b="1" i="0"/>
            <a:t>PAY_2</a:t>
          </a:r>
          <a:r>
            <a:rPr lang="en-NZ" b="0" i="0"/>
            <a:t>: Repayment status in August, 2005 (scale same as above)</a:t>
          </a:r>
          <a:endParaRPr lang="en-US"/>
        </a:p>
      </dgm:t>
    </dgm:pt>
    <dgm:pt modelId="{092F6EC3-38E9-4FFB-8E6D-1F3BEE575026}" type="parTrans" cxnId="{FE4DF430-5D86-4C00-BF33-682CA063BAB1}">
      <dgm:prSet/>
      <dgm:spPr/>
      <dgm:t>
        <a:bodyPr/>
        <a:lstStyle/>
        <a:p>
          <a:endParaRPr lang="en-US"/>
        </a:p>
      </dgm:t>
    </dgm:pt>
    <dgm:pt modelId="{D60F8723-B4DA-4D3E-8274-29A854023EA8}" type="sibTrans" cxnId="{FE4DF430-5D86-4C00-BF33-682CA063BAB1}">
      <dgm:prSet/>
      <dgm:spPr/>
      <dgm:t>
        <a:bodyPr/>
        <a:lstStyle/>
        <a:p>
          <a:endParaRPr lang="en-US"/>
        </a:p>
      </dgm:t>
    </dgm:pt>
    <dgm:pt modelId="{11C37819-BA2C-45A3-A745-B11C637A9524}">
      <dgm:prSet/>
      <dgm:spPr/>
      <dgm:t>
        <a:bodyPr/>
        <a:lstStyle/>
        <a:p>
          <a:r>
            <a:rPr lang="en-NZ" b="1" i="0"/>
            <a:t>PAY_3</a:t>
          </a:r>
          <a:r>
            <a:rPr lang="en-NZ" b="0" i="0"/>
            <a:t>: Repayment status in July, 2005 (scale same as above)</a:t>
          </a:r>
          <a:endParaRPr lang="en-US"/>
        </a:p>
      </dgm:t>
    </dgm:pt>
    <dgm:pt modelId="{A24E84DB-D224-4D43-BD24-51D17C38FCA5}" type="parTrans" cxnId="{9BA66B55-47DD-452B-98D4-7CBCFBE6CD56}">
      <dgm:prSet/>
      <dgm:spPr/>
      <dgm:t>
        <a:bodyPr/>
        <a:lstStyle/>
        <a:p>
          <a:endParaRPr lang="en-US"/>
        </a:p>
      </dgm:t>
    </dgm:pt>
    <dgm:pt modelId="{B66D9DD4-D985-4832-868F-DE02EF32FDC7}" type="sibTrans" cxnId="{9BA66B55-47DD-452B-98D4-7CBCFBE6CD56}">
      <dgm:prSet/>
      <dgm:spPr/>
      <dgm:t>
        <a:bodyPr/>
        <a:lstStyle/>
        <a:p>
          <a:endParaRPr lang="en-US"/>
        </a:p>
      </dgm:t>
    </dgm:pt>
    <dgm:pt modelId="{3C151ACA-DB7E-4641-B34D-24FF43393DE1}">
      <dgm:prSet/>
      <dgm:spPr/>
      <dgm:t>
        <a:bodyPr/>
        <a:lstStyle/>
        <a:p>
          <a:r>
            <a:rPr lang="en-NZ" b="1" i="0"/>
            <a:t>PAY_4</a:t>
          </a:r>
          <a:r>
            <a:rPr lang="en-NZ" b="0" i="0"/>
            <a:t>: Repayment status in June, 2005 (scale same as above)</a:t>
          </a:r>
          <a:endParaRPr lang="en-US"/>
        </a:p>
      </dgm:t>
    </dgm:pt>
    <dgm:pt modelId="{96A7F210-2619-421B-B43A-8C360E3F6C02}" type="parTrans" cxnId="{3144B111-B100-4CD2-AA48-70305FB47025}">
      <dgm:prSet/>
      <dgm:spPr/>
      <dgm:t>
        <a:bodyPr/>
        <a:lstStyle/>
        <a:p>
          <a:endParaRPr lang="en-US"/>
        </a:p>
      </dgm:t>
    </dgm:pt>
    <dgm:pt modelId="{AD3BE2D8-2863-49C6-899A-D490006C8D84}" type="sibTrans" cxnId="{3144B111-B100-4CD2-AA48-70305FB47025}">
      <dgm:prSet/>
      <dgm:spPr/>
      <dgm:t>
        <a:bodyPr/>
        <a:lstStyle/>
        <a:p>
          <a:endParaRPr lang="en-US"/>
        </a:p>
      </dgm:t>
    </dgm:pt>
    <dgm:pt modelId="{5A3695C2-2D59-4DA5-AB18-183DAB4D0321}">
      <dgm:prSet/>
      <dgm:spPr/>
      <dgm:t>
        <a:bodyPr/>
        <a:lstStyle/>
        <a:p>
          <a:r>
            <a:rPr lang="en-NZ" b="1" i="0"/>
            <a:t>PAY_5</a:t>
          </a:r>
          <a:r>
            <a:rPr lang="en-NZ" b="0" i="0"/>
            <a:t>: Repayment status in May, 2005 (scale same as above)</a:t>
          </a:r>
          <a:endParaRPr lang="en-US"/>
        </a:p>
      </dgm:t>
    </dgm:pt>
    <dgm:pt modelId="{6E70FF85-B81C-49E9-83A7-5C1D51193ADB}" type="parTrans" cxnId="{46E7BA6A-16B8-491F-BCE6-3D0953EC5A70}">
      <dgm:prSet/>
      <dgm:spPr/>
      <dgm:t>
        <a:bodyPr/>
        <a:lstStyle/>
        <a:p>
          <a:endParaRPr lang="en-US"/>
        </a:p>
      </dgm:t>
    </dgm:pt>
    <dgm:pt modelId="{F9905888-C7FF-4D3C-AA5C-DC430FE1EC29}" type="sibTrans" cxnId="{46E7BA6A-16B8-491F-BCE6-3D0953EC5A70}">
      <dgm:prSet/>
      <dgm:spPr/>
      <dgm:t>
        <a:bodyPr/>
        <a:lstStyle/>
        <a:p>
          <a:endParaRPr lang="en-US"/>
        </a:p>
      </dgm:t>
    </dgm:pt>
    <dgm:pt modelId="{8C688DA0-9474-4B0A-A34A-763F480D5B5C}">
      <dgm:prSet/>
      <dgm:spPr/>
      <dgm:t>
        <a:bodyPr/>
        <a:lstStyle/>
        <a:p>
          <a:r>
            <a:rPr lang="en-NZ" b="1" i="0"/>
            <a:t>PAY_6</a:t>
          </a:r>
          <a:r>
            <a:rPr lang="en-NZ" b="0" i="0"/>
            <a:t>: Repayment status in April, 2005 (scale same as above)</a:t>
          </a:r>
          <a:endParaRPr lang="en-US"/>
        </a:p>
      </dgm:t>
    </dgm:pt>
    <dgm:pt modelId="{D13AFD2D-B841-4877-B49E-8169EFC5DA20}" type="parTrans" cxnId="{33E0524A-EF16-4DD8-B578-2B3171AFCA5C}">
      <dgm:prSet/>
      <dgm:spPr/>
      <dgm:t>
        <a:bodyPr/>
        <a:lstStyle/>
        <a:p>
          <a:endParaRPr lang="en-US"/>
        </a:p>
      </dgm:t>
    </dgm:pt>
    <dgm:pt modelId="{EED4AF74-6CA0-49FA-9C3A-13ACB291F444}" type="sibTrans" cxnId="{33E0524A-EF16-4DD8-B578-2B3171AFCA5C}">
      <dgm:prSet/>
      <dgm:spPr/>
      <dgm:t>
        <a:bodyPr/>
        <a:lstStyle/>
        <a:p>
          <a:endParaRPr lang="en-US"/>
        </a:p>
      </dgm:t>
    </dgm:pt>
    <dgm:pt modelId="{DB82345D-A0C4-2B48-BA4B-991E6BCDB370}" type="pres">
      <dgm:prSet presAssocID="{41BB30CE-1459-4B17-955A-E7CA933E9ACC}" presName="diagram" presStyleCnt="0">
        <dgm:presLayoutVars>
          <dgm:dir/>
          <dgm:resizeHandles val="exact"/>
        </dgm:presLayoutVars>
      </dgm:prSet>
      <dgm:spPr/>
    </dgm:pt>
    <dgm:pt modelId="{67884B22-5FE0-1A43-A16B-3BFA2C1918AF}" type="pres">
      <dgm:prSet presAssocID="{57D4DB22-258D-4182-A133-DA14CDCA6FDA}" presName="node" presStyleLbl="node1" presStyleIdx="0" presStyleCnt="13">
        <dgm:presLayoutVars>
          <dgm:bulletEnabled val="1"/>
        </dgm:presLayoutVars>
      </dgm:prSet>
      <dgm:spPr/>
    </dgm:pt>
    <dgm:pt modelId="{22A7B899-6FDD-FB4D-9E8E-6B2B58C138E9}" type="pres">
      <dgm:prSet presAssocID="{FA9EBA75-EA71-445D-9A07-BCA1F7414037}" presName="sibTrans" presStyleCnt="0"/>
      <dgm:spPr/>
    </dgm:pt>
    <dgm:pt modelId="{8567CC63-8E79-3A40-91F2-90393B3D5551}" type="pres">
      <dgm:prSet presAssocID="{0336E198-9FA4-4B7E-A789-7275F179CD2D}" presName="node" presStyleLbl="node1" presStyleIdx="1" presStyleCnt="13">
        <dgm:presLayoutVars>
          <dgm:bulletEnabled val="1"/>
        </dgm:presLayoutVars>
      </dgm:prSet>
      <dgm:spPr/>
    </dgm:pt>
    <dgm:pt modelId="{E92D8746-355B-FA4F-9D77-09D23FB04845}" type="pres">
      <dgm:prSet presAssocID="{FB553566-D25E-45A4-9B25-A259C3838B55}" presName="sibTrans" presStyleCnt="0"/>
      <dgm:spPr/>
    </dgm:pt>
    <dgm:pt modelId="{6B68036B-00E0-3D40-A438-A7844D02EA83}" type="pres">
      <dgm:prSet presAssocID="{27F1279C-1788-49EC-8723-DF5042A71FC3}" presName="node" presStyleLbl="node1" presStyleIdx="2" presStyleCnt="13">
        <dgm:presLayoutVars>
          <dgm:bulletEnabled val="1"/>
        </dgm:presLayoutVars>
      </dgm:prSet>
      <dgm:spPr/>
    </dgm:pt>
    <dgm:pt modelId="{8EF588CC-1CDF-2442-BF2C-529E1CF89867}" type="pres">
      <dgm:prSet presAssocID="{D28BAAE1-72C7-4D9A-82B2-713935F9CE41}" presName="sibTrans" presStyleCnt="0"/>
      <dgm:spPr/>
    </dgm:pt>
    <dgm:pt modelId="{8BC771E2-B528-974E-9BFF-43DEEBC251CA}" type="pres">
      <dgm:prSet presAssocID="{CD8DBBE2-A201-4025-8C2B-38780E02F3FF}" presName="node" presStyleLbl="node1" presStyleIdx="3" presStyleCnt="13">
        <dgm:presLayoutVars>
          <dgm:bulletEnabled val="1"/>
        </dgm:presLayoutVars>
      </dgm:prSet>
      <dgm:spPr/>
    </dgm:pt>
    <dgm:pt modelId="{7885D8CE-3618-214E-B166-4128F963AD93}" type="pres">
      <dgm:prSet presAssocID="{7559903B-DC35-4DE5-BAE2-FBD8A3D21775}" presName="sibTrans" presStyleCnt="0"/>
      <dgm:spPr/>
    </dgm:pt>
    <dgm:pt modelId="{3874479E-2F84-C54D-933F-D87C83AA1A0C}" type="pres">
      <dgm:prSet presAssocID="{73AD44AB-06A8-4508-ACCD-9C8DE35E52FE}" presName="node" presStyleLbl="node1" presStyleIdx="4" presStyleCnt="13">
        <dgm:presLayoutVars>
          <dgm:bulletEnabled val="1"/>
        </dgm:presLayoutVars>
      </dgm:prSet>
      <dgm:spPr/>
    </dgm:pt>
    <dgm:pt modelId="{65C8F5B9-811E-A346-8F3B-E2442011A3DA}" type="pres">
      <dgm:prSet presAssocID="{B1240960-F248-4A5C-97DB-FEBB9B150E2E}" presName="sibTrans" presStyleCnt="0"/>
      <dgm:spPr/>
    </dgm:pt>
    <dgm:pt modelId="{434C3845-1C54-3E42-A45E-522EF38831F1}" type="pres">
      <dgm:prSet presAssocID="{5ED9FFCC-7395-448A-B031-65EEC2FB4ED6}" presName="node" presStyleLbl="node1" presStyleIdx="5" presStyleCnt="13">
        <dgm:presLayoutVars>
          <dgm:bulletEnabled val="1"/>
        </dgm:presLayoutVars>
      </dgm:prSet>
      <dgm:spPr/>
    </dgm:pt>
    <dgm:pt modelId="{16FB592C-F384-644E-A43A-71BFBD12932A}" type="pres">
      <dgm:prSet presAssocID="{2C6E1D96-3632-4EAA-BBFA-A1B3673DD4BD}" presName="sibTrans" presStyleCnt="0"/>
      <dgm:spPr/>
    </dgm:pt>
    <dgm:pt modelId="{9A81EBFE-1DD1-0A48-8E53-D7E1DFC7CEA6}" type="pres">
      <dgm:prSet presAssocID="{A8D03CD0-8AA8-4087-9DB9-7C7A17BA2E0B}" presName="node" presStyleLbl="node1" presStyleIdx="6" presStyleCnt="13">
        <dgm:presLayoutVars>
          <dgm:bulletEnabled val="1"/>
        </dgm:presLayoutVars>
      </dgm:prSet>
      <dgm:spPr/>
    </dgm:pt>
    <dgm:pt modelId="{23DF844A-808A-094F-B482-E9D0DACB6CF8}" type="pres">
      <dgm:prSet presAssocID="{E41075B2-3D27-46C1-AE41-7004EE09E8DE}" presName="sibTrans" presStyleCnt="0"/>
      <dgm:spPr/>
    </dgm:pt>
    <dgm:pt modelId="{3C89D5A4-DC6B-EA40-898C-2E8D4CE9C31A}" type="pres">
      <dgm:prSet presAssocID="{9B77429B-7CF1-4CDE-8F07-A2743B6926AF}" presName="node" presStyleLbl="node1" presStyleIdx="7" presStyleCnt="13">
        <dgm:presLayoutVars>
          <dgm:bulletEnabled val="1"/>
        </dgm:presLayoutVars>
      </dgm:prSet>
      <dgm:spPr/>
    </dgm:pt>
    <dgm:pt modelId="{CACCE0C9-F3F8-0744-BBAF-03C524C3AF6D}" type="pres">
      <dgm:prSet presAssocID="{578A9707-B268-4730-ACE6-7B6EE781BCAD}" presName="sibTrans" presStyleCnt="0"/>
      <dgm:spPr/>
    </dgm:pt>
    <dgm:pt modelId="{50A8773C-3956-384E-B941-FD5971ACE110}" type="pres">
      <dgm:prSet presAssocID="{6F9704C4-69EA-4054-8355-F78D993C703F}" presName="node" presStyleLbl="node1" presStyleIdx="8" presStyleCnt="13">
        <dgm:presLayoutVars>
          <dgm:bulletEnabled val="1"/>
        </dgm:presLayoutVars>
      </dgm:prSet>
      <dgm:spPr/>
    </dgm:pt>
    <dgm:pt modelId="{BDA8C402-97E3-F74D-AB12-4C4D5E709B9C}" type="pres">
      <dgm:prSet presAssocID="{D60F8723-B4DA-4D3E-8274-29A854023EA8}" presName="sibTrans" presStyleCnt="0"/>
      <dgm:spPr/>
    </dgm:pt>
    <dgm:pt modelId="{6F77F3B8-D3C4-034B-A64B-808911733E62}" type="pres">
      <dgm:prSet presAssocID="{11C37819-BA2C-45A3-A745-B11C637A9524}" presName="node" presStyleLbl="node1" presStyleIdx="9" presStyleCnt="13">
        <dgm:presLayoutVars>
          <dgm:bulletEnabled val="1"/>
        </dgm:presLayoutVars>
      </dgm:prSet>
      <dgm:spPr/>
    </dgm:pt>
    <dgm:pt modelId="{147F1D96-4DB5-0448-9725-F51801EEBFD3}" type="pres">
      <dgm:prSet presAssocID="{B66D9DD4-D985-4832-868F-DE02EF32FDC7}" presName="sibTrans" presStyleCnt="0"/>
      <dgm:spPr/>
    </dgm:pt>
    <dgm:pt modelId="{41B9B5C4-E515-C947-9156-2C2893D3DC21}" type="pres">
      <dgm:prSet presAssocID="{3C151ACA-DB7E-4641-B34D-24FF43393DE1}" presName="node" presStyleLbl="node1" presStyleIdx="10" presStyleCnt="13">
        <dgm:presLayoutVars>
          <dgm:bulletEnabled val="1"/>
        </dgm:presLayoutVars>
      </dgm:prSet>
      <dgm:spPr/>
    </dgm:pt>
    <dgm:pt modelId="{EAC7DE7A-CD95-7645-99AF-A46F07EEA1BC}" type="pres">
      <dgm:prSet presAssocID="{AD3BE2D8-2863-49C6-899A-D490006C8D84}" presName="sibTrans" presStyleCnt="0"/>
      <dgm:spPr/>
    </dgm:pt>
    <dgm:pt modelId="{56DC2948-14D3-A745-964A-8641CE52B390}" type="pres">
      <dgm:prSet presAssocID="{5A3695C2-2D59-4DA5-AB18-183DAB4D0321}" presName="node" presStyleLbl="node1" presStyleIdx="11" presStyleCnt="13">
        <dgm:presLayoutVars>
          <dgm:bulletEnabled val="1"/>
        </dgm:presLayoutVars>
      </dgm:prSet>
      <dgm:spPr/>
    </dgm:pt>
    <dgm:pt modelId="{1D475B6D-9647-074A-8B05-357D9326A70E}" type="pres">
      <dgm:prSet presAssocID="{F9905888-C7FF-4D3C-AA5C-DC430FE1EC29}" presName="sibTrans" presStyleCnt="0"/>
      <dgm:spPr/>
    </dgm:pt>
    <dgm:pt modelId="{4632A2E0-E050-7C44-AA47-EAFD8A0918C8}" type="pres">
      <dgm:prSet presAssocID="{8C688DA0-9474-4B0A-A34A-763F480D5B5C}" presName="node" presStyleLbl="node1" presStyleIdx="12" presStyleCnt="13">
        <dgm:presLayoutVars>
          <dgm:bulletEnabled val="1"/>
        </dgm:presLayoutVars>
      </dgm:prSet>
      <dgm:spPr/>
    </dgm:pt>
  </dgm:ptLst>
  <dgm:cxnLst>
    <dgm:cxn modelId="{0608E704-5E7A-A442-A0FD-13B06279A100}" type="presOf" srcId="{57D4DB22-258D-4182-A133-DA14CDCA6FDA}" destId="{67884B22-5FE0-1A43-A16B-3BFA2C1918AF}" srcOrd="0" destOrd="0" presId="urn:microsoft.com/office/officeart/2005/8/layout/default"/>
    <dgm:cxn modelId="{77F50505-5841-4E01-BB48-0E8857011784}" srcId="{41BB30CE-1459-4B17-955A-E7CA933E9ACC}" destId="{73AD44AB-06A8-4508-ACCD-9C8DE35E52FE}" srcOrd="4" destOrd="0" parTransId="{F7216A4D-CBB1-4C74-981C-6538A99307A4}" sibTransId="{B1240960-F248-4A5C-97DB-FEBB9B150E2E}"/>
    <dgm:cxn modelId="{3144B111-B100-4CD2-AA48-70305FB47025}" srcId="{41BB30CE-1459-4B17-955A-E7CA933E9ACC}" destId="{3C151ACA-DB7E-4641-B34D-24FF43393DE1}" srcOrd="10" destOrd="0" parTransId="{96A7F210-2619-421B-B43A-8C360E3F6C02}" sibTransId="{AD3BE2D8-2863-49C6-899A-D490006C8D84}"/>
    <dgm:cxn modelId="{FD36581B-27D0-BA4E-81F4-C1636B5967A9}" type="presOf" srcId="{5ED9FFCC-7395-448A-B031-65EEC2FB4ED6}" destId="{434C3845-1C54-3E42-A45E-522EF38831F1}" srcOrd="0" destOrd="0" presId="urn:microsoft.com/office/officeart/2005/8/layout/default"/>
    <dgm:cxn modelId="{7F5E3720-597E-4045-9FF1-56E513D33445}" srcId="{41BB30CE-1459-4B17-955A-E7CA933E9ACC}" destId="{A8D03CD0-8AA8-4087-9DB9-7C7A17BA2E0B}" srcOrd="6" destOrd="0" parTransId="{B5324570-CA48-4279-AC98-DD08C4A83BED}" sibTransId="{E41075B2-3D27-46C1-AE41-7004EE09E8DE}"/>
    <dgm:cxn modelId="{DB153B24-0586-8B4A-ABC2-A2FDC169FD3B}" type="presOf" srcId="{73AD44AB-06A8-4508-ACCD-9C8DE35E52FE}" destId="{3874479E-2F84-C54D-933F-D87C83AA1A0C}" srcOrd="0" destOrd="0" presId="urn:microsoft.com/office/officeart/2005/8/layout/default"/>
    <dgm:cxn modelId="{FE4DF430-5D86-4C00-BF33-682CA063BAB1}" srcId="{41BB30CE-1459-4B17-955A-E7CA933E9ACC}" destId="{6F9704C4-69EA-4054-8355-F78D993C703F}" srcOrd="8" destOrd="0" parTransId="{092F6EC3-38E9-4FFB-8E6D-1F3BEE575026}" sibTransId="{D60F8723-B4DA-4D3E-8274-29A854023EA8}"/>
    <dgm:cxn modelId="{04331C32-2ABC-FC42-9050-411508F78C6D}" type="presOf" srcId="{A8D03CD0-8AA8-4087-9DB9-7C7A17BA2E0B}" destId="{9A81EBFE-1DD1-0A48-8E53-D7E1DFC7CEA6}" srcOrd="0" destOrd="0" presId="urn:microsoft.com/office/officeart/2005/8/layout/default"/>
    <dgm:cxn modelId="{44D39442-0CDD-A449-A64C-ECBB0CC1AC98}" type="presOf" srcId="{5A3695C2-2D59-4DA5-AB18-183DAB4D0321}" destId="{56DC2948-14D3-A745-964A-8641CE52B390}" srcOrd="0" destOrd="0" presId="urn:microsoft.com/office/officeart/2005/8/layout/default"/>
    <dgm:cxn modelId="{8382E243-AE7A-F540-B2E3-2E5891DF9D1D}" type="presOf" srcId="{9B77429B-7CF1-4CDE-8F07-A2743B6926AF}" destId="{3C89D5A4-DC6B-EA40-898C-2E8D4CE9C31A}" srcOrd="0" destOrd="0" presId="urn:microsoft.com/office/officeart/2005/8/layout/default"/>
    <dgm:cxn modelId="{33E0524A-EF16-4DD8-B578-2B3171AFCA5C}" srcId="{41BB30CE-1459-4B17-955A-E7CA933E9ACC}" destId="{8C688DA0-9474-4B0A-A34A-763F480D5B5C}" srcOrd="12" destOrd="0" parTransId="{D13AFD2D-B841-4877-B49E-8169EFC5DA20}" sibTransId="{EED4AF74-6CA0-49FA-9C3A-13ACB291F444}"/>
    <dgm:cxn modelId="{8D3B964B-3B62-224F-80A0-DD86C6C8563E}" type="presOf" srcId="{41BB30CE-1459-4B17-955A-E7CA933E9ACC}" destId="{DB82345D-A0C4-2B48-BA4B-991E6BCDB370}" srcOrd="0" destOrd="0" presId="urn:microsoft.com/office/officeart/2005/8/layout/default"/>
    <dgm:cxn modelId="{B254CE53-C8E5-4532-99B7-3459E916AF5C}" srcId="{41BB30CE-1459-4B17-955A-E7CA933E9ACC}" destId="{5ED9FFCC-7395-448A-B031-65EEC2FB4ED6}" srcOrd="5" destOrd="0" parTransId="{125391FF-EB53-4890-AEA0-31204C5F2E51}" sibTransId="{2C6E1D96-3632-4EAA-BBFA-A1B3673DD4BD}"/>
    <dgm:cxn modelId="{9BA66B55-47DD-452B-98D4-7CBCFBE6CD56}" srcId="{41BB30CE-1459-4B17-955A-E7CA933E9ACC}" destId="{11C37819-BA2C-45A3-A745-B11C637A9524}" srcOrd="9" destOrd="0" parTransId="{A24E84DB-D224-4D43-BD24-51D17C38FCA5}" sibTransId="{B66D9DD4-D985-4832-868F-DE02EF32FDC7}"/>
    <dgm:cxn modelId="{172C9157-A3D9-8C4D-AE34-B3570ED482BE}" type="presOf" srcId="{3C151ACA-DB7E-4641-B34D-24FF43393DE1}" destId="{41B9B5C4-E515-C947-9156-2C2893D3DC21}" srcOrd="0" destOrd="0" presId="urn:microsoft.com/office/officeart/2005/8/layout/default"/>
    <dgm:cxn modelId="{357FAB5A-FCC0-824F-BDC3-BA94046E705D}" type="presOf" srcId="{0336E198-9FA4-4B7E-A789-7275F179CD2D}" destId="{8567CC63-8E79-3A40-91F2-90393B3D5551}" srcOrd="0" destOrd="0" presId="urn:microsoft.com/office/officeart/2005/8/layout/default"/>
    <dgm:cxn modelId="{676DB45E-9AB6-F740-966A-8916DD5ABB3A}" type="presOf" srcId="{8C688DA0-9474-4B0A-A34A-763F480D5B5C}" destId="{4632A2E0-E050-7C44-AA47-EAFD8A0918C8}" srcOrd="0" destOrd="0" presId="urn:microsoft.com/office/officeart/2005/8/layout/default"/>
    <dgm:cxn modelId="{8CF0DE64-FEDD-3E4B-8CC8-119298D31F7D}" type="presOf" srcId="{CD8DBBE2-A201-4025-8C2B-38780E02F3FF}" destId="{8BC771E2-B528-974E-9BFF-43DEEBC251CA}" srcOrd="0" destOrd="0" presId="urn:microsoft.com/office/officeart/2005/8/layout/default"/>
    <dgm:cxn modelId="{46E7BA6A-16B8-491F-BCE6-3D0953EC5A70}" srcId="{41BB30CE-1459-4B17-955A-E7CA933E9ACC}" destId="{5A3695C2-2D59-4DA5-AB18-183DAB4D0321}" srcOrd="11" destOrd="0" parTransId="{6E70FF85-B81C-49E9-83A7-5C1D51193ADB}" sibTransId="{F9905888-C7FF-4D3C-AA5C-DC430FE1EC29}"/>
    <dgm:cxn modelId="{FE804E91-B645-4CA5-AC89-C632F1BB91B4}" srcId="{41BB30CE-1459-4B17-955A-E7CA933E9ACC}" destId="{57D4DB22-258D-4182-A133-DA14CDCA6FDA}" srcOrd="0" destOrd="0" parTransId="{D4E767A5-E233-4700-87A1-F79CD16A5E16}" sibTransId="{FA9EBA75-EA71-445D-9A07-BCA1F7414037}"/>
    <dgm:cxn modelId="{02B5529E-6D73-4CBE-8831-310C75D4B533}" srcId="{41BB30CE-1459-4B17-955A-E7CA933E9ACC}" destId="{0336E198-9FA4-4B7E-A789-7275F179CD2D}" srcOrd="1" destOrd="0" parTransId="{8FE51EFB-1C79-46B4-AB39-1A3BED705043}" sibTransId="{FB553566-D25E-45A4-9B25-A259C3838B55}"/>
    <dgm:cxn modelId="{6D19B19F-A55F-46E4-8962-09D8CECBA94D}" srcId="{41BB30CE-1459-4B17-955A-E7CA933E9ACC}" destId="{CD8DBBE2-A201-4025-8C2B-38780E02F3FF}" srcOrd="3" destOrd="0" parTransId="{15DCBA9F-554C-4FAC-AC92-B3D548AAADD2}" sibTransId="{7559903B-DC35-4DE5-BAE2-FBD8A3D21775}"/>
    <dgm:cxn modelId="{7E09F7A2-8906-47CE-9735-0DCF1E65F31D}" srcId="{41BB30CE-1459-4B17-955A-E7CA933E9ACC}" destId="{27F1279C-1788-49EC-8723-DF5042A71FC3}" srcOrd="2" destOrd="0" parTransId="{41A0603E-42EA-41BC-99F5-3671EE1F9CB3}" sibTransId="{D28BAAE1-72C7-4D9A-82B2-713935F9CE41}"/>
    <dgm:cxn modelId="{3F2B21C4-28CD-3A46-9B39-1354B91EA79E}" type="presOf" srcId="{11C37819-BA2C-45A3-A745-B11C637A9524}" destId="{6F77F3B8-D3C4-034B-A64B-808911733E62}" srcOrd="0" destOrd="0" presId="urn:microsoft.com/office/officeart/2005/8/layout/default"/>
    <dgm:cxn modelId="{BE1CD8CA-403A-8346-A862-69961257B9FA}" type="presOf" srcId="{6F9704C4-69EA-4054-8355-F78D993C703F}" destId="{50A8773C-3956-384E-B941-FD5971ACE110}" srcOrd="0" destOrd="0" presId="urn:microsoft.com/office/officeart/2005/8/layout/default"/>
    <dgm:cxn modelId="{877985DC-38F2-42F3-977B-60141AA36E9C}" srcId="{41BB30CE-1459-4B17-955A-E7CA933E9ACC}" destId="{9B77429B-7CF1-4CDE-8F07-A2743B6926AF}" srcOrd="7" destOrd="0" parTransId="{70FF37A6-C48C-41B3-A7C9-ED117119DAEA}" sibTransId="{578A9707-B268-4730-ACE6-7B6EE781BCAD}"/>
    <dgm:cxn modelId="{9F3F90E7-5A7D-9D4A-AFEE-5C8B8031CAFE}" type="presOf" srcId="{27F1279C-1788-49EC-8723-DF5042A71FC3}" destId="{6B68036B-00E0-3D40-A438-A7844D02EA83}" srcOrd="0" destOrd="0" presId="urn:microsoft.com/office/officeart/2005/8/layout/default"/>
    <dgm:cxn modelId="{EBC8A127-FD64-2A4D-BC57-9963ABFBC701}" type="presParOf" srcId="{DB82345D-A0C4-2B48-BA4B-991E6BCDB370}" destId="{67884B22-5FE0-1A43-A16B-3BFA2C1918AF}" srcOrd="0" destOrd="0" presId="urn:microsoft.com/office/officeart/2005/8/layout/default"/>
    <dgm:cxn modelId="{7AF0A8D9-254A-594D-AB76-8D08E83A9655}" type="presParOf" srcId="{DB82345D-A0C4-2B48-BA4B-991E6BCDB370}" destId="{22A7B899-6FDD-FB4D-9E8E-6B2B58C138E9}" srcOrd="1" destOrd="0" presId="urn:microsoft.com/office/officeart/2005/8/layout/default"/>
    <dgm:cxn modelId="{E5A83954-037C-3742-B34D-F534F5C5278F}" type="presParOf" srcId="{DB82345D-A0C4-2B48-BA4B-991E6BCDB370}" destId="{8567CC63-8E79-3A40-91F2-90393B3D5551}" srcOrd="2" destOrd="0" presId="urn:microsoft.com/office/officeart/2005/8/layout/default"/>
    <dgm:cxn modelId="{F9960B0D-1A4C-2947-A6F8-F2FA844EFB94}" type="presParOf" srcId="{DB82345D-A0C4-2B48-BA4B-991E6BCDB370}" destId="{E92D8746-355B-FA4F-9D77-09D23FB04845}" srcOrd="3" destOrd="0" presId="urn:microsoft.com/office/officeart/2005/8/layout/default"/>
    <dgm:cxn modelId="{9361001F-88E7-9B4F-A680-BA83E911045A}" type="presParOf" srcId="{DB82345D-A0C4-2B48-BA4B-991E6BCDB370}" destId="{6B68036B-00E0-3D40-A438-A7844D02EA83}" srcOrd="4" destOrd="0" presId="urn:microsoft.com/office/officeart/2005/8/layout/default"/>
    <dgm:cxn modelId="{854FD0D5-DB53-2140-80C2-BC39571E917B}" type="presParOf" srcId="{DB82345D-A0C4-2B48-BA4B-991E6BCDB370}" destId="{8EF588CC-1CDF-2442-BF2C-529E1CF89867}" srcOrd="5" destOrd="0" presId="urn:microsoft.com/office/officeart/2005/8/layout/default"/>
    <dgm:cxn modelId="{0C9D9929-EDC1-EE4F-B2E7-2EAF6B6E4498}" type="presParOf" srcId="{DB82345D-A0C4-2B48-BA4B-991E6BCDB370}" destId="{8BC771E2-B528-974E-9BFF-43DEEBC251CA}" srcOrd="6" destOrd="0" presId="urn:microsoft.com/office/officeart/2005/8/layout/default"/>
    <dgm:cxn modelId="{FE1190F0-9D33-1141-8EE6-5B87D67C280D}" type="presParOf" srcId="{DB82345D-A0C4-2B48-BA4B-991E6BCDB370}" destId="{7885D8CE-3618-214E-B166-4128F963AD93}" srcOrd="7" destOrd="0" presId="urn:microsoft.com/office/officeart/2005/8/layout/default"/>
    <dgm:cxn modelId="{E3393F56-2DB2-C940-8F27-089EE154428B}" type="presParOf" srcId="{DB82345D-A0C4-2B48-BA4B-991E6BCDB370}" destId="{3874479E-2F84-C54D-933F-D87C83AA1A0C}" srcOrd="8" destOrd="0" presId="urn:microsoft.com/office/officeart/2005/8/layout/default"/>
    <dgm:cxn modelId="{4A40C215-83FD-1C4A-B21F-D548E04FE1E6}" type="presParOf" srcId="{DB82345D-A0C4-2B48-BA4B-991E6BCDB370}" destId="{65C8F5B9-811E-A346-8F3B-E2442011A3DA}" srcOrd="9" destOrd="0" presId="urn:microsoft.com/office/officeart/2005/8/layout/default"/>
    <dgm:cxn modelId="{86444968-FCB3-834A-8A31-8E34EAFABC8A}" type="presParOf" srcId="{DB82345D-A0C4-2B48-BA4B-991E6BCDB370}" destId="{434C3845-1C54-3E42-A45E-522EF38831F1}" srcOrd="10" destOrd="0" presId="urn:microsoft.com/office/officeart/2005/8/layout/default"/>
    <dgm:cxn modelId="{52D4EFBA-CE33-3B48-906C-1659B7FFEB93}" type="presParOf" srcId="{DB82345D-A0C4-2B48-BA4B-991E6BCDB370}" destId="{16FB592C-F384-644E-A43A-71BFBD12932A}" srcOrd="11" destOrd="0" presId="urn:microsoft.com/office/officeart/2005/8/layout/default"/>
    <dgm:cxn modelId="{CBD3D89B-E647-D244-B0AD-7CD014A57255}" type="presParOf" srcId="{DB82345D-A0C4-2B48-BA4B-991E6BCDB370}" destId="{9A81EBFE-1DD1-0A48-8E53-D7E1DFC7CEA6}" srcOrd="12" destOrd="0" presId="urn:microsoft.com/office/officeart/2005/8/layout/default"/>
    <dgm:cxn modelId="{E36C778F-8F7F-1249-BE50-A646FCFD3AA9}" type="presParOf" srcId="{DB82345D-A0C4-2B48-BA4B-991E6BCDB370}" destId="{23DF844A-808A-094F-B482-E9D0DACB6CF8}" srcOrd="13" destOrd="0" presId="urn:microsoft.com/office/officeart/2005/8/layout/default"/>
    <dgm:cxn modelId="{97216A43-7FF0-604C-B0CC-348CD2232FF0}" type="presParOf" srcId="{DB82345D-A0C4-2B48-BA4B-991E6BCDB370}" destId="{3C89D5A4-DC6B-EA40-898C-2E8D4CE9C31A}" srcOrd="14" destOrd="0" presId="urn:microsoft.com/office/officeart/2005/8/layout/default"/>
    <dgm:cxn modelId="{028339EF-076B-A045-8914-205C8727BE06}" type="presParOf" srcId="{DB82345D-A0C4-2B48-BA4B-991E6BCDB370}" destId="{CACCE0C9-F3F8-0744-BBAF-03C524C3AF6D}" srcOrd="15" destOrd="0" presId="urn:microsoft.com/office/officeart/2005/8/layout/default"/>
    <dgm:cxn modelId="{B2DBC662-A603-5445-B840-AAFF8904CAF2}" type="presParOf" srcId="{DB82345D-A0C4-2B48-BA4B-991E6BCDB370}" destId="{50A8773C-3956-384E-B941-FD5971ACE110}" srcOrd="16" destOrd="0" presId="urn:microsoft.com/office/officeart/2005/8/layout/default"/>
    <dgm:cxn modelId="{FACC2A96-4C71-DD49-8AD3-A23255ACBC21}" type="presParOf" srcId="{DB82345D-A0C4-2B48-BA4B-991E6BCDB370}" destId="{BDA8C402-97E3-F74D-AB12-4C4D5E709B9C}" srcOrd="17" destOrd="0" presId="urn:microsoft.com/office/officeart/2005/8/layout/default"/>
    <dgm:cxn modelId="{87F40D09-1428-D147-94C8-D032E905266C}" type="presParOf" srcId="{DB82345D-A0C4-2B48-BA4B-991E6BCDB370}" destId="{6F77F3B8-D3C4-034B-A64B-808911733E62}" srcOrd="18" destOrd="0" presId="urn:microsoft.com/office/officeart/2005/8/layout/default"/>
    <dgm:cxn modelId="{9F3903F6-E580-B54A-9CDB-D3586925E0E5}" type="presParOf" srcId="{DB82345D-A0C4-2B48-BA4B-991E6BCDB370}" destId="{147F1D96-4DB5-0448-9725-F51801EEBFD3}" srcOrd="19" destOrd="0" presId="urn:microsoft.com/office/officeart/2005/8/layout/default"/>
    <dgm:cxn modelId="{CCD8ADD9-FD81-FF46-817D-2FA3103AC2AC}" type="presParOf" srcId="{DB82345D-A0C4-2B48-BA4B-991E6BCDB370}" destId="{41B9B5C4-E515-C947-9156-2C2893D3DC21}" srcOrd="20" destOrd="0" presId="urn:microsoft.com/office/officeart/2005/8/layout/default"/>
    <dgm:cxn modelId="{B4A7B21C-8429-B944-9989-FFEBF65AB819}" type="presParOf" srcId="{DB82345D-A0C4-2B48-BA4B-991E6BCDB370}" destId="{EAC7DE7A-CD95-7645-99AF-A46F07EEA1BC}" srcOrd="21" destOrd="0" presId="urn:microsoft.com/office/officeart/2005/8/layout/default"/>
    <dgm:cxn modelId="{748FE5A2-79E2-3341-BD4F-9D3070128029}" type="presParOf" srcId="{DB82345D-A0C4-2B48-BA4B-991E6BCDB370}" destId="{56DC2948-14D3-A745-964A-8641CE52B390}" srcOrd="22" destOrd="0" presId="urn:microsoft.com/office/officeart/2005/8/layout/default"/>
    <dgm:cxn modelId="{59601D9C-4FC5-444F-A3C2-B2F927D30F9F}" type="presParOf" srcId="{DB82345D-A0C4-2B48-BA4B-991E6BCDB370}" destId="{1D475B6D-9647-074A-8B05-357D9326A70E}" srcOrd="23" destOrd="0" presId="urn:microsoft.com/office/officeart/2005/8/layout/default"/>
    <dgm:cxn modelId="{F90F259B-F4EA-5B4B-8DFB-FE9073D21901}" type="presParOf" srcId="{DB82345D-A0C4-2B48-BA4B-991E6BCDB370}" destId="{4632A2E0-E050-7C44-AA47-EAFD8A0918C8}" srcOrd="2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884B22-5FE0-1A43-A16B-3BFA2C1918AF}">
      <dsp:nvSpPr>
        <dsp:cNvPr id="0" name=""/>
        <dsp:cNvSpPr/>
      </dsp:nvSpPr>
      <dsp:spPr>
        <a:xfrm>
          <a:off x="632637" y="1980"/>
          <a:ext cx="1465299" cy="8791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NZ" sz="800" b="1" i="0" kern="1200"/>
            <a:t>There are 25 variables:</a:t>
          </a:r>
          <a:endParaRPr lang="en-US" sz="800" kern="1200"/>
        </a:p>
      </dsp:txBody>
      <dsp:txXfrm>
        <a:off x="632637" y="1980"/>
        <a:ext cx="1465299" cy="879179"/>
      </dsp:txXfrm>
    </dsp:sp>
    <dsp:sp modelId="{8567CC63-8E79-3A40-91F2-90393B3D5551}">
      <dsp:nvSpPr>
        <dsp:cNvPr id="0" name=""/>
        <dsp:cNvSpPr/>
      </dsp:nvSpPr>
      <dsp:spPr>
        <a:xfrm>
          <a:off x="2244466" y="1980"/>
          <a:ext cx="1465299" cy="8791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NZ" sz="800" b="1" i="0" kern="1200"/>
            <a:t>ID</a:t>
          </a:r>
          <a:r>
            <a:rPr lang="en-NZ" sz="800" b="0" i="0" kern="1200"/>
            <a:t>: ID of each client</a:t>
          </a:r>
          <a:endParaRPr lang="en-US" sz="800" kern="1200"/>
        </a:p>
      </dsp:txBody>
      <dsp:txXfrm>
        <a:off x="2244466" y="1980"/>
        <a:ext cx="1465299" cy="879179"/>
      </dsp:txXfrm>
    </dsp:sp>
    <dsp:sp modelId="{6B68036B-00E0-3D40-A438-A7844D02EA83}">
      <dsp:nvSpPr>
        <dsp:cNvPr id="0" name=""/>
        <dsp:cNvSpPr/>
      </dsp:nvSpPr>
      <dsp:spPr>
        <a:xfrm>
          <a:off x="3856296" y="1980"/>
          <a:ext cx="1465299" cy="8791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NZ" sz="800" b="1" i="0" kern="1200"/>
            <a:t>LIMIT_BAL</a:t>
          </a:r>
          <a:r>
            <a:rPr lang="en-NZ" sz="800" b="0" i="0" kern="1200"/>
            <a:t>: Amount of given credit in NT dollars (includes individual and family/supplementary credit</a:t>
          </a:r>
          <a:endParaRPr lang="en-US" sz="800" kern="1200"/>
        </a:p>
      </dsp:txBody>
      <dsp:txXfrm>
        <a:off x="3856296" y="1980"/>
        <a:ext cx="1465299" cy="879179"/>
      </dsp:txXfrm>
    </dsp:sp>
    <dsp:sp modelId="{8BC771E2-B528-974E-9BFF-43DEEBC251CA}">
      <dsp:nvSpPr>
        <dsp:cNvPr id="0" name=""/>
        <dsp:cNvSpPr/>
      </dsp:nvSpPr>
      <dsp:spPr>
        <a:xfrm>
          <a:off x="632637" y="1027690"/>
          <a:ext cx="1465299" cy="8791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NZ" sz="800" b="1" i="0" kern="1200"/>
            <a:t>SEX</a:t>
          </a:r>
          <a:r>
            <a:rPr lang="en-NZ" sz="800" b="0" i="0" kern="1200"/>
            <a:t>: Gender (1=male, 2=female)</a:t>
          </a:r>
          <a:endParaRPr lang="en-US" sz="800" kern="1200"/>
        </a:p>
      </dsp:txBody>
      <dsp:txXfrm>
        <a:off x="632637" y="1027690"/>
        <a:ext cx="1465299" cy="879179"/>
      </dsp:txXfrm>
    </dsp:sp>
    <dsp:sp modelId="{3874479E-2F84-C54D-933F-D87C83AA1A0C}">
      <dsp:nvSpPr>
        <dsp:cNvPr id="0" name=""/>
        <dsp:cNvSpPr/>
      </dsp:nvSpPr>
      <dsp:spPr>
        <a:xfrm>
          <a:off x="2244466" y="1027690"/>
          <a:ext cx="1465299" cy="8791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NZ" sz="800" b="1" i="0" kern="1200"/>
            <a:t>EDUCATION</a:t>
          </a:r>
          <a:r>
            <a:rPr lang="en-NZ" sz="800" b="0" i="0" kern="1200"/>
            <a:t>: (1=graduate school, 2=university, 3=high school, 4=others, 5=unknown, 6=unknown)</a:t>
          </a:r>
          <a:endParaRPr lang="en-US" sz="800" kern="1200"/>
        </a:p>
      </dsp:txBody>
      <dsp:txXfrm>
        <a:off x="2244466" y="1027690"/>
        <a:ext cx="1465299" cy="879179"/>
      </dsp:txXfrm>
    </dsp:sp>
    <dsp:sp modelId="{434C3845-1C54-3E42-A45E-522EF38831F1}">
      <dsp:nvSpPr>
        <dsp:cNvPr id="0" name=""/>
        <dsp:cNvSpPr/>
      </dsp:nvSpPr>
      <dsp:spPr>
        <a:xfrm>
          <a:off x="3856296" y="1027690"/>
          <a:ext cx="1465299" cy="8791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NZ" sz="800" b="1" i="0" kern="1200"/>
            <a:t>MARRIAGE</a:t>
          </a:r>
          <a:r>
            <a:rPr lang="en-NZ" sz="800" b="0" i="0" kern="1200"/>
            <a:t>: Marital status (1=married, 2=single, 3=others)</a:t>
          </a:r>
          <a:endParaRPr lang="en-US" sz="800" kern="1200"/>
        </a:p>
      </dsp:txBody>
      <dsp:txXfrm>
        <a:off x="3856296" y="1027690"/>
        <a:ext cx="1465299" cy="879179"/>
      </dsp:txXfrm>
    </dsp:sp>
    <dsp:sp modelId="{9A81EBFE-1DD1-0A48-8E53-D7E1DFC7CEA6}">
      <dsp:nvSpPr>
        <dsp:cNvPr id="0" name=""/>
        <dsp:cNvSpPr/>
      </dsp:nvSpPr>
      <dsp:spPr>
        <a:xfrm>
          <a:off x="632637" y="2053400"/>
          <a:ext cx="1465299" cy="8791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NZ" sz="800" b="1" i="0" kern="1200"/>
            <a:t>AGE</a:t>
          </a:r>
          <a:r>
            <a:rPr lang="en-NZ" sz="800" b="0" i="0" kern="1200"/>
            <a:t>: Age in years</a:t>
          </a:r>
          <a:endParaRPr lang="en-US" sz="800" kern="1200"/>
        </a:p>
      </dsp:txBody>
      <dsp:txXfrm>
        <a:off x="632637" y="2053400"/>
        <a:ext cx="1465299" cy="879179"/>
      </dsp:txXfrm>
    </dsp:sp>
    <dsp:sp modelId="{3C89D5A4-DC6B-EA40-898C-2E8D4CE9C31A}">
      <dsp:nvSpPr>
        <dsp:cNvPr id="0" name=""/>
        <dsp:cNvSpPr/>
      </dsp:nvSpPr>
      <dsp:spPr>
        <a:xfrm>
          <a:off x="2244466" y="2053400"/>
          <a:ext cx="1465299" cy="8791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NZ" sz="800" b="1" i="0" kern="1200"/>
            <a:t>PAY_0</a:t>
          </a:r>
          <a:r>
            <a:rPr lang="en-NZ" sz="800" b="0" i="0" kern="1200"/>
            <a:t>: Repayment status in September, 2005 (-1=pay duly, 1=payment delay for one month, 2=payment delay for two months, … 8=payment delay for eight months, 9=payment delay for nine months and above)</a:t>
          </a:r>
          <a:endParaRPr lang="en-US" sz="800" kern="1200"/>
        </a:p>
      </dsp:txBody>
      <dsp:txXfrm>
        <a:off x="2244466" y="2053400"/>
        <a:ext cx="1465299" cy="879179"/>
      </dsp:txXfrm>
    </dsp:sp>
    <dsp:sp modelId="{50A8773C-3956-384E-B941-FD5971ACE110}">
      <dsp:nvSpPr>
        <dsp:cNvPr id="0" name=""/>
        <dsp:cNvSpPr/>
      </dsp:nvSpPr>
      <dsp:spPr>
        <a:xfrm>
          <a:off x="3856296" y="2053400"/>
          <a:ext cx="1465299" cy="8791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NZ" sz="800" b="1" i="0" kern="1200"/>
            <a:t>PAY_2</a:t>
          </a:r>
          <a:r>
            <a:rPr lang="en-NZ" sz="800" b="0" i="0" kern="1200"/>
            <a:t>: Repayment status in August, 2005 (scale same as above)</a:t>
          </a:r>
          <a:endParaRPr lang="en-US" sz="800" kern="1200"/>
        </a:p>
      </dsp:txBody>
      <dsp:txXfrm>
        <a:off x="3856296" y="2053400"/>
        <a:ext cx="1465299" cy="879179"/>
      </dsp:txXfrm>
    </dsp:sp>
    <dsp:sp modelId="{6F77F3B8-D3C4-034B-A64B-808911733E62}">
      <dsp:nvSpPr>
        <dsp:cNvPr id="0" name=""/>
        <dsp:cNvSpPr/>
      </dsp:nvSpPr>
      <dsp:spPr>
        <a:xfrm>
          <a:off x="632637" y="3079109"/>
          <a:ext cx="1465299" cy="8791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NZ" sz="800" b="1" i="0" kern="1200"/>
            <a:t>PAY_3</a:t>
          </a:r>
          <a:r>
            <a:rPr lang="en-NZ" sz="800" b="0" i="0" kern="1200"/>
            <a:t>: Repayment status in July, 2005 (scale same as above)</a:t>
          </a:r>
          <a:endParaRPr lang="en-US" sz="800" kern="1200"/>
        </a:p>
      </dsp:txBody>
      <dsp:txXfrm>
        <a:off x="632637" y="3079109"/>
        <a:ext cx="1465299" cy="879179"/>
      </dsp:txXfrm>
    </dsp:sp>
    <dsp:sp modelId="{41B9B5C4-E515-C947-9156-2C2893D3DC21}">
      <dsp:nvSpPr>
        <dsp:cNvPr id="0" name=""/>
        <dsp:cNvSpPr/>
      </dsp:nvSpPr>
      <dsp:spPr>
        <a:xfrm>
          <a:off x="2244466" y="3079109"/>
          <a:ext cx="1465299" cy="8791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NZ" sz="800" b="1" i="0" kern="1200"/>
            <a:t>PAY_4</a:t>
          </a:r>
          <a:r>
            <a:rPr lang="en-NZ" sz="800" b="0" i="0" kern="1200"/>
            <a:t>: Repayment status in June, 2005 (scale same as above)</a:t>
          </a:r>
          <a:endParaRPr lang="en-US" sz="800" kern="1200"/>
        </a:p>
      </dsp:txBody>
      <dsp:txXfrm>
        <a:off x="2244466" y="3079109"/>
        <a:ext cx="1465299" cy="879179"/>
      </dsp:txXfrm>
    </dsp:sp>
    <dsp:sp modelId="{56DC2948-14D3-A745-964A-8641CE52B390}">
      <dsp:nvSpPr>
        <dsp:cNvPr id="0" name=""/>
        <dsp:cNvSpPr/>
      </dsp:nvSpPr>
      <dsp:spPr>
        <a:xfrm>
          <a:off x="3856296" y="3079109"/>
          <a:ext cx="1465299" cy="8791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NZ" sz="800" b="1" i="0" kern="1200"/>
            <a:t>PAY_5</a:t>
          </a:r>
          <a:r>
            <a:rPr lang="en-NZ" sz="800" b="0" i="0" kern="1200"/>
            <a:t>: Repayment status in May, 2005 (scale same as above)</a:t>
          </a:r>
          <a:endParaRPr lang="en-US" sz="800" kern="1200"/>
        </a:p>
      </dsp:txBody>
      <dsp:txXfrm>
        <a:off x="3856296" y="3079109"/>
        <a:ext cx="1465299" cy="879179"/>
      </dsp:txXfrm>
    </dsp:sp>
    <dsp:sp modelId="{4632A2E0-E050-7C44-AA47-EAFD8A0918C8}">
      <dsp:nvSpPr>
        <dsp:cNvPr id="0" name=""/>
        <dsp:cNvSpPr/>
      </dsp:nvSpPr>
      <dsp:spPr>
        <a:xfrm>
          <a:off x="2244466" y="4104819"/>
          <a:ext cx="1465299" cy="8791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NZ" sz="800" b="1" i="0" kern="1200"/>
            <a:t>PAY_6</a:t>
          </a:r>
          <a:r>
            <a:rPr lang="en-NZ" sz="800" b="0" i="0" kern="1200"/>
            <a:t>: Repayment status in April, 2005 (scale same as above)</a:t>
          </a:r>
          <a:endParaRPr lang="en-US" sz="800" kern="1200"/>
        </a:p>
      </dsp:txBody>
      <dsp:txXfrm>
        <a:off x="2244466" y="4104819"/>
        <a:ext cx="1465299" cy="87917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0EFADE-73B6-2446-AB9D-1234C578992C}" type="datetimeFigureOut">
              <a:rPr lang="en-US" smtClean="0"/>
              <a:t>8/12/24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E45814-62A0-CF4E-862B-93ACED20F3EA}" type="slidenum">
              <a:rPr lang="en-US" smtClean="0"/>
              <a:t>‹#›</a:t>
            </a:fld>
            <a:endParaRPr lang="en-US"/>
          </a:p>
        </p:txBody>
      </p:sp>
    </p:spTree>
    <p:extLst>
      <p:ext uri="{BB962C8B-B14F-4D97-AF65-F5344CB8AC3E}">
        <p14:creationId xmlns:p14="http://schemas.microsoft.com/office/powerpoint/2010/main" val="125552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Plot.bar</a:t>
            </a:r>
            <a:r>
              <a:rPr lang="en-US" dirty="0"/>
              <a:t>()</a:t>
            </a:r>
          </a:p>
          <a:p>
            <a:r>
              <a:rPr lang="en-US" dirty="0" err="1"/>
              <a:t>Xtick</a:t>
            </a:r>
            <a:endParaRPr lang="en-US" dirty="0"/>
          </a:p>
          <a:p>
            <a:r>
              <a:rPr lang="en-US" dirty="0"/>
              <a:t>Y ticks</a:t>
            </a:r>
          </a:p>
        </p:txBody>
      </p:sp>
      <p:sp>
        <p:nvSpPr>
          <p:cNvPr id="4" name="Slide Number Placeholder 3"/>
          <p:cNvSpPr>
            <a:spLocks noGrp="1"/>
          </p:cNvSpPr>
          <p:nvPr>
            <p:ph type="sldNum" sz="quarter" idx="5"/>
          </p:nvPr>
        </p:nvSpPr>
        <p:spPr/>
        <p:txBody>
          <a:bodyPr/>
          <a:lstStyle/>
          <a:p>
            <a:fld id="{C7E45814-62A0-CF4E-862B-93ACED20F3EA}" type="slidenum">
              <a:rPr lang="en-US" smtClean="0"/>
              <a:t>4</a:t>
            </a:fld>
            <a:endParaRPr lang="en-US"/>
          </a:p>
        </p:txBody>
      </p:sp>
    </p:spTree>
    <p:extLst>
      <p:ext uri="{BB962C8B-B14F-4D97-AF65-F5344CB8AC3E}">
        <p14:creationId xmlns:p14="http://schemas.microsoft.com/office/powerpoint/2010/main" val="550601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E45814-62A0-CF4E-862B-93ACED20F3EA}" type="slidenum">
              <a:rPr lang="en-US" smtClean="0"/>
              <a:t>13</a:t>
            </a:fld>
            <a:endParaRPr lang="en-US"/>
          </a:p>
        </p:txBody>
      </p:sp>
    </p:spTree>
    <p:extLst>
      <p:ext uri="{BB962C8B-B14F-4D97-AF65-F5344CB8AC3E}">
        <p14:creationId xmlns:p14="http://schemas.microsoft.com/office/powerpoint/2010/main" val="1174204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a:t>
            </a:r>
            <a:r>
              <a:rPr lang="en-US" dirty="0" err="1"/>
              <a:t>LogisticRegression</a:t>
            </a:r>
            <a:endParaRPr lang="en-US" dirty="0"/>
          </a:p>
          <a:p>
            <a:r>
              <a:rPr lang="en-US" dirty="0"/>
              <a:t>The accuracy on train data is  0.8113809523809524</a:t>
            </a:r>
          </a:p>
          <a:p>
            <a:r>
              <a:rPr lang="en-US" dirty="0"/>
              <a:t>The accuracy on test data is  0.809</a:t>
            </a:r>
          </a:p>
          <a:p>
            <a:r>
              <a:rPr lang="en-US" dirty="0"/>
              <a:t>The precision on train data is  0.7208153180975911</a:t>
            </a:r>
          </a:p>
          <a:p>
            <a:r>
              <a:rPr lang="en-US" dirty="0"/>
              <a:t>The precision on test data is  0.680119581464873</a:t>
            </a:r>
          </a:p>
          <a:p>
            <a:r>
              <a:rPr lang="en-US" dirty="0"/>
              <a:t>The recall on train data is  0.24957228400342174</a:t>
            </a:r>
          </a:p>
          <a:p>
            <a:r>
              <a:rPr lang="en-US" dirty="0"/>
              <a:t>The recall on test data is  0.23214285714285715</a:t>
            </a:r>
          </a:p>
          <a:p>
            <a:r>
              <a:rPr lang="en-US" dirty="0"/>
              <a:t>The f1 on train data is  0.37077045274027004</a:t>
            </a:r>
          </a:p>
          <a:p>
            <a:r>
              <a:rPr lang="en-US" dirty="0"/>
              <a:t>The f1 on test data is  0.34613921643210344</a:t>
            </a:r>
          </a:p>
          <a:p>
            <a:r>
              <a:rPr lang="en-US" dirty="0"/>
              <a:t>The </a:t>
            </a:r>
            <a:r>
              <a:rPr lang="en-US" dirty="0" err="1"/>
              <a:t>roc_auc_score</a:t>
            </a:r>
            <a:r>
              <a:rPr lang="en-US" dirty="0"/>
              <a:t> on test data is  0.722860114216141</a:t>
            </a:r>
          </a:p>
          <a:p>
            <a:endParaRPr lang="en-US" dirty="0"/>
          </a:p>
        </p:txBody>
      </p:sp>
      <p:sp>
        <p:nvSpPr>
          <p:cNvPr id="4" name="Slide Number Placeholder 3"/>
          <p:cNvSpPr>
            <a:spLocks noGrp="1"/>
          </p:cNvSpPr>
          <p:nvPr>
            <p:ph type="sldNum" sz="quarter" idx="5"/>
          </p:nvPr>
        </p:nvSpPr>
        <p:spPr/>
        <p:txBody>
          <a:bodyPr/>
          <a:lstStyle/>
          <a:p>
            <a:fld id="{C7E45814-62A0-CF4E-862B-93ACED20F3EA}" type="slidenum">
              <a:rPr lang="en-US" smtClean="0"/>
              <a:t>14</a:t>
            </a:fld>
            <a:endParaRPr lang="en-US"/>
          </a:p>
        </p:txBody>
      </p:sp>
    </p:spTree>
    <p:extLst>
      <p:ext uri="{BB962C8B-B14F-4D97-AF65-F5344CB8AC3E}">
        <p14:creationId xmlns:p14="http://schemas.microsoft.com/office/powerpoint/2010/main" val="1858028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a:t>
            </a:r>
            <a:r>
              <a:rPr lang="en-US" dirty="0" err="1"/>
              <a:t>DecisionTree</a:t>
            </a:r>
            <a:endParaRPr lang="en-US" dirty="0"/>
          </a:p>
          <a:p>
            <a:r>
              <a:rPr lang="en-US" dirty="0"/>
              <a:t>The accuracy on train data is  0.8438571428571429</a:t>
            </a:r>
          </a:p>
          <a:p>
            <a:r>
              <a:rPr lang="en-US" dirty="0"/>
              <a:t>The accuracy on test data is  0.8045555555555556</a:t>
            </a:r>
          </a:p>
          <a:p>
            <a:r>
              <a:rPr lang="en-US" dirty="0"/>
              <a:t>The precision on train data is  0.7453459782226906</a:t>
            </a:r>
          </a:p>
          <a:p>
            <a:r>
              <a:rPr lang="en-US" dirty="0"/>
              <a:t>The precision on test data is  0.5823095823095823</a:t>
            </a:r>
          </a:p>
          <a:p>
            <a:r>
              <a:rPr lang="en-US" dirty="0"/>
              <a:t>The recall on train data is  0.45380667236954664</a:t>
            </a:r>
          </a:p>
          <a:p>
            <a:r>
              <a:rPr lang="en-US" dirty="0"/>
              <a:t>The recall on test data is  0.36275510204081635</a:t>
            </a:r>
          </a:p>
          <a:p>
            <a:r>
              <a:rPr lang="en-US" dirty="0"/>
              <a:t>The f1 on train data is  0.5641366476139837</a:t>
            </a:r>
          </a:p>
          <a:p>
            <a:r>
              <a:rPr lang="en-US" dirty="0"/>
              <a:t>The f1 on test data is  0.4470292360892801</a:t>
            </a:r>
          </a:p>
          <a:p>
            <a:r>
              <a:rPr lang="en-US" dirty="0"/>
              <a:t>The </a:t>
            </a:r>
            <a:r>
              <a:rPr lang="en-US" dirty="0" err="1"/>
              <a:t>roc_auc_score</a:t>
            </a:r>
            <a:r>
              <a:rPr lang="en-US" dirty="0"/>
              <a:t> on test data is  0.7120746245941558</a:t>
            </a:r>
          </a:p>
          <a:p>
            <a:endParaRPr lang="en-US" dirty="0"/>
          </a:p>
        </p:txBody>
      </p:sp>
      <p:sp>
        <p:nvSpPr>
          <p:cNvPr id="4" name="Slide Number Placeholder 3"/>
          <p:cNvSpPr>
            <a:spLocks noGrp="1"/>
          </p:cNvSpPr>
          <p:nvPr>
            <p:ph type="sldNum" sz="quarter" idx="5"/>
          </p:nvPr>
        </p:nvSpPr>
        <p:spPr/>
        <p:txBody>
          <a:bodyPr/>
          <a:lstStyle/>
          <a:p>
            <a:fld id="{C7E45814-62A0-CF4E-862B-93ACED20F3EA}" type="slidenum">
              <a:rPr lang="en-US" smtClean="0"/>
              <a:t>15</a:t>
            </a:fld>
            <a:endParaRPr lang="en-US"/>
          </a:p>
        </p:txBody>
      </p:sp>
    </p:spTree>
    <p:extLst>
      <p:ext uri="{BB962C8B-B14F-4D97-AF65-F5344CB8AC3E}">
        <p14:creationId xmlns:p14="http://schemas.microsoft.com/office/powerpoint/2010/main" val="11129660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a:t>
            </a:r>
            <a:r>
              <a:rPr lang="en-US" dirty="0" err="1"/>
              <a:t>RandomForest</a:t>
            </a:r>
            <a:endParaRPr lang="en-US" dirty="0"/>
          </a:p>
          <a:p>
            <a:r>
              <a:rPr lang="en-US" dirty="0"/>
              <a:t>The accuracy on train data is  0.8592857142857143</a:t>
            </a:r>
          </a:p>
          <a:p>
            <a:r>
              <a:rPr lang="en-US" dirty="0"/>
              <a:t>The accuracy on test data is  0.8203333333333334</a:t>
            </a:r>
          </a:p>
          <a:p>
            <a:r>
              <a:rPr lang="en-US" dirty="0"/>
              <a:t>The precision on train data is  0.8354775828460039</a:t>
            </a:r>
          </a:p>
          <a:p>
            <a:r>
              <a:rPr lang="en-US" dirty="0"/>
              <a:t>The precision on test data is  0.663489037178265</a:t>
            </a:r>
          </a:p>
          <a:p>
            <a:r>
              <a:rPr lang="en-US" dirty="0"/>
              <a:t>The recall on train data is  0.4582976903336185</a:t>
            </a:r>
          </a:p>
          <a:p>
            <a:r>
              <a:rPr lang="en-US" dirty="0"/>
              <a:t>The recall on test data is  0.3551020408163265</a:t>
            </a:r>
          </a:p>
          <a:p>
            <a:r>
              <a:rPr lang="en-US" dirty="0"/>
              <a:t>The f1 on train data is  0.591907195138793</a:t>
            </a:r>
          </a:p>
          <a:p>
            <a:r>
              <a:rPr lang="en-US" dirty="0"/>
              <a:t>The f1 on test data is  0.4626121635094716</a:t>
            </a:r>
          </a:p>
          <a:p>
            <a:r>
              <a:rPr lang="en-US" dirty="0"/>
              <a:t>The </a:t>
            </a:r>
            <a:r>
              <a:rPr lang="en-US" dirty="0" err="1"/>
              <a:t>roc_auc_score</a:t>
            </a:r>
            <a:r>
              <a:rPr lang="en-US" dirty="0"/>
              <a:t> on test data is  0.7742702777133581</a:t>
            </a:r>
          </a:p>
          <a:p>
            <a:endParaRPr lang="en-US" dirty="0"/>
          </a:p>
        </p:txBody>
      </p:sp>
      <p:sp>
        <p:nvSpPr>
          <p:cNvPr id="4" name="Slide Number Placeholder 3"/>
          <p:cNvSpPr>
            <a:spLocks noGrp="1"/>
          </p:cNvSpPr>
          <p:nvPr>
            <p:ph type="sldNum" sz="quarter" idx="5"/>
          </p:nvPr>
        </p:nvSpPr>
        <p:spPr/>
        <p:txBody>
          <a:bodyPr/>
          <a:lstStyle/>
          <a:p>
            <a:fld id="{C7E45814-62A0-CF4E-862B-93ACED20F3EA}" type="slidenum">
              <a:rPr lang="en-US" smtClean="0"/>
              <a:t>16</a:t>
            </a:fld>
            <a:endParaRPr lang="en-US"/>
          </a:p>
        </p:txBody>
      </p:sp>
    </p:spTree>
    <p:extLst>
      <p:ext uri="{BB962C8B-B14F-4D97-AF65-F5344CB8AC3E}">
        <p14:creationId xmlns:p14="http://schemas.microsoft.com/office/powerpoint/2010/main" val="2600196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Model: </a:t>
            </a:r>
            <a:r>
              <a:rPr lang="en-US" dirty="0" err="1"/>
              <a:t>KNeighbors</a:t>
            </a:r>
            <a:endParaRPr lang="en-US" dirty="0"/>
          </a:p>
          <a:p>
            <a:r>
              <a:rPr lang="en-US" dirty="0"/>
              <a:t>The accuracy on train data is  0.8260952380952381</a:t>
            </a:r>
          </a:p>
          <a:p>
            <a:r>
              <a:rPr lang="en-US" dirty="0"/>
              <a:t>The accuracy on test data is  0.8074444444444444</a:t>
            </a:r>
          </a:p>
          <a:p>
            <a:r>
              <a:rPr lang="en-US" dirty="0"/>
              <a:t>The precision on train data is  0.6987577639751553</a:t>
            </a:r>
          </a:p>
          <a:p>
            <a:r>
              <a:rPr lang="en-US" dirty="0"/>
              <a:t>The precision on test data is  0.607176581680831</a:t>
            </a:r>
          </a:p>
          <a:p>
            <a:r>
              <a:rPr lang="en-US" dirty="0"/>
              <a:t>The recall on train data is  0.3849443969204448</a:t>
            </a:r>
          </a:p>
          <a:p>
            <a:r>
              <a:rPr lang="en-US" dirty="0"/>
              <a:t>The recall on test data is  0.3280612244897959</a:t>
            </a:r>
          </a:p>
          <a:p>
            <a:r>
              <a:rPr lang="en-US" dirty="0"/>
              <a:t>The f1 on train data is  0.49641478212906787</a:t>
            </a:r>
          </a:p>
          <a:p>
            <a:r>
              <a:rPr lang="en-US" dirty="0"/>
              <a:t>The f1 on test data is  0.425968863862206</a:t>
            </a:r>
          </a:p>
          <a:p>
            <a:r>
              <a:rPr lang="en-US" dirty="0"/>
              <a:t>The </a:t>
            </a:r>
            <a:r>
              <a:rPr lang="en-US" dirty="0" err="1"/>
              <a:t>roc_auc_score</a:t>
            </a:r>
            <a:r>
              <a:rPr lang="en-US" dirty="0"/>
              <a:t> on test data is  0.7239859693877551</a:t>
            </a:r>
          </a:p>
          <a:p>
            <a:endParaRPr lang="en-US" dirty="0"/>
          </a:p>
        </p:txBody>
      </p:sp>
      <p:sp>
        <p:nvSpPr>
          <p:cNvPr id="4" name="Slide Number Placeholder 3"/>
          <p:cNvSpPr>
            <a:spLocks noGrp="1"/>
          </p:cNvSpPr>
          <p:nvPr>
            <p:ph type="sldNum" sz="quarter" idx="5"/>
          </p:nvPr>
        </p:nvSpPr>
        <p:spPr/>
        <p:txBody>
          <a:bodyPr/>
          <a:lstStyle/>
          <a:p>
            <a:fld id="{C7E45814-62A0-CF4E-862B-93ACED20F3EA}" type="slidenum">
              <a:rPr lang="en-US" smtClean="0"/>
              <a:t>17</a:t>
            </a:fld>
            <a:endParaRPr lang="en-US"/>
          </a:p>
        </p:txBody>
      </p:sp>
    </p:spTree>
    <p:extLst>
      <p:ext uri="{BB962C8B-B14F-4D97-AF65-F5344CB8AC3E}">
        <p14:creationId xmlns:p14="http://schemas.microsoft.com/office/powerpoint/2010/main" val="1256263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Model: AdaBoost</a:t>
            </a:r>
          </a:p>
          <a:p>
            <a:r>
              <a:rPr lang="en-US" dirty="0"/>
              <a:t>The accuracy on train data is  0.8194285714285714</a:t>
            </a:r>
          </a:p>
          <a:p>
            <a:r>
              <a:rPr lang="en-US" dirty="0"/>
              <a:t>The accuracy on test data is  0.82</a:t>
            </a:r>
          </a:p>
          <a:p>
            <a:r>
              <a:rPr lang="en-US" dirty="0"/>
              <a:t>The precision on train data is  0.6990990990990991</a:t>
            </a:r>
          </a:p>
          <a:p>
            <a:r>
              <a:rPr lang="en-US" dirty="0"/>
              <a:t>The precision on test data is  0.6868131868131868</a:t>
            </a:r>
          </a:p>
          <a:p>
            <a:r>
              <a:rPr lang="en-US" dirty="0"/>
              <a:t>The recall on train data is  0.3319076133447391</a:t>
            </a:r>
          </a:p>
          <a:p>
            <a:r>
              <a:rPr lang="en-US" dirty="0"/>
              <a:t>The recall on test data is  0.31887755102040816</a:t>
            </a:r>
          </a:p>
          <a:p>
            <a:r>
              <a:rPr lang="en-US" dirty="0"/>
              <a:t>The f1 on train data is  0.45011600928074247</a:t>
            </a:r>
          </a:p>
          <a:p>
            <a:r>
              <a:rPr lang="en-US" dirty="0"/>
              <a:t>The f1 on test data is  0.4355400696864111</a:t>
            </a:r>
          </a:p>
          <a:p>
            <a:r>
              <a:rPr lang="en-US" dirty="0"/>
              <a:t>The </a:t>
            </a:r>
            <a:r>
              <a:rPr lang="en-US" dirty="0" err="1"/>
              <a:t>roc_auc_score</a:t>
            </a:r>
            <a:r>
              <a:rPr lang="en-US" dirty="0"/>
              <a:t> on test data is  0.7057428035134509</a:t>
            </a:r>
          </a:p>
          <a:p>
            <a:endParaRPr lang="en-US" dirty="0"/>
          </a:p>
        </p:txBody>
      </p:sp>
      <p:sp>
        <p:nvSpPr>
          <p:cNvPr id="4" name="Slide Number Placeholder 3"/>
          <p:cNvSpPr>
            <a:spLocks noGrp="1"/>
          </p:cNvSpPr>
          <p:nvPr>
            <p:ph type="sldNum" sz="quarter" idx="5"/>
          </p:nvPr>
        </p:nvSpPr>
        <p:spPr/>
        <p:txBody>
          <a:bodyPr/>
          <a:lstStyle/>
          <a:p>
            <a:fld id="{C7E45814-62A0-CF4E-862B-93ACED20F3EA}" type="slidenum">
              <a:rPr lang="en-US" smtClean="0"/>
              <a:t>18</a:t>
            </a:fld>
            <a:endParaRPr lang="en-US"/>
          </a:p>
        </p:txBody>
      </p:sp>
    </p:spTree>
    <p:extLst>
      <p:ext uri="{BB962C8B-B14F-4D97-AF65-F5344CB8AC3E}">
        <p14:creationId xmlns:p14="http://schemas.microsoft.com/office/powerpoint/2010/main" val="22128245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Model: </a:t>
            </a:r>
            <a:r>
              <a:rPr lang="en-US" dirty="0" err="1"/>
              <a:t>XGBoost</a:t>
            </a:r>
            <a:endParaRPr lang="en-US" dirty="0"/>
          </a:p>
          <a:p>
            <a:r>
              <a:rPr lang="en-US" dirty="0"/>
              <a:t>The accuracy on train data is  0.8265238095238095</a:t>
            </a:r>
          </a:p>
          <a:p>
            <a:r>
              <a:rPr lang="en-US" dirty="0"/>
              <a:t>The accuracy on test data is  0.8198888888888889</a:t>
            </a:r>
          </a:p>
          <a:p>
            <a:r>
              <a:rPr lang="en-US" dirty="0"/>
              <a:t>The precision on train data is  0.7042309213127719</a:t>
            </a:r>
          </a:p>
          <a:p>
            <a:r>
              <a:rPr lang="en-US" dirty="0"/>
              <a:t>The precision on test data is  0.6640851887705711</a:t>
            </a:r>
          </a:p>
          <a:p>
            <a:r>
              <a:rPr lang="en-US" dirty="0"/>
              <a:t>The recall on train data is  0.38088109495295125</a:t>
            </a:r>
          </a:p>
          <a:p>
            <a:r>
              <a:rPr lang="en-US" dirty="0"/>
              <a:t>The recall on test data is  0.35</a:t>
            </a:r>
          </a:p>
          <a:p>
            <a:r>
              <a:rPr lang="en-US" dirty="0"/>
              <a:t>The f1 on train data is  0.4943789035392089</a:t>
            </a:r>
          </a:p>
          <a:p>
            <a:r>
              <a:rPr lang="en-US" dirty="0"/>
              <a:t>The f1 on test data is  0.4584029401937855</a:t>
            </a:r>
          </a:p>
          <a:p>
            <a:r>
              <a:rPr lang="en-US" dirty="0"/>
              <a:t>The </a:t>
            </a:r>
            <a:r>
              <a:rPr lang="en-US" dirty="0" err="1"/>
              <a:t>roc_auc_score</a:t>
            </a:r>
            <a:r>
              <a:rPr lang="en-US" dirty="0"/>
              <a:t> on test data is  0.7784536975301485</a:t>
            </a:r>
          </a:p>
          <a:p>
            <a:endParaRPr lang="en-US" dirty="0"/>
          </a:p>
        </p:txBody>
      </p:sp>
      <p:sp>
        <p:nvSpPr>
          <p:cNvPr id="4" name="Slide Number Placeholder 3"/>
          <p:cNvSpPr>
            <a:spLocks noGrp="1"/>
          </p:cNvSpPr>
          <p:nvPr>
            <p:ph type="sldNum" sz="quarter" idx="5"/>
          </p:nvPr>
        </p:nvSpPr>
        <p:spPr/>
        <p:txBody>
          <a:bodyPr/>
          <a:lstStyle/>
          <a:p>
            <a:fld id="{C7E45814-62A0-CF4E-862B-93ACED20F3EA}" type="slidenum">
              <a:rPr lang="en-US" smtClean="0"/>
              <a:t>19</a:t>
            </a:fld>
            <a:endParaRPr lang="en-US"/>
          </a:p>
        </p:txBody>
      </p:sp>
    </p:spTree>
    <p:extLst>
      <p:ext uri="{BB962C8B-B14F-4D97-AF65-F5344CB8AC3E}">
        <p14:creationId xmlns:p14="http://schemas.microsoft.com/office/powerpoint/2010/main" val="1783597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Bagging</a:t>
            </a:r>
          </a:p>
          <a:p>
            <a:r>
              <a:rPr lang="en-US" dirty="0"/>
              <a:t>The accuracy on train data is  0.9420952380952381</a:t>
            </a:r>
          </a:p>
          <a:p>
            <a:r>
              <a:rPr lang="en-US" dirty="0"/>
              <a:t>The accuracy on test data is  0.8173333333333334</a:t>
            </a:r>
          </a:p>
          <a:p>
            <a:r>
              <a:rPr lang="en-US" dirty="0"/>
              <a:t>The precision on train data is  0.9742324561403509</a:t>
            </a:r>
          </a:p>
          <a:p>
            <a:r>
              <a:rPr lang="en-US" dirty="0"/>
              <a:t>The precision on test data is  0.6400709219858156</a:t>
            </a:r>
          </a:p>
          <a:p>
            <a:r>
              <a:rPr lang="en-US" dirty="0"/>
              <a:t>The recall on train data is  0.7600513259195893</a:t>
            </a:r>
          </a:p>
          <a:p>
            <a:r>
              <a:rPr lang="en-US" dirty="0"/>
              <a:t>The recall on test data is  0.3683673469387755</a:t>
            </a:r>
          </a:p>
          <a:p>
            <a:r>
              <a:rPr lang="en-US" dirty="0"/>
              <a:t>The f1 on train data is  0.853916386352715</a:t>
            </a:r>
          </a:p>
          <a:p>
            <a:r>
              <a:rPr lang="en-US" dirty="0"/>
              <a:t>The f1 on test data is  0.4676165803108808</a:t>
            </a:r>
          </a:p>
          <a:p>
            <a:r>
              <a:rPr lang="en-US" dirty="0"/>
              <a:t>The </a:t>
            </a:r>
            <a:r>
              <a:rPr lang="en-US" dirty="0" err="1"/>
              <a:t>roc_auc_score</a:t>
            </a:r>
            <a:r>
              <a:rPr lang="en-US" dirty="0"/>
              <a:t> on test data is  0.7571977185760667</a:t>
            </a:r>
          </a:p>
          <a:p>
            <a:endParaRPr lang="en-US" dirty="0"/>
          </a:p>
        </p:txBody>
      </p:sp>
      <p:sp>
        <p:nvSpPr>
          <p:cNvPr id="4" name="Slide Number Placeholder 3"/>
          <p:cNvSpPr>
            <a:spLocks noGrp="1"/>
          </p:cNvSpPr>
          <p:nvPr>
            <p:ph type="sldNum" sz="quarter" idx="5"/>
          </p:nvPr>
        </p:nvSpPr>
        <p:spPr/>
        <p:txBody>
          <a:bodyPr/>
          <a:lstStyle/>
          <a:p>
            <a:fld id="{C7E45814-62A0-CF4E-862B-93ACED20F3EA}" type="slidenum">
              <a:rPr lang="en-US" smtClean="0"/>
              <a:t>20</a:t>
            </a:fld>
            <a:endParaRPr lang="en-US"/>
          </a:p>
        </p:txBody>
      </p:sp>
    </p:spTree>
    <p:extLst>
      <p:ext uri="{BB962C8B-B14F-4D97-AF65-F5344CB8AC3E}">
        <p14:creationId xmlns:p14="http://schemas.microsoft.com/office/powerpoint/2010/main" val="32116269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Stacking</a:t>
            </a:r>
          </a:p>
          <a:p>
            <a:r>
              <a:rPr lang="en-US" dirty="0"/>
              <a:t>The accuracy on train data is  0.9993809523809524</a:t>
            </a:r>
          </a:p>
          <a:p>
            <a:r>
              <a:rPr lang="en-US" dirty="0"/>
              <a:t>The accuracy on test data is  0.8138888888888889</a:t>
            </a:r>
          </a:p>
          <a:p>
            <a:r>
              <a:rPr lang="en-US" dirty="0"/>
              <a:t>The precision on train data is  0.99978563772776</a:t>
            </a:r>
          </a:p>
          <a:p>
            <a:r>
              <a:rPr lang="en-US" dirty="0"/>
              <a:t>The precision on test data is  0.646755921730175</a:t>
            </a:r>
          </a:p>
          <a:p>
            <a:r>
              <a:rPr lang="en-US" dirty="0"/>
              <a:t>The recall on train data is  0.9974337040205303</a:t>
            </a:r>
          </a:p>
          <a:p>
            <a:r>
              <a:rPr lang="en-US" dirty="0"/>
              <a:t>The recall on test data is  0.32040816326530613</a:t>
            </a:r>
          </a:p>
          <a:p>
            <a:r>
              <a:rPr lang="en-US" dirty="0"/>
              <a:t>The f1 on train data is  0.998608286050744</a:t>
            </a:r>
          </a:p>
          <a:p>
            <a:r>
              <a:rPr lang="en-US" dirty="0"/>
              <a:t>The f1 on test data is  0.4285226885022177</a:t>
            </a:r>
          </a:p>
          <a:p>
            <a:r>
              <a:rPr lang="en-US" dirty="0"/>
              <a:t>The </a:t>
            </a:r>
            <a:r>
              <a:rPr lang="en-US" dirty="0" err="1"/>
              <a:t>roc_auc_score</a:t>
            </a:r>
            <a:r>
              <a:rPr lang="en-US" dirty="0"/>
              <a:t> on test data is  0.7592083502435065</a:t>
            </a:r>
          </a:p>
          <a:p>
            <a:endParaRPr lang="en-US" dirty="0"/>
          </a:p>
        </p:txBody>
      </p:sp>
      <p:sp>
        <p:nvSpPr>
          <p:cNvPr id="4" name="Slide Number Placeholder 3"/>
          <p:cNvSpPr>
            <a:spLocks noGrp="1"/>
          </p:cNvSpPr>
          <p:nvPr>
            <p:ph type="sldNum" sz="quarter" idx="5"/>
          </p:nvPr>
        </p:nvSpPr>
        <p:spPr/>
        <p:txBody>
          <a:bodyPr/>
          <a:lstStyle/>
          <a:p>
            <a:fld id="{C7E45814-62A0-CF4E-862B-93ACED20F3EA}" type="slidenum">
              <a:rPr lang="en-US" smtClean="0"/>
              <a:t>21</a:t>
            </a:fld>
            <a:endParaRPr lang="en-US"/>
          </a:p>
        </p:txBody>
      </p:sp>
    </p:spTree>
    <p:extLst>
      <p:ext uri="{BB962C8B-B14F-4D97-AF65-F5344CB8AC3E}">
        <p14:creationId xmlns:p14="http://schemas.microsoft.com/office/powerpoint/2010/main" val="12742347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a:t>
            </a:r>
            <a:r>
              <a:rPr lang="en-US" dirty="0" err="1"/>
              <a:t>ensemble_ML</a:t>
            </a:r>
            <a:endParaRPr lang="en-US" dirty="0"/>
          </a:p>
          <a:p>
            <a:r>
              <a:rPr lang="en-US" dirty="0"/>
              <a:t>The accuracy on train data is  0.8534285714285714</a:t>
            </a:r>
          </a:p>
          <a:p>
            <a:r>
              <a:rPr lang="en-US" dirty="0"/>
              <a:t>The accuracy on test data is  0.8126666666666666</a:t>
            </a:r>
          </a:p>
          <a:p>
            <a:r>
              <a:rPr lang="en-US" dirty="0"/>
              <a:t>The precision on train data is  0.8566964285714286</a:t>
            </a:r>
          </a:p>
          <a:p>
            <a:r>
              <a:rPr lang="en-US" dirty="0"/>
              <a:t>The precision on test data is  0.6451271186440678</a:t>
            </a:r>
          </a:p>
          <a:p>
            <a:r>
              <a:rPr lang="en-US" dirty="0"/>
              <a:t>The recall on train data is  0.410393498716852</a:t>
            </a:r>
          </a:p>
          <a:p>
            <a:r>
              <a:rPr lang="en-US" dirty="0"/>
              <a:t>The recall on test data is  0.3107142857142857</a:t>
            </a:r>
          </a:p>
          <a:p>
            <a:r>
              <a:rPr lang="en-US" dirty="0"/>
              <a:t>The f1 on train data is  0.554945054945055</a:t>
            </a:r>
          </a:p>
          <a:p>
            <a:r>
              <a:rPr lang="en-US" dirty="0"/>
              <a:t>The f1 on test data is  0.4194214876033058</a:t>
            </a:r>
          </a:p>
          <a:p>
            <a:r>
              <a:rPr lang="en-US" dirty="0"/>
              <a:t>The </a:t>
            </a:r>
            <a:r>
              <a:rPr lang="en-US" dirty="0" err="1"/>
              <a:t>roc_auc_score</a:t>
            </a:r>
            <a:r>
              <a:rPr lang="en-US" dirty="0"/>
              <a:t> on test data is  0.7562596387987013</a:t>
            </a:r>
          </a:p>
          <a:p>
            <a:endParaRPr lang="en-US" dirty="0"/>
          </a:p>
        </p:txBody>
      </p:sp>
      <p:sp>
        <p:nvSpPr>
          <p:cNvPr id="4" name="Slide Number Placeholder 3"/>
          <p:cNvSpPr>
            <a:spLocks noGrp="1"/>
          </p:cNvSpPr>
          <p:nvPr>
            <p:ph type="sldNum" sz="quarter" idx="5"/>
          </p:nvPr>
        </p:nvSpPr>
        <p:spPr/>
        <p:txBody>
          <a:bodyPr/>
          <a:lstStyle/>
          <a:p>
            <a:fld id="{C7E45814-62A0-CF4E-862B-93ACED20F3EA}" type="slidenum">
              <a:rPr lang="en-US" smtClean="0"/>
              <a:t>22</a:t>
            </a:fld>
            <a:endParaRPr lang="en-US"/>
          </a:p>
        </p:txBody>
      </p:sp>
    </p:spTree>
    <p:extLst>
      <p:ext uri="{BB962C8B-B14F-4D97-AF65-F5344CB8AC3E}">
        <p14:creationId xmlns:p14="http://schemas.microsoft.com/office/powerpoint/2010/main" val="185731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dirty="0" err="1">
                <a:solidFill>
                  <a:srgbClr val="4EC9B0"/>
                </a:solidFill>
                <a:effectLst/>
                <a:highlight>
                  <a:srgbClr val="1F1F1F"/>
                </a:highlight>
                <a:latin typeface="Menlo" panose="020B0609030804020204" pitchFamily="49" charset="0"/>
              </a:rPr>
              <a:t>plt</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subplot</a:t>
            </a:r>
            <a:r>
              <a:rPr lang="en-NZ" b="0" dirty="0">
                <a:solidFill>
                  <a:srgbClr val="CCCCCC"/>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121</a:t>
            </a:r>
            <a:r>
              <a:rPr lang="en-NZ" b="0" dirty="0">
                <a:solidFill>
                  <a:srgbClr val="CCCCCC"/>
                </a:solidFill>
                <a:effectLst/>
                <a:highlight>
                  <a:srgbClr val="1F1F1F"/>
                </a:highlight>
                <a:latin typeface="Menlo" panose="020B0609030804020204" pitchFamily="49" charset="0"/>
              </a:rPr>
              <a:t>)</a:t>
            </a:r>
          </a:p>
          <a:p>
            <a:r>
              <a:rPr lang="en-NZ" b="0" dirty="0" err="1">
                <a:solidFill>
                  <a:srgbClr val="4EC9B0"/>
                </a:solidFill>
                <a:effectLst/>
                <a:highlight>
                  <a:srgbClr val="1F1F1F"/>
                </a:highlight>
                <a:latin typeface="Menlo" panose="020B0609030804020204" pitchFamily="49" charset="0"/>
              </a:rPr>
              <a:t>sns</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distplot</a:t>
            </a:r>
            <a:r>
              <a:rPr lang="en-NZ" b="0" dirty="0">
                <a:solidFill>
                  <a:srgbClr val="CCCCCC"/>
                </a:solidFill>
                <a:effectLst/>
                <a:highlight>
                  <a:srgbClr val="1F1F1F"/>
                </a:highlight>
                <a:latin typeface="Menlo" panose="020B0609030804020204" pitchFamily="49" charset="0"/>
              </a:rPr>
              <a:t>(</a:t>
            </a:r>
            <a:r>
              <a:rPr lang="en-NZ" b="0" dirty="0" err="1">
                <a:solidFill>
                  <a:srgbClr val="9CDCFE"/>
                </a:solidFill>
                <a:effectLst/>
                <a:highlight>
                  <a:srgbClr val="1F1F1F"/>
                </a:highlight>
                <a:latin typeface="Menlo" panose="020B0609030804020204" pitchFamily="49" charset="0"/>
              </a:rPr>
              <a:t>defaulters</a:t>
            </a:r>
            <a:r>
              <a:rPr lang="en-NZ" b="0" dirty="0" err="1">
                <a:solidFill>
                  <a:srgbClr val="CCCCCC"/>
                </a:solidFill>
                <a:effectLst/>
                <a:highlight>
                  <a:srgbClr val="1F1F1F"/>
                </a:highlight>
                <a:latin typeface="Menlo" panose="020B0609030804020204" pitchFamily="49" charset="0"/>
              </a:rPr>
              <a:t>.LIMIT_BAL</a:t>
            </a:r>
            <a:r>
              <a:rPr lang="en-NZ" b="0" dirty="0">
                <a:solidFill>
                  <a:srgbClr val="CCCCCC"/>
                </a:solidFill>
                <a:effectLst/>
                <a:highlight>
                  <a:srgbClr val="1F1F1F"/>
                </a:highlight>
                <a:latin typeface="Menlo" panose="020B0609030804020204" pitchFamily="49" charset="0"/>
              </a:rPr>
              <a:t>)</a:t>
            </a:r>
          </a:p>
          <a:p>
            <a:br>
              <a:rPr lang="en-NZ" b="0" dirty="0">
                <a:solidFill>
                  <a:srgbClr val="CCCCCC"/>
                </a:solidFill>
                <a:effectLst/>
                <a:highlight>
                  <a:srgbClr val="1F1F1F"/>
                </a:highlight>
                <a:latin typeface="Menlo" panose="020B0609030804020204" pitchFamily="49" charset="0"/>
              </a:rPr>
            </a:br>
            <a:r>
              <a:rPr lang="en-NZ" b="0" dirty="0" err="1">
                <a:solidFill>
                  <a:srgbClr val="4EC9B0"/>
                </a:solidFill>
                <a:effectLst/>
                <a:highlight>
                  <a:srgbClr val="1F1F1F"/>
                </a:highlight>
                <a:latin typeface="Menlo" panose="020B0609030804020204" pitchFamily="49" charset="0"/>
              </a:rPr>
              <a:t>plt</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subplot</a:t>
            </a:r>
            <a:r>
              <a:rPr lang="en-NZ" b="0" dirty="0">
                <a:solidFill>
                  <a:srgbClr val="CCCCCC"/>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122</a:t>
            </a:r>
            <a:r>
              <a:rPr lang="en-NZ" b="0" dirty="0">
                <a:solidFill>
                  <a:srgbClr val="CCCCCC"/>
                </a:solidFill>
                <a:effectLst/>
                <a:highlight>
                  <a:srgbClr val="1F1F1F"/>
                </a:highlight>
                <a:latin typeface="Menlo" panose="020B0609030804020204" pitchFamily="49" charset="0"/>
              </a:rPr>
              <a:t>)</a:t>
            </a:r>
          </a:p>
          <a:p>
            <a:r>
              <a:rPr lang="en-NZ" b="0" dirty="0" err="1">
                <a:solidFill>
                  <a:srgbClr val="4EC9B0"/>
                </a:solidFill>
                <a:effectLst/>
                <a:highlight>
                  <a:srgbClr val="1F1F1F"/>
                </a:highlight>
                <a:latin typeface="Menlo" panose="020B0609030804020204" pitchFamily="49" charset="0"/>
              </a:rPr>
              <a:t>sns</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distplot</a:t>
            </a:r>
            <a:r>
              <a:rPr lang="en-NZ" b="0" dirty="0">
                <a:solidFill>
                  <a:srgbClr val="CCCCCC"/>
                </a:solidFill>
                <a:effectLst/>
                <a:highlight>
                  <a:srgbClr val="1F1F1F"/>
                </a:highlight>
                <a:latin typeface="Menlo" panose="020B0609030804020204" pitchFamily="49" charset="0"/>
              </a:rPr>
              <a:t>(</a:t>
            </a:r>
            <a:r>
              <a:rPr lang="en-NZ" b="0" dirty="0" err="1">
                <a:solidFill>
                  <a:srgbClr val="9CDCFE"/>
                </a:solidFill>
                <a:effectLst/>
                <a:highlight>
                  <a:srgbClr val="1F1F1F"/>
                </a:highlight>
                <a:latin typeface="Menlo" panose="020B0609030804020204" pitchFamily="49" charset="0"/>
              </a:rPr>
              <a:t>defaulters</a:t>
            </a:r>
            <a:r>
              <a:rPr lang="en-NZ" b="0" dirty="0" err="1">
                <a:solidFill>
                  <a:srgbClr val="CCCCCC"/>
                </a:solidFill>
                <a:effectLst/>
                <a:highlight>
                  <a:srgbClr val="1F1F1F"/>
                </a:highlight>
                <a:latin typeface="Menlo" panose="020B0609030804020204" pitchFamily="49" charset="0"/>
              </a:rPr>
              <a:t>.AGE</a:t>
            </a:r>
            <a:r>
              <a:rPr lang="en-NZ" b="0" dirty="0">
                <a:solidFill>
                  <a:srgbClr val="CCCCCC"/>
                </a:solidFill>
                <a:effectLst/>
                <a:highlight>
                  <a:srgbClr val="1F1F1F"/>
                </a:highlight>
                <a:latin typeface="Menlo" panose="020B0609030804020204" pitchFamily="49" charset="0"/>
              </a:rPr>
              <a:t>)</a:t>
            </a:r>
          </a:p>
        </p:txBody>
      </p:sp>
      <p:sp>
        <p:nvSpPr>
          <p:cNvPr id="4" name="Slide Number Placeholder 3"/>
          <p:cNvSpPr>
            <a:spLocks noGrp="1"/>
          </p:cNvSpPr>
          <p:nvPr>
            <p:ph type="sldNum" sz="quarter" idx="5"/>
          </p:nvPr>
        </p:nvSpPr>
        <p:spPr/>
        <p:txBody>
          <a:bodyPr/>
          <a:lstStyle/>
          <a:p>
            <a:fld id="{C7E45814-62A0-CF4E-862B-93ACED20F3EA}" type="slidenum">
              <a:rPr lang="en-US" smtClean="0"/>
              <a:t>5</a:t>
            </a:fld>
            <a:endParaRPr lang="en-US"/>
          </a:p>
        </p:txBody>
      </p:sp>
    </p:spTree>
    <p:extLst>
      <p:ext uri="{BB962C8B-B14F-4D97-AF65-F5344CB8AC3E}">
        <p14:creationId xmlns:p14="http://schemas.microsoft.com/office/powerpoint/2010/main" val="1875909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E45814-62A0-CF4E-862B-93ACED20F3EA}" type="slidenum">
              <a:rPr lang="en-US" smtClean="0"/>
              <a:t>23</a:t>
            </a:fld>
            <a:endParaRPr lang="en-US"/>
          </a:p>
        </p:txBody>
      </p:sp>
    </p:spTree>
    <p:extLst>
      <p:ext uri="{BB962C8B-B14F-4D97-AF65-F5344CB8AC3E}">
        <p14:creationId xmlns:p14="http://schemas.microsoft.com/office/powerpoint/2010/main" val="1367548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dirty="0">
                <a:solidFill>
                  <a:srgbClr val="9CDCFE"/>
                </a:solidFill>
                <a:effectLst/>
                <a:highlight>
                  <a:srgbClr val="1F1F1F"/>
                </a:highlight>
                <a:latin typeface="Menlo" panose="020B0609030804020204" pitchFamily="49" charset="0"/>
              </a:rPr>
              <a:t>bins</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a:solidFill>
                  <a:srgbClr val="B5CEA8"/>
                </a:solidFill>
                <a:effectLst/>
                <a:highlight>
                  <a:srgbClr val="1F1F1F"/>
                </a:highlight>
                <a:latin typeface="Menlo" panose="020B0609030804020204" pitchFamily="49" charset="0"/>
              </a:rPr>
              <a:t>20</a:t>
            </a:r>
            <a:r>
              <a:rPr lang="en-NZ" b="0" dirty="0">
                <a:solidFill>
                  <a:srgbClr val="CCCCCC"/>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30</a:t>
            </a:r>
            <a:r>
              <a:rPr lang="en-NZ" b="0" dirty="0">
                <a:solidFill>
                  <a:srgbClr val="CCCCCC"/>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40</a:t>
            </a:r>
            <a:r>
              <a:rPr lang="en-NZ" b="0" dirty="0">
                <a:solidFill>
                  <a:srgbClr val="CCCCCC"/>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50</a:t>
            </a:r>
            <a:r>
              <a:rPr lang="en-NZ" b="0" dirty="0">
                <a:solidFill>
                  <a:srgbClr val="CCCCCC"/>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60</a:t>
            </a:r>
            <a:r>
              <a:rPr lang="en-NZ" b="0" dirty="0">
                <a:solidFill>
                  <a:srgbClr val="CCCCCC"/>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70</a:t>
            </a:r>
            <a:r>
              <a:rPr lang="en-NZ" b="0" dirty="0">
                <a:solidFill>
                  <a:srgbClr val="CCCCCC"/>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80</a:t>
            </a:r>
            <a:r>
              <a:rPr lang="en-NZ" b="0" dirty="0">
                <a:solidFill>
                  <a:srgbClr val="CCCCCC"/>
                </a:solidFill>
                <a:effectLst/>
                <a:highlight>
                  <a:srgbClr val="1F1F1F"/>
                </a:highlight>
                <a:latin typeface="Menlo" panose="020B0609030804020204" pitchFamily="49" charset="0"/>
              </a:rPr>
              <a:t>]</a:t>
            </a:r>
          </a:p>
          <a:p>
            <a:r>
              <a:rPr lang="en-NZ" b="0" dirty="0">
                <a:solidFill>
                  <a:srgbClr val="9CDCFE"/>
                </a:solidFill>
                <a:effectLst/>
                <a:highlight>
                  <a:srgbClr val="1F1F1F"/>
                </a:highlight>
                <a:latin typeface="Menlo" panose="020B0609030804020204" pitchFamily="49" charset="0"/>
              </a:rPr>
              <a:t>names</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a:solidFill>
                  <a:srgbClr val="CE9178"/>
                </a:solidFill>
                <a:effectLst/>
                <a:highlight>
                  <a:srgbClr val="1F1F1F"/>
                </a:highlight>
                <a:latin typeface="Menlo" panose="020B0609030804020204" pitchFamily="49" charset="0"/>
              </a:rPr>
              <a:t>'21-30'</a:t>
            </a:r>
            <a:r>
              <a:rPr lang="en-NZ" b="0" dirty="0">
                <a:solidFill>
                  <a:srgbClr val="CCCCCC"/>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'31-40'</a:t>
            </a:r>
            <a:r>
              <a:rPr lang="en-NZ" b="0" dirty="0">
                <a:solidFill>
                  <a:srgbClr val="CCCCCC"/>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'41-50'</a:t>
            </a:r>
            <a:r>
              <a:rPr lang="en-NZ" b="0" dirty="0">
                <a:solidFill>
                  <a:srgbClr val="CCCCCC"/>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'51-60'</a:t>
            </a:r>
            <a:r>
              <a:rPr lang="en-NZ" b="0" dirty="0">
                <a:solidFill>
                  <a:srgbClr val="CCCCCC"/>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'61-70'</a:t>
            </a:r>
            <a:r>
              <a:rPr lang="en-NZ" b="0" dirty="0">
                <a:solidFill>
                  <a:srgbClr val="CCCCCC"/>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'71-80'</a:t>
            </a:r>
            <a:r>
              <a:rPr lang="en-NZ" b="0" dirty="0">
                <a:solidFill>
                  <a:srgbClr val="CCCCCC"/>
                </a:solidFill>
                <a:effectLst/>
                <a:highlight>
                  <a:srgbClr val="1F1F1F"/>
                </a:highlight>
                <a:latin typeface="Menlo" panose="020B0609030804020204" pitchFamily="49" charset="0"/>
              </a:rPr>
              <a:t>]</a:t>
            </a:r>
          </a:p>
          <a:p>
            <a:r>
              <a:rPr lang="en-NZ" b="0" dirty="0">
                <a:solidFill>
                  <a:srgbClr val="9CDCFE"/>
                </a:solidFill>
                <a:effectLst/>
                <a:highlight>
                  <a:srgbClr val="1F1F1F"/>
                </a:highlight>
                <a:latin typeface="Menlo" panose="020B0609030804020204" pitchFamily="49" charset="0"/>
              </a:rPr>
              <a:t>defaulters</a:t>
            </a:r>
            <a:r>
              <a:rPr lang="en-NZ" b="0" dirty="0">
                <a:solidFill>
                  <a:srgbClr val="CCCCCC"/>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'AGE_BIN'</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err="1">
                <a:solidFill>
                  <a:srgbClr val="4EC9B0"/>
                </a:solidFill>
                <a:effectLst/>
                <a:highlight>
                  <a:srgbClr val="1F1F1F"/>
                </a:highlight>
                <a:latin typeface="Menlo" panose="020B0609030804020204" pitchFamily="49" charset="0"/>
              </a:rPr>
              <a:t>pd</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cut</a:t>
            </a:r>
            <a:r>
              <a:rPr lang="en-NZ" b="0" dirty="0">
                <a:solidFill>
                  <a:srgbClr val="CCCCCC"/>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x</a:t>
            </a:r>
            <a:r>
              <a:rPr lang="en-NZ" b="0" dirty="0">
                <a:solidFill>
                  <a:srgbClr val="D4D4D4"/>
                </a:solidFill>
                <a:effectLst/>
                <a:highlight>
                  <a:srgbClr val="1F1F1F"/>
                </a:highlight>
                <a:latin typeface="Menlo" panose="020B0609030804020204" pitchFamily="49" charset="0"/>
              </a:rPr>
              <a:t>=</a:t>
            </a:r>
            <a:r>
              <a:rPr lang="en-NZ" b="0" dirty="0" err="1">
                <a:solidFill>
                  <a:srgbClr val="9CDCFE"/>
                </a:solidFill>
                <a:effectLst/>
                <a:highlight>
                  <a:srgbClr val="1F1F1F"/>
                </a:highlight>
                <a:latin typeface="Menlo" panose="020B0609030804020204" pitchFamily="49" charset="0"/>
              </a:rPr>
              <a:t>defaulters</a:t>
            </a:r>
            <a:r>
              <a:rPr lang="en-NZ" b="0" dirty="0" err="1">
                <a:solidFill>
                  <a:srgbClr val="CCCCCC"/>
                </a:solidFill>
                <a:effectLst/>
                <a:highlight>
                  <a:srgbClr val="1F1F1F"/>
                </a:highlight>
                <a:latin typeface="Menlo" panose="020B0609030804020204" pitchFamily="49" charset="0"/>
              </a:rPr>
              <a:t>.AGE</a:t>
            </a:r>
            <a:r>
              <a:rPr lang="en-NZ" b="0" dirty="0">
                <a:solidFill>
                  <a:srgbClr val="CCCCCC"/>
                </a:solidFill>
                <a:effectLst/>
                <a:highlight>
                  <a:srgbClr val="1F1F1F"/>
                </a:highlight>
                <a:latin typeface="Menlo" panose="020B0609030804020204" pitchFamily="49" charset="0"/>
              </a:rPr>
              <a:t>, </a:t>
            </a:r>
            <a:r>
              <a:rPr lang="en-NZ" b="0" dirty="0">
                <a:solidFill>
                  <a:srgbClr val="9CDCFE"/>
                </a:solidFill>
                <a:effectLst/>
                <a:highlight>
                  <a:srgbClr val="1F1F1F"/>
                </a:highlight>
                <a:latin typeface="Menlo" panose="020B0609030804020204" pitchFamily="49" charset="0"/>
              </a:rPr>
              <a:t>bins</a:t>
            </a:r>
            <a:r>
              <a:rPr lang="en-NZ" b="0" dirty="0">
                <a:solidFill>
                  <a:srgbClr val="D4D4D4"/>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bins</a:t>
            </a:r>
            <a:r>
              <a:rPr lang="en-NZ" b="0" dirty="0">
                <a:solidFill>
                  <a:srgbClr val="CCCCCC"/>
                </a:solidFill>
                <a:effectLst/>
                <a:highlight>
                  <a:srgbClr val="1F1F1F"/>
                </a:highlight>
                <a:latin typeface="Menlo" panose="020B0609030804020204" pitchFamily="49" charset="0"/>
              </a:rPr>
              <a:t>, </a:t>
            </a:r>
            <a:r>
              <a:rPr lang="en-NZ" b="0" dirty="0">
                <a:solidFill>
                  <a:srgbClr val="9CDCFE"/>
                </a:solidFill>
                <a:effectLst/>
                <a:highlight>
                  <a:srgbClr val="1F1F1F"/>
                </a:highlight>
                <a:latin typeface="Menlo" panose="020B0609030804020204" pitchFamily="49" charset="0"/>
              </a:rPr>
              <a:t>labels</a:t>
            </a:r>
            <a:r>
              <a:rPr lang="en-NZ" b="0" dirty="0">
                <a:solidFill>
                  <a:srgbClr val="D4D4D4"/>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names</a:t>
            </a:r>
            <a:r>
              <a:rPr lang="en-NZ" b="0" dirty="0">
                <a:solidFill>
                  <a:srgbClr val="CCCCCC"/>
                </a:solidFill>
                <a:effectLst/>
                <a:highlight>
                  <a:srgbClr val="1F1F1F"/>
                </a:highlight>
                <a:latin typeface="Menlo" panose="020B0609030804020204" pitchFamily="49" charset="0"/>
              </a:rPr>
              <a:t>, </a:t>
            </a:r>
            <a:r>
              <a:rPr lang="en-NZ" b="0" dirty="0">
                <a:solidFill>
                  <a:srgbClr val="9CDCFE"/>
                </a:solidFill>
                <a:effectLst/>
                <a:highlight>
                  <a:srgbClr val="1F1F1F"/>
                </a:highlight>
                <a:latin typeface="Menlo" panose="020B0609030804020204" pitchFamily="49" charset="0"/>
              </a:rPr>
              <a:t>right</a:t>
            </a:r>
            <a:r>
              <a:rPr lang="en-NZ" b="0" dirty="0">
                <a:solidFill>
                  <a:srgbClr val="D4D4D4"/>
                </a:solidFill>
                <a:effectLst/>
                <a:highlight>
                  <a:srgbClr val="1F1F1F"/>
                </a:highlight>
                <a:latin typeface="Menlo" panose="020B0609030804020204" pitchFamily="49" charset="0"/>
              </a:rPr>
              <a:t>=</a:t>
            </a:r>
            <a:r>
              <a:rPr lang="en-NZ" b="0" dirty="0">
                <a:solidFill>
                  <a:srgbClr val="569CD6"/>
                </a:solidFill>
                <a:effectLst/>
                <a:highlight>
                  <a:srgbClr val="1F1F1F"/>
                </a:highlight>
                <a:latin typeface="Menlo" panose="020B0609030804020204" pitchFamily="49" charset="0"/>
              </a:rPr>
              <a:t>True</a:t>
            </a:r>
            <a:r>
              <a:rPr lang="en-NZ" b="0" dirty="0">
                <a:solidFill>
                  <a:srgbClr val="CCCCCC"/>
                </a:solidFill>
                <a:effectLst/>
                <a:highlight>
                  <a:srgbClr val="1F1F1F"/>
                </a:highlight>
                <a:latin typeface="Menlo" panose="020B0609030804020204" pitchFamily="49" charset="0"/>
              </a:rPr>
              <a:t>)</a:t>
            </a:r>
          </a:p>
          <a:p>
            <a:br>
              <a:rPr lang="en-NZ" b="0" dirty="0">
                <a:solidFill>
                  <a:srgbClr val="CCCCCC"/>
                </a:solidFill>
                <a:effectLst/>
                <a:highlight>
                  <a:srgbClr val="1F1F1F"/>
                </a:highlight>
                <a:latin typeface="Menlo" panose="020B0609030804020204" pitchFamily="49" charset="0"/>
              </a:rPr>
            </a:br>
            <a:r>
              <a:rPr lang="en-NZ" b="0" dirty="0" err="1">
                <a:solidFill>
                  <a:srgbClr val="9CDCFE"/>
                </a:solidFill>
                <a:effectLst/>
                <a:highlight>
                  <a:srgbClr val="1F1F1F"/>
                </a:highlight>
                <a:latin typeface="Menlo" panose="020B0609030804020204" pitchFamily="49" charset="0"/>
              </a:rPr>
              <a:t>age_cnt</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err="1">
                <a:solidFill>
                  <a:srgbClr val="9CDCFE"/>
                </a:solidFill>
                <a:effectLst/>
                <a:highlight>
                  <a:srgbClr val="1F1F1F"/>
                </a:highlight>
                <a:latin typeface="Menlo" panose="020B0609030804020204" pitchFamily="49" charset="0"/>
              </a:rPr>
              <a:t>defaulters</a:t>
            </a:r>
            <a:r>
              <a:rPr lang="en-NZ" b="0" dirty="0" err="1">
                <a:solidFill>
                  <a:srgbClr val="CCCCCC"/>
                </a:solidFill>
                <a:effectLst/>
                <a:highlight>
                  <a:srgbClr val="1F1F1F"/>
                </a:highlight>
                <a:latin typeface="Menlo" panose="020B0609030804020204" pitchFamily="49" charset="0"/>
              </a:rPr>
              <a:t>.AGE_BIN.</a:t>
            </a:r>
            <a:r>
              <a:rPr lang="en-NZ" b="0" dirty="0" err="1">
                <a:solidFill>
                  <a:srgbClr val="DCDCAA"/>
                </a:solidFill>
                <a:effectLst/>
                <a:highlight>
                  <a:srgbClr val="1F1F1F"/>
                </a:highlight>
                <a:latin typeface="Menlo" panose="020B0609030804020204" pitchFamily="49" charset="0"/>
              </a:rPr>
              <a:t>value_counts</a:t>
            </a:r>
            <a:r>
              <a:rPr lang="en-NZ" b="0" dirty="0">
                <a:solidFill>
                  <a:srgbClr val="CCCCCC"/>
                </a:solidFill>
                <a:effectLst/>
                <a:highlight>
                  <a:srgbClr val="1F1F1F"/>
                </a:highlight>
                <a:latin typeface="Menlo" panose="020B0609030804020204" pitchFamily="49" charset="0"/>
              </a:rPr>
              <a:t>()</a:t>
            </a:r>
          </a:p>
          <a:p>
            <a:r>
              <a:rPr lang="en-NZ" b="0" dirty="0">
                <a:solidFill>
                  <a:srgbClr val="9CDCFE"/>
                </a:solidFill>
                <a:effectLst/>
                <a:highlight>
                  <a:srgbClr val="1F1F1F"/>
                </a:highlight>
                <a:latin typeface="Menlo" panose="020B0609030804020204" pitchFamily="49" charset="0"/>
              </a:rPr>
              <a:t>age_0</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err="1">
                <a:solidFill>
                  <a:srgbClr val="9CDCFE"/>
                </a:solidFill>
                <a:effectLst/>
                <a:highlight>
                  <a:srgbClr val="1F1F1F"/>
                </a:highlight>
                <a:latin typeface="Menlo" panose="020B0609030804020204" pitchFamily="49" charset="0"/>
              </a:rPr>
              <a:t>defaulters</a:t>
            </a:r>
            <a:r>
              <a:rPr lang="en-NZ" b="0" dirty="0" err="1">
                <a:solidFill>
                  <a:srgbClr val="CCCCCC"/>
                </a:solidFill>
                <a:effectLst/>
                <a:highlight>
                  <a:srgbClr val="1F1F1F"/>
                </a:highlight>
                <a:latin typeface="Menlo" panose="020B0609030804020204" pitchFamily="49" charset="0"/>
              </a:rPr>
              <a:t>.AGE_BIN</a:t>
            </a:r>
            <a:r>
              <a:rPr lang="en-NZ" b="0" dirty="0">
                <a:solidFill>
                  <a:srgbClr val="CCCCCC"/>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defaulters</a:t>
            </a:r>
            <a:r>
              <a:rPr lang="en-NZ" b="0" dirty="0">
                <a:solidFill>
                  <a:srgbClr val="CCCCCC"/>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a:t>
            </a:r>
            <a:r>
              <a:rPr lang="en-NZ" b="0" dirty="0" err="1">
                <a:solidFill>
                  <a:srgbClr val="CE9178"/>
                </a:solidFill>
                <a:effectLst/>
                <a:highlight>
                  <a:srgbClr val="1F1F1F"/>
                </a:highlight>
                <a:latin typeface="Menlo" panose="020B0609030804020204" pitchFamily="49" charset="0"/>
              </a:rPr>
              <a:t>def_pay</a:t>
            </a:r>
            <a:r>
              <a:rPr lang="en-NZ" b="0" dirty="0">
                <a:solidFill>
                  <a:srgbClr val="CE9178"/>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a:solidFill>
                  <a:srgbClr val="DCDCAA"/>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a:solidFill>
                  <a:srgbClr val="B5CEA8"/>
                </a:solidFill>
                <a:effectLst/>
                <a:highlight>
                  <a:srgbClr val="1F1F1F"/>
                </a:highlight>
                <a:latin typeface="Menlo" panose="020B0609030804020204" pitchFamily="49" charset="0"/>
              </a:rPr>
              <a:t>0</a:t>
            </a:r>
            <a:r>
              <a:rPr lang="en-NZ" b="0" dirty="0">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value_counts</a:t>
            </a:r>
            <a:r>
              <a:rPr lang="en-NZ" b="0" dirty="0">
                <a:solidFill>
                  <a:srgbClr val="CCCCCC"/>
                </a:solidFill>
                <a:effectLst/>
                <a:highlight>
                  <a:srgbClr val="1F1F1F"/>
                </a:highlight>
                <a:latin typeface="Menlo" panose="020B0609030804020204" pitchFamily="49" charset="0"/>
              </a:rPr>
              <a:t>())</a:t>
            </a:r>
          </a:p>
          <a:p>
            <a:r>
              <a:rPr lang="en-NZ" b="0" dirty="0">
                <a:solidFill>
                  <a:srgbClr val="9CDCFE"/>
                </a:solidFill>
                <a:effectLst/>
                <a:highlight>
                  <a:srgbClr val="1F1F1F"/>
                </a:highlight>
                <a:latin typeface="Menlo" panose="020B0609030804020204" pitchFamily="49" charset="0"/>
              </a:rPr>
              <a:t>age_1</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err="1">
                <a:solidFill>
                  <a:srgbClr val="9CDCFE"/>
                </a:solidFill>
                <a:effectLst/>
                <a:highlight>
                  <a:srgbClr val="1F1F1F"/>
                </a:highlight>
                <a:latin typeface="Menlo" panose="020B0609030804020204" pitchFamily="49" charset="0"/>
              </a:rPr>
              <a:t>defaulters</a:t>
            </a:r>
            <a:r>
              <a:rPr lang="en-NZ" b="0" dirty="0" err="1">
                <a:solidFill>
                  <a:srgbClr val="CCCCCC"/>
                </a:solidFill>
                <a:effectLst/>
                <a:highlight>
                  <a:srgbClr val="1F1F1F"/>
                </a:highlight>
                <a:latin typeface="Menlo" panose="020B0609030804020204" pitchFamily="49" charset="0"/>
              </a:rPr>
              <a:t>.AGE_BIN</a:t>
            </a:r>
            <a:r>
              <a:rPr lang="en-NZ" b="0" dirty="0">
                <a:solidFill>
                  <a:srgbClr val="CCCCCC"/>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defaulters</a:t>
            </a:r>
            <a:r>
              <a:rPr lang="en-NZ" b="0" dirty="0">
                <a:solidFill>
                  <a:srgbClr val="CCCCCC"/>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a:t>
            </a:r>
            <a:r>
              <a:rPr lang="en-NZ" b="0" dirty="0" err="1">
                <a:solidFill>
                  <a:srgbClr val="CE9178"/>
                </a:solidFill>
                <a:effectLst/>
                <a:highlight>
                  <a:srgbClr val="1F1F1F"/>
                </a:highlight>
                <a:latin typeface="Menlo" panose="020B0609030804020204" pitchFamily="49" charset="0"/>
              </a:rPr>
              <a:t>def_pay</a:t>
            </a:r>
            <a:r>
              <a:rPr lang="en-NZ" b="0" dirty="0">
                <a:solidFill>
                  <a:srgbClr val="CE9178"/>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a:solidFill>
                  <a:srgbClr val="DCDCAA"/>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a:solidFill>
                  <a:srgbClr val="B5CEA8"/>
                </a:solidFill>
                <a:effectLst/>
                <a:highlight>
                  <a:srgbClr val="1F1F1F"/>
                </a:highlight>
                <a:latin typeface="Menlo" panose="020B0609030804020204" pitchFamily="49" charset="0"/>
              </a:rPr>
              <a:t>1</a:t>
            </a:r>
            <a:r>
              <a:rPr lang="en-NZ" b="0" dirty="0">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value_counts</a:t>
            </a:r>
            <a:r>
              <a:rPr lang="en-NZ" b="0" dirty="0">
                <a:solidFill>
                  <a:srgbClr val="CCCCCC"/>
                </a:solidFill>
                <a:effectLst/>
                <a:highlight>
                  <a:srgbClr val="1F1F1F"/>
                </a:highlight>
                <a:latin typeface="Menlo" panose="020B0609030804020204" pitchFamily="49" charset="0"/>
              </a:rPr>
              <a:t>())</a:t>
            </a:r>
          </a:p>
          <a:p>
            <a:endParaRPr lang="en-NZ" b="0" dirty="0">
              <a:solidFill>
                <a:srgbClr val="CCCCCC"/>
              </a:solidFill>
              <a:effectLst/>
              <a:highlight>
                <a:srgbClr val="1F1F1F"/>
              </a:highlight>
              <a:latin typeface="Menlo" panose="020B0609030804020204" pitchFamily="49" charset="0"/>
            </a:endParaRPr>
          </a:p>
          <a:p>
            <a:r>
              <a:rPr lang="en-NZ" b="0" dirty="0" err="1">
                <a:solidFill>
                  <a:srgbClr val="CCCCCC"/>
                </a:solidFill>
                <a:effectLst/>
                <a:highlight>
                  <a:srgbClr val="1F1F1F"/>
                </a:highlight>
                <a:latin typeface="Menlo" panose="020B0609030804020204" pitchFamily="49" charset="0"/>
              </a:rPr>
              <a:t>Barplot</a:t>
            </a:r>
            <a:r>
              <a:rPr lang="en-NZ" b="0" dirty="0">
                <a:solidFill>
                  <a:srgbClr val="CCCCCC"/>
                </a:solidFill>
                <a:effectLst/>
                <a:highlight>
                  <a:srgbClr val="1F1F1F"/>
                </a:highlight>
                <a:latin typeface="Menlo" panose="020B0609030804020204" pitchFamily="49" charset="0"/>
              </a:rPr>
              <a:t> and subplot </a:t>
            </a:r>
          </a:p>
        </p:txBody>
      </p:sp>
      <p:sp>
        <p:nvSpPr>
          <p:cNvPr id="4" name="Slide Number Placeholder 3"/>
          <p:cNvSpPr>
            <a:spLocks noGrp="1"/>
          </p:cNvSpPr>
          <p:nvPr>
            <p:ph type="sldNum" sz="quarter" idx="5"/>
          </p:nvPr>
        </p:nvSpPr>
        <p:spPr/>
        <p:txBody>
          <a:bodyPr/>
          <a:lstStyle/>
          <a:p>
            <a:fld id="{C7E45814-62A0-CF4E-862B-93ACED20F3EA}" type="slidenum">
              <a:rPr lang="en-US" smtClean="0"/>
              <a:t>6</a:t>
            </a:fld>
            <a:endParaRPr lang="en-US"/>
          </a:p>
        </p:txBody>
      </p:sp>
    </p:spTree>
    <p:extLst>
      <p:ext uri="{BB962C8B-B14F-4D97-AF65-F5344CB8AC3E}">
        <p14:creationId xmlns:p14="http://schemas.microsoft.com/office/powerpoint/2010/main" val="1268795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dirty="0">
                <a:solidFill>
                  <a:srgbClr val="9CDCFE"/>
                </a:solidFill>
                <a:effectLst/>
                <a:highlight>
                  <a:srgbClr val="1F1F1F"/>
                </a:highlight>
                <a:latin typeface="Menlo" panose="020B0609030804020204" pitchFamily="49" charset="0"/>
              </a:rPr>
              <a:t>Subplot</a:t>
            </a:r>
          </a:p>
          <a:p>
            <a:r>
              <a:rPr lang="en-NZ" b="0" dirty="0" err="1">
                <a:solidFill>
                  <a:srgbClr val="9CDCFE"/>
                </a:solidFill>
                <a:effectLst/>
                <a:highlight>
                  <a:srgbClr val="1F1F1F"/>
                </a:highlight>
                <a:latin typeface="Menlo" panose="020B0609030804020204" pitchFamily="49" charset="0"/>
              </a:rPr>
              <a:t>Barplot</a:t>
            </a:r>
            <a:endParaRPr lang="en-NZ" b="0" dirty="0">
              <a:solidFill>
                <a:srgbClr val="9CDCFE"/>
              </a:solidFill>
              <a:effectLst/>
              <a:highlight>
                <a:srgbClr val="1F1F1F"/>
              </a:highlight>
              <a:latin typeface="Menlo" panose="020B0609030804020204" pitchFamily="49" charset="0"/>
            </a:endParaRPr>
          </a:p>
          <a:p>
            <a:r>
              <a:rPr lang="en-NZ" b="0" dirty="0">
                <a:solidFill>
                  <a:srgbClr val="9CDCFE"/>
                </a:solidFill>
                <a:effectLst/>
                <a:highlight>
                  <a:srgbClr val="1F1F1F"/>
                </a:highlight>
                <a:latin typeface="Menlo" panose="020B0609030804020204" pitchFamily="49" charset="0"/>
              </a:rPr>
              <a:t>payment</a:t>
            </a:r>
            <a:endParaRPr lang="en-NZ" b="0" dirty="0">
              <a:solidFill>
                <a:srgbClr val="CCCCCC"/>
              </a:solidFill>
              <a:effectLst/>
              <a:highlight>
                <a:srgbClr val="1F1F1F"/>
              </a:highlight>
              <a:latin typeface="Menlo" panose="020B0609030804020204" pitchFamily="49" charset="0"/>
            </a:endParaRPr>
          </a:p>
        </p:txBody>
      </p:sp>
      <p:sp>
        <p:nvSpPr>
          <p:cNvPr id="4" name="Slide Number Placeholder 3"/>
          <p:cNvSpPr>
            <a:spLocks noGrp="1"/>
          </p:cNvSpPr>
          <p:nvPr>
            <p:ph type="sldNum" sz="quarter" idx="5"/>
          </p:nvPr>
        </p:nvSpPr>
        <p:spPr/>
        <p:txBody>
          <a:bodyPr/>
          <a:lstStyle/>
          <a:p>
            <a:fld id="{C7E45814-62A0-CF4E-862B-93ACED20F3EA}" type="slidenum">
              <a:rPr lang="en-US" smtClean="0"/>
              <a:t>7</a:t>
            </a:fld>
            <a:endParaRPr lang="en-US"/>
          </a:p>
        </p:txBody>
      </p:sp>
    </p:spTree>
    <p:extLst>
      <p:ext uri="{BB962C8B-B14F-4D97-AF65-F5344CB8AC3E}">
        <p14:creationId xmlns:p14="http://schemas.microsoft.com/office/powerpoint/2010/main" val="711383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dirty="0">
                <a:solidFill>
                  <a:srgbClr val="9CDCFE"/>
                </a:solidFill>
                <a:effectLst/>
                <a:highlight>
                  <a:srgbClr val="1F1F1F"/>
                </a:highlight>
                <a:latin typeface="Menlo" panose="020B0609030804020204" pitchFamily="49" charset="0"/>
              </a:rPr>
              <a:t>g</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err="1">
                <a:solidFill>
                  <a:srgbClr val="4EC9B0"/>
                </a:solidFill>
                <a:effectLst/>
                <a:highlight>
                  <a:srgbClr val="1F1F1F"/>
                </a:highlight>
                <a:latin typeface="Menlo" panose="020B0609030804020204" pitchFamily="49" charset="0"/>
              </a:rPr>
              <a:t>sns</a:t>
            </a:r>
            <a:r>
              <a:rPr lang="en-NZ" b="0" dirty="0" err="1">
                <a:solidFill>
                  <a:srgbClr val="CCCCCC"/>
                </a:solidFill>
                <a:effectLst/>
                <a:highlight>
                  <a:srgbClr val="1F1F1F"/>
                </a:highlight>
                <a:latin typeface="Menlo" panose="020B0609030804020204" pitchFamily="49" charset="0"/>
              </a:rPr>
              <a:t>.</a:t>
            </a:r>
            <a:r>
              <a:rPr lang="en-NZ" b="0" dirty="0" err="1">
                <a:solidFill>
                  <a:srgbClr val="4EC9B0"/>
                </a:solidFill>
                <a:effectLst/>
                <a:highlight>
                  <a:srgbClr val="1F1F1F"/>
                </a:highlight>
                <a:latin typeface="Menlo" panose="020B0609030804020204" pitchFamily="49" charset="0"/>
              </a:rPr>
              <a:t>FacetGrid</a:t>
            </a:r>
            <a:r>
              <a:rPr lang="en-NZ" b="0" dirty="0">
                <a:solidFill>
                  <a:srgbClr val="CCCCCC"/>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defaulters</a:t>
            </a:r>
            <a:r>
              <a:rPr lang="en-NZ" b="0" dirty="0">
                <a:solidFill>
                  <a:srgbClr val="CCCCCC"/>
                </a:solidFill>
                <a:effectLst/>
                <a:highlight>
                  <a:srgbClr val="1F1F1F"/>
                </a:highlight>
                <a:latin typeface="Menlo" panose="020B0609030804020204" pitchFamily="49" charset="0"/>
              </a:rPr>
              <a:t>, </a:t>
            </a:r>
            <a:r>
              <a:rPr lang="en-NZ" b="0" dirty="0">
                <a:solidFill>
                  <a:srgbClr val="9CDCFE"/>
                </a:solidFill>
                <a:effectLst/>
                <a:highlight>
                  <a:srgbClr val="1F1F1F"/>
                </a:highlight>
                <a:latin typeface="Menlo" panose="020B0609030804020204" pitchFamily="49" charset="0"/>
              </a:rPr>
              <a:t>row</a:t>
            </a:r>
            <a:r>
              <a:rPr lang="en-NZ" b="0" dirty="0">
                <a:solidFill>
                  <a:srgbClr val="D4D4D4"/>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a:t>
            </a:r>
            <a:r>
              <a:rPr lang="en-NZ" b="0" dirty="0" err="1">
                <a:solidFill>
                  <a:srgbClr val="CE9178"/>
                </a:solidFill>
                <a:effectLst/>
                <a:highlight>
                  <a:srgbClr val="1F1F1F"/>
                </a:highlight>
                <a:latin typeface="Menlo" panose="020B0609030804020204" pitchFamily="49" charset="0"/>
              </a:rPr>
              <a:t>def_pay</a:t>
            </a:r>
            <a:r>
              <a:rPr lang="en-NZ" b="0" dirty="0">
                <a:solidFill>
                  <a:srgbClr val="CE9178"/>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a:solidFill>
                  <a:srgbClr val="9CDCFE"/>
                </a:solidFill>
                <a:effectLst/>
                <a:highlight>
                  <a:srgbClr val="1F1F1F"/>
                </a:highlight>
                <a:latin typeface="Menlo" panose="020B0609030804020204" pitchFamily="49" charset="0"/>
              </a:rPr>
              <a:t>col</a:t>
            </a:r>
            <a:r>
              <a:rPr lang="en-NZ" b="0" dirty="0">
                <a:solidFill>
                  <a:srgbClr val="D4D4D4"/>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'MARRIAGE'</a:t>
            </a:r>
            <a:r>
              <a:rPr lang="en-NZ" b="0" dirty="0">
                <a:solidFill>
                  <a:srgbClr val="CCCCCC"/>
                </a:solidFill>
                <a:effectLst/>
                <a:highlight>
                  <a:srgbClr val="1F1F1F"/>
                </a:highlight>
                <a:latin typeface="Menlo" panose="020B0609030804020204" pitchFamily="49" charset="0"/>
              </a:rPr>
              <a:t>)</a:t>
            </a:r>
          </a:p>
          <a:p>
            <a:r>
              <a:rPr lang="en-NZ" b="0" dirty="0">
                <a:solidFill>
                  <a:srgbClr val="9CDCFE"/>
                </a:solidFill>
                <a:effectLst/>
                <a:highlight>
                  <a:srgbClr val="1F1F1F"/>
                </a:highlight>
                <a:latin typeface="Menlo" panose="020B0609030804020204" pitchFamily="49" charset="0"/>
              </a:rPr>
              <a:t>g</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err="1">
                <a:solidFill>
                  <a:srgbClr val="9CDCFE"/>
                </a:solidFill>
                <a:effectLst/>
                <a:highlight>
                  <a:srgbClr val="1F1F1F"/>
                </a:highlight>
                <a:latin typeface="Menlo" panose="020B0609030804020204" pitchFamily="49" charset="0"/>
              </a:rPr>
              <a:t>g</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map</a:t>
            </a:r>
            <a:r>
              <a:rPr lang="en-NZ" b="0" dirty="0">
                <a:solidFill>
                  <a:srgbClr val="CCCCCC"/>
                </a:solidFill>
                <a:effectLst/>
                <a:highlight>
                  <a:srgbClr val="1F1F1F"/>
                </a:highlight>
                <a:latin typeface="Menlo" panose="020B0609030804020204" pitchFamily="49" charset="0"/>
              </a:rPr>
              <a:t>(</a:t>
            </a:r>
            <a:r>
              <a:rPr lang="en-NZ" b="0" dirty="0" err="1">
                <a:solidFill>
                  <a:srgbClr val="4EC9B0"/>
                </a:solidFill>
                <a:effectLst/>
                <a:highlight>
                  <a:srgbClr val="1F1F1F"/>
                </a:highlight>
                <a:latin typeface="Menlo" panose="020B0609030804020204" pitchFamily="49" charset="0"/>
              </a:rPr>
              <a:t>plt</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hist</a:t>
            </a:r>
            <a:r>
              <a:rPr lang="en-NZ" b="0" dirty="0">
                <a:solidFill>
                  <a:srgbClr val="CCCCCC"/>
                </a:solidFill>
                <a:effectLst/>
                <a:highlight>
                  <a:srgbClr val="1F1F1F"/>
                </a:highlight>
                <a:latin typeface="Menlo" panose="020B0609030804020204" pitchFamily="49" charset="0"/>
              </a:rPr>
              <a:t>, </a:t>
            </a:r>
            <a:r>
              <a:rPr lang="en-NZ" b="0" dirty="0">
                <a:solidFill>
                  <a:srgbClr val="CE9178"/>
                </a:solidFill>
                <a:effectLst/>
                <a:highlight>
                  <a:srgbClr val="1F1F1F"/>
                </a:highlight>
                <a:latin typeface="Menlo" panose="020B0609030804020204" pitchFamily="49" charset="0"/>
              </a:rPr>
              <a:t>'AGE'</a:t>
            </a:r>
            <a:r>
              <a:rPr lang="en-NZ" b="0" dirty="0">
                <a:solidFill>
                  <a:srgbClr val="CCCCCC"/>
                </a:solidFill>
                <a:effectLst/>
                <a:highlight>
                  <a:srgbClr val="1F1F1F"/>
                </a:highlight>
                <a:latin typeface="Menlo" panose="020B0609030804020204" pitchFamily="49" charset="0"/>
              </a:rPr>
              <a:t>)</a:t>
            </a:r>
          </a:p>
          <a:p>
            <a:r>
              <a:rPr lang="en-NZ" b="0" dirty="0" err="1">
                <a:solidFill>
                  <a:srgbClr val="4EC9B0"/>
                </a:solidFill>
                <a:effectLst/>
                <a:highlight>
                  <a:srgbClr val="1F1F1F"/>
                </a:highlight>
                <a:latin typeface="Menlo" panose="020B0609030804020204" pitchFamily="49" charset="0"/>
              </a:rPr>
              <a:t>plt</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show</a:t>
            </a:r>
            <a:r>
              <a:rPr lang="en-NZ" b="0" dirty="0">
                <a:solidFill>
                  <a:srgbClr val="CCCCCC"/>
                </a:solidFill>
                <a:effectLst/>
                <a:highlight>
                  <a:srgbClr val="1F1F1F"/>
                </a:highlight>
                <a:latin typeface="Menlo" panose="020B0609030804020204" pitchFamily="49" charset="0"/>
              </a:rPr>
              <a:t>()</a:t>
            </a:r>
          </a:p>
        </p:txBody>
      </p:sp>
      <p:sp>
        <p:nvSpPr>
          <p:cNvPr id="4" name="Slide Number Placeholder 3"/>
          <p:cNvSpPr>
            <a:spLocks noGrp="1"/>
          </p:cNvSpPr>
          <p:nvPr>
            <p:ph type="sldNum" sz="quarter" idx="5"/>
          </p:nvPr>
        </p:nvSpPr>
        <p:spPr/>
        <p:txBody>
          <a:bodyPr/>
          <a:lstStyle/>
          <a:p>
            <a:fld id="{C7E45814-62A0-CF4E-862B-93ACED20F3EA}" type="slidenum">
              <a:rPr lang="en-US" smtClean="0"/>
              <a:t>8</a:t>
            </a:fld>
            <a:endParaRPr lang="en-US"/>
          </a:p>
        </p:txBody>
      </p:sp>
    </p:spTree>
    <p:extLst>
      <p:ext uri="{BB962C8B-B14F-4D97-AF65-F5344CB8AC3E}">
        <p14:creationId xmlns:p14="http://schemas.microsoft.com/office/powerpoint/2010/main" val="3981642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dirty="0">
                <a:solidFill>
                  <a:srgbClr val="9CDCFE"/>
                </a:solidFill>
                <a:effectLst/>
                <a:highlight>
                  <a:srgbClr val="1F1F1F"/>
                </a:highlight>
                <a:latin typeface="Menlo" panose="020B0609030804020204" pitchFamily="49" charset="0"/>
              </a:rPr>
              <a:t>g</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err="1">
                <a:solidFill>
                  <a:srgbClr val="4EC9B0"/>
                </a:solidFill>
                <a:effectLst/>
                <a:highlight>
                  <a:srgbClr val="1F1F1F"/>
                </a:highlight>
                <a:latin typeface="Menlo" panose="020B0609030804020204" pitchFamily="49" charset="0"/>
              </a:rPr>
              <a:t>sns</a:t>
            </a:r>
            <a:r>
              <a:rPr lang="en-NZ" b="0" dirty="0" err="1">
                <a:solidFill>
                  <a:srgbClr val="CCCCCC"/>
                </a:solidFill>
                <a:effectLst/>
                <a:highlight>
                  <a:srgbClr val="1F1F1F"/>
                </a:highlight>
                <a:latin typeface="Menlo" panose="020B0609030804020204" pitchFamily="49" charset="0"/>
              </a:rPr>
              <a:t>.</a:t>
            </a:r>
            <a:r>
              <a:rPr lang="en-NZ" b="0" dirty="0" err="1">
                <a:solidFill>
                  <a:srgbClr val="4EC9B0"/>
                </a:solidFill>
                <a:effectLst/>
                <a:highlight>
                  <a:srgbClr val="1F1F1F"/>
                </a:highlight>
                <a:latin typeface="Menlo" panose="020B0609030804020204" pitchFamily="49" charset="0"/>
              </a:rPr>
              <a:t>FacetGrid</a:t>
            </a:r>
            <a:r>
              <a:rPr lang="en-NZ" b="0" dirty="0">
                <a:solidFill>
                  <a:srgbClr val="CCCCCC"/>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defaulters</a:t>
            </a:r>
            <a:r>
              <a:rPr lang="en-NZ" b="0" dirty="0">
                <a:solidFill>
                  <a:srgbClr val="CCCCCC"/>
                </a:solidFill>
                <a:effectLst/>
                <a:highlight>
                  <a:srgbClr val="1F1F1F"/>
                </a:highlight>
                <a:latin typeface="Menlo" panose="020B0609030804020204" pitchFamily="49" charset="0"/>
              </a:rPr>
              <a:t>, </a:t>
            </a:r>
            <a:r>
              <a:rPr lang="en-NZ" b="0" dirty="0">
                <a:solidFill>
                  <a:srgbClr val="9CDCFE"/>
                </a:solidFill>
                <a:effectLst/>
                <a:highlight>
                  <a:srgbClr val="1F1F1F"/>
                </a:highlight>
                <a:latin typeface="Menlo" panose="020B0609030804020204" pitchFamily="49" charset="0"/>
              </a:rPr>
              <a:t>row</a:t>
            </a:r>
            <a:r>
              <a:rPr lang="en-NZ" b="0" dirty="0">
                <a:solidFill>
                  <a:srgbClr val="D4D4D4"/>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a:t>
            </a:r>
            <a:r>
              <a:rPr lang="en-NZ" b="0" dirty="0" err="1">
                <a:solidFill>
                  <a:srgbClr val="CE9178"/>
                </a:solidFill>
                <a:effectLst/>
                <a:highlight>
                  <a:srgbClr val="1F1F1F"/>
                </a:highlight>
                <a:latin typeface="Menlo" panose="020B0609030804020204" pitchFamily="49" charset="0"/>
              </a:rPr>
              <a:t>def_pay</a:t>
            </a:r>
            <a:r>
              <a:rPr lang="en-NZ" b="0" dirty="0">
                <a:solidFill>
                  <a:srgbClr val="CE9178"/>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a:solidFill>
                  <a:srgbClr val="9CDCFE"/>
                </a:solidFill>
                <a:effectLst/>
                <a:highlight>
                  <a:srgbClr val="1F1F1F"/>
                </a:highlight>
                <a:latin typeface="Menlo" panose="020B0609030804020204" pitchFamily="49" charset="0"/>
              </a:rPr>
              <a:t>col</a:t>
            </a:r>
            <a:r>
              <a:rPr lang="en-NZ" b="0" dirty="0">
                <a:solidFill>
                  <a:srgbClr val="D4D4D4"/>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'SEX'</a:t>
            </a:r>
            <a:r>
              <a:rPr lang="en-NZ" b="0" dirty="0">
                <a:solidFill>
                  <a:srgbClr val="CCCCCC"/>
                </a:solidFill>
                <a:effectLst/>
                <a:highlight>
                  <a:srgbClr val="1F1F1F"/>
                </a:highlight>
                <a:latin typeface="Menlo" panose="020B0609030804020204" pitchFamily="49" charset="0"/>
              </a:rPr>
              <a:t>)</a:t>
            </a:r>
          </a:p>
          <a:p>
            <a:r>
              <a:rPr lang="en-NZ" b="0" dirty="0">
                <a:solidFill>
                  <a:srgbClr val="9CDCFE"/>
                </a:solidFill>
                <a:effectLst/>
                <a:highlight>
                  <a:srgbClr val="1F1F1F"/>
                </a:highlight>
                <a:latin typeface="Menlo" panose="020B0609030804020204" pitchFamily="49" charset="0"/>
              </a:rPr>
              <a:t>g</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err="1">
                <a:solidFill>
                  <a:srgbClr val="9CDCFE"/>
                </a:solidFill>
                <a:effectLst/>
                <a:highlight>
                  <a:srgbClr val="1F1F1F"/>
                </a:highlight>
                <a:latin typeface="Menlo" panose="020B0609030804020204" pitchFamily="49" charset="0"/>
              </a:rPr>
              <a:t>g</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map</a:t>
            </a:r>
            <a:r>
              <a:rPr lang="en-NZ" b="0" dirty="0">
                <a:solidFill>
                  <a:srgbClr val="CCCCCC"/>
                </a:solidFill>
                <a:effectLst/>
                <a:highlight>
                  <a:srgbClr val="1F1F1F"/>
                </a:highlight>
                <a:latin typeface="Menlo" panose="020B0609030804020204" pitchFamily="49" charset="0"/>
              </a:rPr>
              <a:t>(</a:t>
            </a:r>
            <a:r>
              <a:rPr lang="en-NZ" b="0" dirty="0" err="1">
                <a:solidFill>
                  <a:srgbClr val="4EC9B0"/>
                </a:solidFill>
                <a:effectLst/>
                <a:highlight>
                  <a:srgbClr val="1F1F1F"/>
                </a:highlight>
                <a:latin typeface="Menlo" panose="020B0609030804020204" pitchFamily="49" charset="0"/>
              </a:rPr>
              <a:t>plt</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hist</a:t>
            </a:r>
            <a:r>
              <a:rPr lang="en-NZ" b="0" dirty="0">
                <a:solidFill>
                  <a:srgbClr val="CCCCCC"/>
                </a:solidFill>
                <a:effectLst/>
                <a:highlight>
                  <a:srgbClr val="1F1F1F"/>
                </a:highlight>
                <a:latin typeface="Menlo" panose="020B0609030804020204" pitchFamily="49" charset="0"/>
              </a:rPr>
              <a:t>, </a:t>
            </a:r>
            <a:r>
              <a:rPr lang="en-NZ" b="0" dirty="0">
                <a:solidFill>
                  <a:srgbClr val="CE9178"/>
                </a:solidFill>
                <a:effectLst/>
                <a:highlight>
                  <a:srgbClr val="1F1F1F"/>
                </a:highlight>
                <a:latin typeface="Menlo" panose="020B0609030804020204" pitchFamily="49" charset="0"/>
              </a:rPr>
              <a:t>'AGE'</a:t>
            </a:r>
            <a:r>
              <a:rPr lang="en-NZ" b="0" dirty="0">
                <a:solidFill>
                  <a:srgbClr val="CCCCCC"/>
                </a:solidFill>
                <a:effectLst/>
                <a:highlight>
                  <a:srgbClr val="1F1F1F"/>
                </a:highlight>
                <a:latin typeface="Menlo" panose="020B0609030804020204" pitchFamily="49" charset="0"/>
              </a:rPr>
              <a:t>)</a:t>
            </a:r>
          </a:p>
        </p:txBody>
      </p:sp>
      <p:sp>
        <p:nvSpPr>
          <p:cNvPr id="4" name="Slide Number Placeholder 3"/>
          <p:cNvSpPr>
            <a:spLocks noGrp="1"/>
          </p:cNvSpPr>
          <p:nvPr>
            <p:ph type="sldNum" sz="quarter" idx="5"/>
          </p:nvPr>
        </p:nvSpPr>
        <p:spPr/>
        <p:txBody>
          <a:bodyPr/>
          <a:lstStyle/>
          <a:p>
            <a:fld id="{C7E45814-62A0-CF4E-862B-93ACED20F3EA}" type="slidenum">
              <a:rPr lang="en-US" smtClean="0"/>
              <a:t>9</a:t>
            </a:fld>
            <a:endParaRPr lang="en-US"/>
          </a:p>
        </p:txBody>
      </p:sp>
    </p:spTree>
    <p:extLst>
      <p:ext uri="{BB962C8B-B14F-4D97-AF65-F5344CB8AC3E}">
        <p14:creationId xmlns:p14="http://schemas.microsoft.com/office/powerpoint/2010/main" val="1019776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dirty="0" err="1">
                <a:solidFill>
                  <a:srgbClr val="4EC9B0"/>
                </a:solidFill>
                <a:effectLst/>
                <a:highlight>
                  <a:srgbClr val="1F1F1F"/>
                </a:highlight>
                <a:latin typeface="Menlo" panose="020B0609030804020204" pitchFamily="49" charset="0"/>
              </a:rPr>
              <a:t>plt</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scatter</a:t>
            </a:r>
            <a:r>
              <a:rPr lang="en-NZ" b="0" dirty="0">
                <a:solidFill>
                  <a:srgbClr val="CCCCCC"/>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x</a:t>
            </a:r>
            <a:r>
              <a:rPr lang="en-NZ" b="0" dirty="0">
                <a:solidFill>
                  <a:srgbClr val="D4D4D4"/>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defaulters</a:t>
            </a:r>
            <a:r>
              <a:rPr lang="en-NZ" b="0" dirty="0">
                <a:solidFill>
                  <a:srgbClr val="CCCCCC"/>
                </a:solidFill>
                <a:effectLst/>
                <a:highlight>
                  <a:srgbClr val="1F1F1F"/>
                </a:highlight>
                <a:latin typeface="Menlo" panose="020B0609030804020204" pitchFamily="49" charset="0"/>
              </a:rPr>
              <a:t>.PAY_AMT1, </a:t>
            </a:r>
            <a:r>
              <a:rPr lang="en-NZ" b="0" dirty="0">
                <a:solidFill>
                  <a:srgbClr val="9CDCFE"/>
                </a:solidFill>
                <a:effectLst/>
                <a:highlight>
                  <a:srgbClr val="1F1F1F"/>
                </a:highlight>
                <a:latin typeface="Menlo" panose="020B0609030804020204" pitchFamily="49" charset="0"/>
              </a:rPr>
              <a:t>y</a:t>
            </a:r>
            <a:r>
              <a:rPr lang="en-NZ" b="0" dirty="0">
                <a:solidFill>
                  <a:srgbClr val="D4D4D4"/>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defaulters</a:t>
            </a:r>
            <a:r>
              <a:rPr lang="en-NZ" b="0" dirty="0">
                <a:solidFill>
                  <a:srgbClr val="CCCCCC"/>
                </a:solidFill>
                <a:effectLst/>
                <a:highlight>
                  <a:srgbClr val="1F1F1F"/>
                </a:highlight>
                <a:latin typeface="Menlo" panose="020B0609030804020204" pitchFamily="49" charset="0"/>
              </a:rPr>
              <a:t>.BILL_AMT1, </a:t>
            </a:r>
            <a:r>
              <a:rPr lang="en-NZ" b="0" dirty="0">
                <a:solidFill>
                  <a:srgbClr val="9CDCFE"/>
                </a:solidFill>
                <a:effectLst/>
                <a:highlight>
                  <a:srgbClr val="1F1F1F"/>
                </a:highlight>
                <a:latin typeface="Menlo" panose="020B0609030804020204" pitchFamily="49" charset="0"/>
              </a:rPr>
              <a:t>c</a:t>
            </a:r>
            <a:r>
              <a:rPr lang="en-NZ" b="0" dirty="0">
                <a:solidFill>
                  <a:srgbClr val="D4D4D4"/>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'r'</a:t>
            </a:r>
            <a:r>
              <a:rPr lang="en-NZ" b="0" dirty="0">
                <a:solidFill>
                  <a:srgbClr val="CCCCCC"/>
                </a:solidFill>
                <a:effectLst/>
                <a:highlight>
                  <a:srgbClr val="1F1F1F"/>
                </a:highlight>
                <a:latin typeface="Menlo" panose="020B0609030804020204" pitchFamily="49" charset="0"/>
              </a:rPr>
              <a:t>, </a:t>
            </a:r>
            <a:r>
              <a:rPr lang="en-NZ" b="0" dirty="0">
                <a:solidFill>
                  <a:srgbClr val="9CDCFE"/>
                </a:solidFill>
                <a:effectLst/>
                <a:highlight>
                  <a:srgbClr val="1F1F1F"/>
                </a:highlight>
                <a:latin typeface="Menlo" panose="020B0609030804020204" pitchFamily="49" charset="0"/>
              </a:rPr>
              <a:t>s</a:t>
            </a:r>
            <a:r>
              <a:rPr lang="en-NZ" b="0" dirty="0">
                <a:solidFill>
                  <a:srgbClr val="D4D4D4"/>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1</a:t>
            </a:r>
            <a:r>
              <a:rPr lang="en-NZ" b="0" dirty="0">
                <a:solidFill>
                  <a:srgbClr val="CCCCCC"/>
                </a:solidFill>
                <a:effectLst/>
                <a:highlight>
                  <a:srgbClr val="1F1F1F"/>
                </a:highlight>
                <a:latin typeface="Menlo" panose="020B0609030804020204" pitchFamily="49" charset="0"/>
              </a:rPr>
              <a:t>)</a:t>
            </a:r>
          </a:p>
          <a:p>
            <a:r>
              <a:rPr lang="en-NZ" b="0" dirty="0">
                <a:solidFill>
                  <a:srgbClr val="CCCCCC"/>
                </a:solidFill>
                <a:effectLst/>
                <a:highlight>
                  <a:srgbClr val="1F1F1F"/>
                </a:highlight>
                <a:latin typeface="Menlo" panose="020B0609030804020204" pitchFamily="49" charset="0"/>
              </a:rPr>
              <a:t>Repeat for pay_amt2 and bill_amt-2</a:t>
            </a:r>
          </a:p>
        </p:txBody>
      </p:sp>
      <p:sp>
        <p:nvSpPr>
          <p:cNvPr id="4" name="Slide Number Placeholder 3"/>
          <p:cNvSpPr>
            <a:spLocks noGrp="1"/>
          </p:cNvSpPr>
          <p:nvPr>
            <p:ph type="sldNum" sz="quarter" idx="5"/>
          </p:nvPr>
        </p:nvSpPr>
        <p:spPr/>
        <p:txBody>
          <a:bodyPr/>
          <a:lstStyle/>
          <a:p>
            <a:fld id="{C7E45814-62A0-CF4E-862B-93ACED20F3EA}" type="slidenum">
              <a:rPr lang="en-US" smtClean="0"/>
              <a:t>10</a:t>
            </a:fld>
            <a:endParaRPr lang="en-US"/>
          </a:p>
        </p:txBody>
      </p:sp>
    </p:spTree>
    <p:extLst>
      <p:ext uri="{BB962C8B-B14F-4D97-AF65-F5344CB8AC3E}">
        <p14:creationId xmlns:p14="http://schemas.microsoft.com/office/powerpoint/2010/main" val="1122575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dirty="0" err="1">
                <a:solidFill>
                  <a:srgbClr val="4EC9B0"/>
                </a:solidFill>
                <a:effectLst/>
                <a:highlight>
                  <a:srgbClr val="1F1F1F"/>
                </a:highlight>
                <a:latin typeface="Menlo" panose="020B0609030804020204" pitchFamily="49" charset="0"/>
              </a:rPr>
              <a:t>plt</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scatter</a:t>
            </a:r>
            <a:r>
              <a:rPr lang="en-NZ" b="0" dirty="0">
                <a:solidFill>
                  <a:srgbClr val="CCCCCC"/>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x</a:t>
            </a:r>
            <a:r>
              <a:rPr lang="en-NZ" b="0" dirty="0">
                <a:solidFill>
                  <a:srgbClr val="D4D4D4"/>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defaulters</a:t>
            </a:r>
            <a:r>
              <a:rPr lang="en-NZ" b="0" dirty="0">
                <a:solidFill>
                  <a:srgbClr val="CCCCCC"/>
                </a:solidFill>
                <a:effectLst/>
                <a:highlight>
                  <a:srgbClr val="1F1F1F"/>
                </a:highlight>
                <a:latin typeface="Menlo" panose="020B0609030804020204" pitchFamily="49" charset="0"/>
              </a:rPr>
              <a:t>.PAY_AMT1, </a:t>
            </a:r>
            <a:r>
              <a:rPr lang="en-NZ" b="0" dirty="0">
                <a:solidFill>
                  <a:srgbClr val="9CDCFE"/>
                </a:solidFill>
                <a:effectLst/>
                <a:highlight>
                  <a:srgbClr val="1F1F1F"/>
                </a:highlight>
                <a:latin typeface="Menlo" panose="020B0609030804020204" pitchFamily="49" charset="0"/>
              </a:rPr>
              <a:t>y</a:t>
            </a:r>
            <a:r>
              <a:rPr lang="en-NZ" b="0" dirty="0">
                <a:solidFill>
                  <a:srgbClr val="D4D4D4"/>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defaulters</a:t>
            </a:r>
            <a:r>
              <a:rPr lang="en-NZ" b="0" dirty="0">
                <a:solidFill>
                  <a:srgbClr val="CCCCCC"/>
                </a:solidFill>
                <a:effectLst/>
                <a:highlight>
                  <a:srgbClr val="1F1F1F"/>
                </a:highlight>
                <a:latin typeface="Menlo" panose="020B0609030804020204" pitchFamily="49" charset="0"/>
              </a:rPr>
              <a:t>.BILL_AMT1, </a:t>
            </a:r>
            <a:r>
              <a:rPr lang="en-NZ" b="0" dirty="0">
                <a:solidFill>
                  <a:srgbClr val="9CDCFE"/>
                </a:solidFill>
                <a:effectLst/>
                <a:highlight>
                  <a:srgbClr val="1F1F1F"/>
                </a:highlight>
                <a:latin typeface="Menlo" panose="020B0609030804020204" pitchFamily="49" charset="0"/>
              </a:rPr>
              <a:t>c</a:t>
            </a:r>
            <a:r>
              <a:rPr lang="en-NZ" b="0" dirty="0">
                <a:solidFill>
                  <a:srgbClr val="D4D4D4"/>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'r'</a:t>
            </a:r>
            <a:r>
              <a:rPr lang="en-NZ" b="0" dirty="0">
                <a:solidFill>
                  <a:srgbClr val="CCCCCC"/>
                </a:solidFill>
                <a:effectLst/>
                <a:highlight>
                  <a:srgbClr val="1F1F1F"/>
                </a:highlight>
                <a:latin typeface="Menlo" panose="020B0609030804020204" pitchFamily="49" charset="0"/>
              </a:rPr>
              <a:t>, </a:t>
            </a:r>
            <a:r>
              <a:rPr lang="en-NZ" b="0" dirty="0">
                <a:solidFill>
                  <a:srgbClr val="9CDCFE"/>
                </a:solidFill>
                <a:effectLst/>
                <a:highlight>
                  <a:srgbClr val="1F1F1F"/>
                </a:highlight>
                <a:latin typeface="Menlo" panose="020B0609030804020204" pitchFamily="49" charset="0"/>
              </a:rPr>
              <a:t>s</a:t>
            </a:r>
            <a:r>
              <a:rPr lang="en-NZ" b="0" dirty="0">
                <a:solidFill>
                  <a:srgbClr val="D4D4D4"/>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1</a:t>
            </a:r>
            <a:r>
              <a:rPr lang="en-NZ" b="0" dirty="0">
                <a:solidFill>
                  <a:srgbClr val="CCCCCC"/>
                </a:solidFill>
                <a:effectLst/>
                <a:highlight>
                  <a:srgbClr val="1F1F1F"/>
                </a:highlight>
                <a:latin typeface="Menlo" panose="020B0609030804020204" pitchFamily="49" charset="0"/>
              </a:rPr>
              <a:t>)</a:t>
            </a:r>
          </a:p>
          <a:p>
            <a:r>
              <a:rPr lang="en-NZ" b="0" dirty="0">
                <a:solidFill>
                  <a:srgbClr val="CCCCCC"/>
                </a:solidFill>
                <a:effectLst/>
                <a:highlight>
                  <a:srgbClr val="1F1F1F"/>
                </a:highlight>
                <a:latin typeface="Menlo" panose="020B0609030804020204" pitchFamily="49" charset="0"/>
              </a:rPr>
              <a:t>Repeat for pay_amt2 and bill_amt-2</a:t>
            </a:r>
          </a:p>
        </p:txBody>
      </p:sp>
      <p:sp>
        <p:nvSpPr>
          <p:cNvPr id="4" name="Slide Number Placeholder 3"/>
          <p:cNvSpPr>
            <a:spLocks noGrp="1"/>
          </p:cNvSpPr>
          <p:nvPr>
            <p:ph type="sldNum" sz="quarter" idx="5"/>
          </p:nvPr>
        </p:nvSpPr>
        <p:spPr/>
        <p:txBody>
          <a:bodyPr/>
          <a:lstStyle/>
          <a:p>
            <a:fld id="{C7E45814-62A0-CF4E-862B-93ACED20F3EA}" type="slidenum">
              <a:rPr lang="en-US" smtClean="0"/>
              <a:t>11</a:t>
            </a:fld>
            <a:endParaRPr lang="en-US"/>
          </a:p>
        </p:txBody>
      </p:sp>
    </p:spTree>
    <p:extLst>
      <p:ext uri="{BB962C8B-B14F-4D97-AF65-F5344CB8AC3E}">
        <p14:creationId xmlns:p14="http://schemas.microsoft.com/office/powerpoint/2010/main" val="1381532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E45814-62A0-CF4E-862B-93ACED20F3EA}" type="slidenum">
              <a:rPr lang="en-US" smtClean="0"/>
              <a:t>12</a:t>
            </a:fld>
            <a:endParaRPr lang="en-US"/>
          </a:p>
        </p:txBody>
      </p:sp>
    </p:spTree>
    <p:extLst>
      <p:ext uri="{BB962C8B-B14F-4D97-AF65-F5344CB8AC3E}">
        <p14:creationId xmlns:p14="http://schemas.microsoft.com/office/powerpoint/2010/main" val="3518866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0574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0111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4474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6342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52056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8/12/24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89989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8/12/24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6324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8/12/24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6733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8/12/24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1206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7012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8/12/24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5361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8/12/24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090739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FFBF79B-3C6A-8CCC-3BC3-EB177C40A349}"/>
              </a:ext>
            </a:extLst>
          </p:cNvPr>
          <p:cNvSpPr>
            <a:spLocks noGrp="1"/>
          </p:cNvSpPr>
          <p:nvPr>
            <p:ph type="ctrTitle"/>
          </p:nvPr>
        </p:nvSpPr>
        <p:spPr>
          <a:xfrm>
            <a:off x="4343400" y="2744662"/>
            <a:ext cx="7339827" cy="2387600"/>
          </a:xfrm>
        </p:spPr>
        <p:txBody>
          <a:bodyPr>
            <a:normAutofit/>
          </a:bodyPr>
          <a:lstStyle/>
          <a:p>
            <a:pPr algn="r"/>
            <a:r>
              <a:rPr lang="en-US" dirty="0">
                <a:solidFill>
                  <a:srgbClr val="FFFFFF"/>
                </a:solidFill>
              </a:rPr>
              <a:t>Mini PROJECT – 2- Machine Learning</a:t>
            </a:r>
          </a:p>
        </p:txBody>
      </p:sp>
      <p:sp>
        <p:nvSpPr>
          <p:cNvPr id="3" name="Subtitle 2">
            <a:extLst>
              <a:ext uri="{FF2B5EF4-FFF2-40B4-BE49-F238E27FC236}">
                <a16:creationId xmlns:a16="http://schemas.microsoft.com/office/drawing/2014/main" id="{54DDFDD6-2227-E85B-5A44-21BB86CDE373}"/>
              </a:ext>
            </a:extLst>
          </p:cNvPr>
          <p:cNvSpPr>
            <a:spLocks noGrp="1"/>
          </p:cNvSpPr>
          <p:nvPr>
            <p:ph type="subTitle" idx="1"/>
          </p:nvPr>
        </p:nvSpPr>
        <p:spPr>
          <a:xfrm>
            <a:off x="5093520" y="5224337"/>
            <a:ext cx="6589707" cy="1329443"/>
          </a:xfrm>
        </p:spPr>
        <p:txBody>
          <a:bodyPr>
            <a:normAutofit/>
          </a:bodyPr>
          <a:lstStyle/>
          <a:p>
            <a:pPr algn="r"/>
            <a:r>
              <a:rPr lang="en-US">
                <a:solidFill>
                  <a:srgbClr val="FFFFFF"/>
                </a:solidFill>
              </a:rPr>
              <a:t>CREDIT CARD CLIENT DATASET</a:t>
            </a:r>
          </a:p>
        </p:txBody>
      </p:sp>
      <p:cxnSp>
        <p:nvCxnSpPr>
          <p:cNvPr id="24" name="Straight Connector 23">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5" name="Freeform: Shape 13">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endParaRPr lang="en-US" dirty="0"/>
          </a:p>
        </p:txBody>
      </p:sp>
      <p:sp>
        <p:nvSpPr>
          <p:cNvPr id="26" name="Freeform: Shape 15">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Oval 26">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270686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0EDA4-34D8-899B-AA43-FA4C04D6CD34}"/>
              </a:ext>
            </a:extLst>
          </p:cNvPr>
          <p:cNvSpPr>
            <a:spLocks noGrp="1"/>
          </p:cNvSpPr>
          <p:nvPr>
            <p:ph type="title"/>
          </p:nvPr>
        </p:nvSpPr>
        <p:spPr>
          <a:xfrm>
            <a:off x="841248" y="334644"/>
            <a:ext cx="10509504" cy="1076914"/>
          </a:xfrm>
        </p:spPr>
        <p:txBody>
          <a:bodyPr anchor="ctr">
            <a:normAutofit/>
          </a:bodyPr>
          <a:lstStyle/>
          <a:p>
            <a:r>
              <a:rPr lang="en-US" sz="4000"/>
              <a:t>Visualization – Past six months payment vs Default</a:t>
            </a:r>
          </a:p>
        </p:txBody>
      </p:sp>
      <p:sp>
        <p:nvSpPr>
          <p:cNvPr id="13" name="Rectangle 12">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6FAAEC9-74C3-E180-54BF-052BFB398D44}"/>
              </a:ext>
            </a:extLst>
          </p:cNvPr>
          <p:cNvSpPr>
            <a:spLocks/>
          </p:cNvSpPr>
          <p:nvPr/>
        </p:nvSpPr>
        <p:spPr>
          <a:xfrm>
            <a:off x="1110179" y="1827258"/>
            <a:ext cx="9329048" cy="3860345"/>
          </a:xfrm>
          <a:prstGeom prst="rect">
            <a:avLst/>
          </a:prstGeom>
        </p:spPr>
        <p:txBody>
          <a:bodyPr>
            <a:normAutofit/>
          </a:bodyPr>
          <a:lstStyle/>
          <a:p>
            <a:pPr defTabSz="402336">
              <a:spcAft>
                <a:spcPts val="600"/>
              </a:spcAft>
            </a:pPr>
            <a:endParaRPr lang="en-NZ" sz="1408" kern="1200">
              <a:solidFill>
                <a:schemeClr val="tx1"/>
              </a:solidFill>
              <a:latin typeface="Aptos" panose="020B0004020202020204" pitchFamily="34" charset="0"/>
              <a:ea typeface="+mn-ea"/>
              <a:cs typeface="+mn-cs"/>
            </a:endParaRPr>
          </a:p>
          <a:p>
            <a:pPr defTabSz="402336">
              <a:spcAft>
                <a:spcPts val="600"/>
              </a:spcAft>
            </a:pPr>
            <a:endParaRPr lang="en-NZ" sz="1408" kern="1200">
              <a:solidFill>
                <a:schemeClr val="tx1"/>
              </a:solidFill>
              <a:latin typeface="Aptos" panose="020B0004020202020204" pitchFamily="34" charset="0"/>
              <a:ea typeface="+mn-ea"/>
              <a:cs typeface="+mn-cs"/>
            </a:endParaRPr>
          </a:p>
          <a:p>
            <a:pPr>
              <a:spcAft>
                <a:spcPts val="600"/>
              </a:spcAft>
            </a:pPr>
            <a:endParaRPr lang="en-US"/>
          </a:p>
        </p:txBody>
      </p:sp>
      <p:sp>
        <p:nvSpPr>
          <p:cNvPr id="6" name="TextBox 5">
            <a:extLst>
              <a:ext uri="{FF2B5EF4-FFF2-40B4-BE49-F238E27FC236}">
                <a16:creationId xmlns:a16="http://schemas.microsoft.com/office/drawing/2014/main" id="{31406014-260A-3936-DA45-30869A964EDB}"/>
              </a:ext>
            </a:extLst>
          </p:cNvPr>
          <p:cNvSpPr txBox="1"/>
          <p:nvPr/>
        </p:nvSpPr>
        <p:spPr>
          <a:xfrm>
            <a:off x="838200" y="2585189"/>
            <a:ext cx="2716364" cy="2812393"/>
          </a:xfrm>
          <a:prstGeom prst="rect">
            <a:avLst/>
          </a:prstGeom>
          <a:noFill/>
        </p:spPr>
        <p:txBody>
          <a:bodyPr wrap="square">
            <a:spAutoFit/>
          </a:bodyPr>
          <a:lstStyle/>
          <a:p>
            <a:pPr defTabSz="402336">
              <a:spcAft>
                <a:spcPts val="600"/>
              </a:spcAft>
            </a:pPr>
            <a:r>
              <a:rPr lang="en-NZ" sz="1760" kern="1200">
                <a:solidFill>
                  <a:schemeClr val="tx1"/>
                </a:solidFill>
                <a:latin typeface="Aptos" panose="020B0004020202020204" pitchFamily="34" charset="0"/>
                <a:ea typeface="+mn-ea"/>
                <a:cs typeface="+mn-cs"/>
              </a:rPr>
              <a:t>Above plot indicates that there is higher proportion of clients for whom the bill amount is high but payment done against the same is very low. This we can infer since maximum number of datapoints are closely packed along the Y-axis near to 0 on X-axis</a:t>
            </a:r>
            <a:endParaRPr lang="en-NZ" sz="2000" b="0">
              <a:effectLst/>
              <a:latin typeface="Aptos" panose="020B0004020202020204" pitchFamily="34" charset="0"/>
            </a:endParaRPr>
          </a:p>
        </p:txBody>
      </p:sp>
      <p:pic>
        <p:nvPicPr>
          <p:cNvPr id="5" name="Picture 4">
            <a:extLst>
              <a:ext uri="{FF2B5EF4-FFF2-40B4-BE49-F238E27FC236}">
                <a16:creationId xmlns:a16="http://schemas.microsoft.com/office/drawing/2014/main" id="{C2EAB7BE-ADC3-27F5-D3C1-4BFD66F6563A}"/>
              </a:ext>
            </a:extLst>
          </p:cNvPr>
          <p:cNvPicPr>
            <a:picLocks noChangeAspect="1"/>
          </p:cNvPicPr>
          <p:nvPr/>
        </p:nvPicPr>
        <p:blipFill>
          <a:blip r:embed="rId3"/>
          <a:stretch>
            <a:fillRect/>
          </a:stretch>
        </p:blipFill>
        <p:spPr>
          <a:xfrm>
            <a:off x="3671329" y="2199365"/>
            <a:ext cx="7673327" cy="3983521"/>
          </a:xfrm>
          <a:prstGeom prst="rect">
            <a:avLst/>
          </a:prstGeom>
        </p:spPr>
      </p:pic>
    </p:spTree>
    <p:extLst>
      <p:ext uri="{BB962C8B-B14F-4D97-AF65-F5344CB8AC3E}">
        <p14:creationId xmlns:p14="http://schemas.microsoft.com/office/powerpoint/2010/main" val="3890948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0EDA4-34D8-899B-AA43-FA4C04D6CD34}"/>
              </a:ext>
            </a:extLst>
          </p:cNvPr>
          <p:cNvSpPr>
            <a:spLocks noGrp="1"/>
          </p:cNvSpPr>
          <p:nvPr>
            <p:ph type="title"/>
          </p:nvPr>
        </p:nvSpPr>
        <p:spPr>
          <a:xfrm>
            <a:off x="841248" y="334644"/>
            <a:ext cx="10509504" cy="1076914"/>
          </a:xfrm>
        </p:spPr>
        <p:txBody>
          <a:bodyPr anchor="ctr">
            <a:normAutofit/>
          </a:bodyPr>
          <a:lstStyle/>
          <a:p>
            <a:r>
              <a:rPr lang="en-US" sz="3700"/>
              <a:t>Visualization – Age / Limit Balance vs Default payment</a:t>
            </a:r>
          </a:p>
        </p:txBody>
      </p:sp>
      <p:sp>
        <p:nvSpPr>
          <p:cNvPr id="13" name="Rectangle 12">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6FAAEC9-74C3-E180-54BF-052BFB398D44}"/>
              </a:ext>
            </a:extLst>
          </p:cNvPr>
          <p:cNvSpPr>
            <a:spLocks/>
          </p:cNvSpPr>
          <p:nvPr/>
        </p:nvSpPr>
        <p:spPr>
          <a:xfrm>
            <a:off x="1122874" y="1737360"/>
            <a:ext cx="9270051" cy="3835932"/>
          </a:xfrm>
          <a:prstGeom prst="rect">
            <a:avLst/>
          </a:prstGeom>
        </p:spPr>
        <p:txBody>
          <a:bodyPr>
            <a:normAutofit/>
          </a:bodyPr>
          <a:lstStyle/>
          <a:p>
            <a:pPr defTabSz="402336">
              <a:spcAft>
                <a:spcPts val="600"/>
              </a:spcAft>
            </a:pPr>
            <a:endParaRPr lang="en-NZ" sz="1408" kern="1200">
              <a:solidFill>
                <a:schemeClr val="tx1"/>
              </a:solidFill>
              <a:latin typeface="Aptos" panose="020B0004020202020204" pitchFamily="34" charset="0"/>
              <a:ea typeface="+mn-ea"/>
              <a:cs typeface="+mn-cs"/>
            </a:endParaRPr>
          </a:p>
          <a:p>
            <a:pPr defTabSz="402336">
              <a:spcAft>
                <a:spcPts val="600"/>
              </a:spcAft>
            </a:pPr>
            <a:endParaRPr lang="en-NZ" sz="1408" kern="1200">
              <a:solidFill>
                <a:schemeClr val="tx1"/>
              </a:solidFill>
              <a:latin typeface="Aptos" panose="020B0004020202020204" pitchFamily="34" charset="0"/>
              <a:ea typeface="+mn-ea"/>
              <a:cs typeface="+mn-cs"/>
            </a:endParaRPr>
          </a:p>
          <a:p>
            <a:pPr>
              <a:spcAft>
                <a:spcPts val="600"/>
              </a:spcAft>
            </a:pPr>
            <a:endParaRPr lang="en-US"/>
          </a:p>
        </p:txBody>
      </p:sp>
      <p:sp>
        <p:nvSpPr>
          <p:cNvPr id="6" name="TextBox 5">
            <a:extLst>
              <a:ext uri="{FF2B5EF4-FFF2-40B4-BE49-F238E27FC236}">
                <a16:creationId xmlns:a16="http://schemas.microsoft.com/office/drawing/2014/main" id="{31406014-260A-3936-DA45-30869A964EDB}"/>
              </a:ext>
            </a:extLst>
          </p:cNvPr>
          <p:cNvSpPr txBox="1"/>
          <p:nvPr/>
        </p:nvSpPr>
        <p:spPr>
          <a:xfrm>
            <a:off x="852615" y="3186668"/>
            <a:ext cx="3028949" cy="1980644"/>
          </a:xfrm>
          <a:prstGeom prst="rect">
            <a:avLst/>
          </a:prstGeom>
          <a:noFill/>
        </p:spPr>
        <p:txBody>
          <a:bodyPr wrap="square">
            <a:spAutoFit/>
          </a:bodyPr>
          <a:lstStyle/>
          <a:p>
            <a:pPr defTabSz="402336">
              <a:spcAft>
                <a:spcPts val="600"/>
              </a:spcAft>
            </a:pPr>
            <a:r>
              <a:rPr lang="en-NZ" sz="1760" kern="1200">
                <a:solidFill>
                  <a:schemeClr val="tx1"/>
                </a:solidFill>
                <a:latin typeface="Aptos" panose="020B0004020202020204" pitchFamily="34" charset="0"/>
                <a:ea typeface="+mn-ea"/>
                <a:cs typeface="+mn-cs"/>
              </a:rPr>
              <a:t>This plot of Age against limiting balance does not provide any accurate information, as there is mixed variation of clients of all age groups and their current month limiting balance.</a:t>
            </a:r>
            <a:endParaRPr lang="en-NZ" sz="2000" b="0">
              <a:effectLst/>
              <a:latin typeface="Aptos" panose="020B0004020202020204" pitchFamily="34" charset="0"/>
            </a:endParaRPr>
          </a:p>
        </p:txBody>
      </p:sp>
      <p:pic>
        <p:nvPicPr>
          <p:cNvPr id="5" name="Picture 4">
            <a:extLst>
              <a:ext uri="{FF2B5EF4-FFF2-40B4-BE49-F238E27FC236}">
                <a16:creationId xmlns:a16="http://schemas.microsoft.com/office/drawing/2014/main" id="{33569A20-9E80-AB3E-80C0-B557E768026D}"/>
              </a:ext>
            </a:extLst>
          </p:cNvPr>
          <p:cNvPicPr>
            <a:picLocks noChangeAspect="1"/>
          </p:cNvPicPr>
          <p:nvPr/>
        </p:nvPicPr>
        <p:blipFill>
          <a:blip r:embed="rId3"/>
          <a:stretch>
            <a:fillRect/>
          </a:stretch>
        </p:blipFill>
        <p:spPr>
          <a:xfrm>
            <a:off x="4058660" y="2490497"/>
            <a:ext cx="7271581" cy="3782287"/>
          </a:xfrm>
          <a:prstGeom prst="rect">
            <a:avLst/>
          </a:prstGeom>
        </p:spPr>
      </p:pic>
    </p:spTree>
    <p:extLst>
      <p:ext uri="{BB962C8B-B14F-4D97-AF65-F5344CB8AC3E}">
        <p14:creationId xmlns:p14="http://schemas.microsoft.com/office/powerpoint/2010/main" val="3497731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FFBF79B-3C6A-8CCC-3BC3-EB177C40A349}"/>
              </a:ext>
            </a:extLst>
          </p:cNvPr>
          <p:cNvSpPr>
            <a:spLocks noGrp="1"/>
          </p:cNvSpPr>
          <p:nvPr>
            <p:ph type="ctrTitle"/>
          </p:nvPr>
        </p:nvSpPr>
        <p:spPr>
          <a:xfrm>
            <a:off x="4038600" y="1939159"/>
            <a:ext cx="7644627" cy="2751086"/>
          </a:xfrm>
        </p:spPr>
        <p:txBody>
          <a:bodyPr>
            <a:normAutofit/>
          </a:bodyPr>
          <a:lstStyle/>
          <a:p>
            <a:pPr algn="r"/>
            <a:r>
              <a:rPr lang="en-US" dirty="0"/>
              <a:t>Machine Learning</a:t>
            </a:r>
            <a:endParaRPr lang="en-US"/>
          </a:p>
        </p:txBody>
      </p:sp>
    </p:spTree>
    <p:extLst>
      <p:ext uri="{BB962C8B-B14F-4D97-AF65-F5344CB8AC3E}">
        <p14:creationId xmlns:p14="http://schemas.microsoft.com/office/powerpoint/2010/main" val="1479370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374877E5-C7B9-52A7-FF01-34D543D76636}"/>
              </a:ext>
            </a:extLst>
          </p:cNvPr>
          <p:cNvSpPr txBox="1">
            <a:spLocks/>
          </p:cNvSpPr>
          <p:nvPr/>
        </p:nvSpPr>
        <p:spPr>
          <a:xfrm>
            <a:off x="956826" y="1112969"/>
            <a:ext cx="3937298" cy="416601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4400" b="1" kern="1200">
                <a:solidFill>
                  <a:srgbClr val="FFFFFF"/>
                </a:solidFill>
                <a:latin typeface="+mj-lt"/>
                <a:ea typeface="+mj-ea"/>
                <a:cs typeface="+mj-cs"/>
              </a:rPr>
              <a:t>Key questions and steps for ML</a:t>
            </a:r>
          </a:p>
        </p:txBody>
      </p:sp>
      <p:sp>
        <p:nvSpPr>
          <p:cNvPr id="28" name="Freeform: Shape 27">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53FCBEEC-33DD-D8C7-B59D-E071066AEC7C}"/>
              </a:ext>
            </a:extLst>
          </p:cNvPr>
          <p:cNvSpPr txBox="1"/>
          <p:nvPr/>
        </p:nvSpPr>
        <p:spPr>
          <a:xfrm>
            <a:off x="5506644" y="820879"/>
            <a:ext cx="5847156" cy="5437875"/>
          </a:xfrm>
          <a:prstGeom prst="rect">
            <a:avLst/>
          </a:prstGeom>
        </p:spPr>
        <p:txBody>
          <a:bodyPr vert="horz" lIns="91440" tIns="45720" rIns="91440" bIns="45720" rtlCol="0" anchor="t">
            <a:normAutofit/>
          </a:bodyPr>
          <a:lstStyle/>
          <a:p>
            <a:pPr marL="285750" indent="-285750" defTabSz="914400">
              <a:lnSpc>
                <a:spcPct val="90000"/>
              </a:lnSpc>
              <a:spcAft>
                <a:spcPts val="600"/>
              </a:spcAft>
              <a:buFont typeface="Wingdings" pitchFamily="2" charset="2"/>
              <a:buChar char="q"/>
            </a:pPr>
            <a:r>
              <a:rPr lang="en-US" b="1" dirty="0"/>
              <a:t>Problem</a:t>
            </a:r>
            <a:r>
              <a:rPr lang="en-US" dirty="0"/>
              <a:t> : Based on the credit card client data set –predict if the person is going to be defaulted next month or not</a:t>
            </a:r>
          </a:p>
          <a:p>
            <a:pPr marL="285750" indent="-285750" defTabSz="914400">
              <a:lnSpc>
                <a:spcPct val="90000"/>
              </a:lnSpc>
              <a:spcAft>
                <a:spcPts val="600"/>
              </a:spcAft>
              <a:buFont typeface="Wingdings" pitchFamily="2" charset="2"/>
              <a:buChar char="q"/>
            </a:pPr>
            <a:endParaRPr lang="en-US" dirty="0"/>
          </a:p>
          <a:p>
            <a:pPr marL="285750" indent="-285750" defTabSz="914400">
              <a:lnSpc>
                <a:spcPct val="90000"/>
              </a:lnSpc>
              <a:spcAft>
                <a:spcPts val="600"/>
              </a:spcAft>
              <a:buFont typeface="Wingdings" pitchFamily="2" charset="2"/>
              <a:buChar char="q"/>
            </a:pPr>
            <a:r>
              <a:rPr lang="en-US" b="1" dirty="0"/>
              <a:t>Data Source </a:t>
            </a:r>
            <a:r>
              <a:rPr lang="en-US" dirty="0"/>
              <a:t>: Data from universal data Set as suggested by </a:t>
            </a:r>
            <a:r>
              <a:rPr lang="en-US" dirty="0" err="1"/>
              <a:t>Laks</a:t>
            </a:r>
            <a:endParaRPr lang="en-US" dirty="0"/>
          </a:p>
          <a:p>
            <a:pPr marL="285750" indent="-285750" defTabSz="914400">
              <a:lnSpc>
                <a:spcPct val="90000"/>
              </a:lnSpc>
              <a:spcAft>
                <a:spcPts val="600"/>
              </a:spcAft>
              <a:buFont typeface="Wingdings" pitchFamily="2" charset="2"/>
              <a:buChar char="q"/>
            </a:pPr>
            <a:endParaRPr lang="en-US" dirty="0"/>
          </a:p>
          <a:p>
            <a:pPr marL="285750" indent="-285750" defTabSz="914400">
              <a:lnSpc>
                <a:spcPct val="90000"/>
              </a:lnSpc>
              <a:spcAft>
                <a:spcPts val="600"/>
              </a:spcAft>
              <a:buFont typeface="Wingdings" pitchFamily="2" charset="2"/>
              <a:buChar char="q"/>
            </a:pPr>
            <a:r>
              <a:rPr lang="en-US" b="1" dirty="0"/>
              <a:t>Clean and EDA </a:t>
            </a:r>
            <a:r>
              <a:rPr lang="en-US" dirty="0"/>
              <a:t>: Mini Project 1</a:t>
            </a:r>
          </a:p>
          <a:p>
            <a:pPr marL="285750" indent="-285750" defTabSz="914400">
              <a:lnSpc>
                <a:spcPct val="90000"/>
              </a:lnSpc>
              <a:spcAft>
                <a:spcPts val="600"/>
              </a:spcAft>
              <a:buFont typeface="Wingdings" pitchFamily="2" charset="2"/>
              <a:buChar char="q"/>
            </a:pPr>
            <a:endParaRPr lang="en-US" dirty="0"/>
          </a:p>
          <a:p>
            <a:pPr marL="285750" indent="-285750" defTabSz="914400">
              <a:lnSpc>
                <a:spcPct val="90000"/>
              </a:lnSpc>
              <a:spcAft>
                <a:spcPts val="600"/>
              </a:spcAft>
              <a:buFont typeface="Wingdings" pitchFamily="2" charset="2"/>
              <a:buChar char="q"/>
            </a:pPr>
            <a:r>
              <a:rPr lang="en-US" b="1" dirty="0"/>
              <a:t>Modelling</a:t>
            </a:r>
            <a:r>
              <a:rPr lang="en-US" dirty="0"/>
              <a:t> : Input features are all the columns because I am using </a:t>
            </a:r>
            <a:r>
              <a:rPr lang="en-US" dirty="0" err="1"/>
              <a:t>gridsearch</a:t>
            </a:r>
            <a:r>
              <a:rPr lang="en-US" dirty="0"/>
              <a:t> and hyperparameter tunning. Output variable </a:t>
            </a:r>
            <a:r>
              <a:rPr lang="en-US" dirty="0" err="1"/>
              <a:t>Def_Pay</a:t>
            </a:r>
            <a:r>
              <a:rPr lang="en-US" dirty="0"/>
              <a:t> 0 or 1 , which is Binary , hence used classification Models and used Supervised learning. Ran all the models we know so far and captured the results. </a:t>
            </a:r>
          </a:p>
          <a:p>
            <a:pPr marL="285750" indent="-285750" defTabSz="914400">
              <a:lnSpc>
                <a:spcPct val="90000"/>
              </a:lnSpc>
              <a:spcAft>
                <a:spcPts val="600"/>
              </a:spcAft>
              <a:buFont typeface="Wingdings" pitchFamily="2" charset="2"/>
              <a:buChar char="q"/>
            </a:pPr>
            <a:endParaRPr lang="en-US" dirty="0"/>
          </a:p>
          <a:p>
            <a:pPr marL="285750" indent="-285750" defTabSz="914400">
              <a:lnSpc>
                <a:spcPct val="90000"/>
              </a:lnSpc>
              <a:spcAft>
                <a:spcPts val="600"/>
              </a:spcAft>
              <a:buFont typeface="Wingdings" pitchFamily="2" charset="2"/>
              <a:buChar char="q"/>
            </a:pPr>
            <a:r>
              <a:rPr lang="en-US" b="1" dirty="0"/>
              <a:t>models  used </a:t>
            </a:r>
            <a:r>
              <a:rPr lang="en-US" dirty="0"/>
              <a:t>= ['</a:t>
            </a:r>
            <a:r>
              <a:rPr lang="en-US" dirty="0" err="1"/>
              <a:t>LogisticRegression</a:t>
            </a:r>
            <a:r>
              <a:rPr lang="en-US" dirty="0"/>
              <a:t>', '</a:t>
            </a:r>
            <a:r>
              <a:rPr lang="en-US" dirty="0" err="1"/>
              <a:t>DecisionTree</a:t>
            </a:r>
            <a:r>
              <a:rPr lang="en-US" dirty="0"/>
              <a:t>', '</a:t>
            </a:r>
            <a:r>
              <a:rPr lang="en-US" dirty="0" err="1"/>
              <a:t>RandomForest</a:t>
            </a:r>
            <a:r>
              <a:rPr lang="en-US" dirty="0"/>
              <a:t>', '</a:t>
            </a:r>
            <a:r>
              <a:rPr lang="en-US" dirty="0" err="1"/>
              <a:t>KNeighbors</a:t>
            </a:r>
            <a:r>
              <a:rPr lang="en-US" dirty="0"/>
              <a:t>’, 'AdaBoost', '</a:t>
            </a:r>
            <a:r>
              <a:rPr lang="en-US" dirty="0" err="1"/>
              <a:t>XGBoost</a:t>
            </a:r>
            <a:r>
              <a:rPr lang="en-US" dirty="0"/>
              <a:t>', 'Bagging', 'Stacking']</a:t>
            </a:r>
          </a:p>
        </p:txBody>
      </p:sp>
      <p:sp>
        <p:nvSpPr>
          <p:cNvPr id="34" name="Freeform: Shape 33">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44585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8">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1">
            <a:extLst>
              <a:ext uri="{FF2B5EF4-FFF2-40B4-BE49-F238E27FC236}">
                <a16:creationId xmlns:a16="http://schemas.microsoft.com/office/drawing/2014/main" id="{374877E5-C7B9-52A7-FF01-34D543D76636}"/>
              </a:ext>
            </a:extLst>
          </p:cNvPr>
          <p:cNvSpPr txBox="1">
            <a:spLocks/>
          </p:cNvSpPr>
          <p:nvPr/>
        </p:nvSpPr>
        <p:spPr>
          <a:xfrm>
            <a:off x="438912" y="859536"/>
            <a:ext cx="4837176" cy="124358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3400" b="1"/>
              <a:t>LogisticRegression</a:t>
            </a:r>
          </a:p>
        </p:txBody>
      </p:sp>
      <p:sp>
        <p:nvSpPr>
          <p:cNvPr id="21" name="Rectangle 20">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A7FC9AFE-4D05-1399-EEFA-A79DF3A4732C}"/>
              </a:ext>
            </a:extLst>
          </p:cNvPr>
          <p:cNvSpPr txBox="1"/>
          <p:nvPr/>
        </p:nvSpPr>
        <p:spPr>
          <a:xfrm>
            <a:off x="438912" y="2514600"/>
            <a:ext cx="4837176" cy="3666744"/>
          </a:xfrm>
          <a:prstGeom prst="rect">
            <a:avLst/>
          </a:prstGeom>
        </p:spPr>
        <p:txBody>
          <a:bodyPr vert="horz" lIns="91440" tIns="45720" rIns="91440" bIns="45720" rtlCol="0">
            <a:normAutofit/>
          </a:bodyPr>
          <a:lstStyle/>
          <a:p>
            <a:pPr marL="457200" lvl="0" indent="-342900" defTabSz="914400">
              <a:lnSpc>
                <a:spcPct val="90000"/>
              </a:lnSpc>
              <a:spcAft>
                <a:spcPts val="800"/>
              </a:spcAft>
              <a:buSzPts val="1000"/>
              <a:buFont typeface="Arial" panose="020B0604020202020204" pitchFamily="34" charset="0"/>
              <a:buChar char="•"/>
              <a:tabLst>
                <a:tab pos="457200" algn="l"/>
              </a:tabLst>
            </a:pPr>
            <a:r>
              <a:rPr lang="en-US" sz="2000" b="1" dirty="0">
                <a:effectLst/>
              </a:rPr>
              <a:t>Train/Test Accuracy</a:t>
            </a:r>
            <a:r>
              <a:rPr lang="en-US" sz="2000" dirty="0">
                <a:effectLst/>
              </a:rPr>
              <a:t>: 0.811/0.809 (Minimal overfitting)</a:t>
            </a:r>
          </a:p>
          <a:p>
            <a:pPr marL="457200" lvl="0" indent="-342900" defTabSz="914400">
              <a:lnSpc>
                <a:spcPct val="90000"/>
              </a:lnSpc>
              <a:spcAft>
                <a:spcPts val="800"/>
              </a:spcAft>
              <a:buSzPts val="1000"/>
              <a:buFont typeface="Arial" panose="020B0604020202020204" pitchFamily="34" charset="0"/>
              <a:buChar char="•"/>
              <a:tabLst>
                <a:tab pos="457200" algn="l"/>
              </a:tabLst>
            </a:pPr>
            <a:endParaRPr lang="en-US" sz="2000" b="1" dirty="0">
              <a:effectLst/>
            </a:endParaRPr>
          </a:p>
          <a:p>
            <a:pPr marL="457200" lvl="0" indent="-342900" defTabSz="914400">
              <a:lnSpc>
                <a:spcPct val="90000"/>
              </a:lnSpc>
              <a:spcAft>
                <a:spcPts val="800"/>
              </a:spcAft>
              <a:buSzPts val="1000"/>
              <a:buFont typeface="Arial" panose="020B0604020202020204" pitchFamily="34" charset="0"/>
              <a:buChar char="•"/>
              <a:tabLst>
                <a:tab pos="457200" algn="l"/>
              </a:tabLst>
            </a:pPr>
            <a:r>
              <a:rPr lang="en-US" sz="2000" b="1" dirty="0">
                <a:effectLst/>
              </a:rPr>
              <a:t>Precision/Recall/F1</a:t>
            </a:r>
            <a:r>
              <a:rPr lang="en-US" sz="2000" dirty="0">
                <a:effectLst/>
              </a:rPr>
              <a:t>: The F1 score on test data is 0.346, indicating that the balance between precision and recall isn't great. Precision is moderate, but recall is low.</a:t>
            </a:r>
          </a:p>
          <a:p>
            <a:pPr marL="457200" lvl="0" indent="-342900" defTabSz="914400">
              <a:lnSpc>
                <a:spcPct val="90000"/>
              </a:lnSpc>
              <a:spcAft>
                <a:spcPts val="800"/>
              </a:spcAft>
              <a:buSzPts val="1000"/>
              <a:buFont typeface="Arial" panose="020B0604020202020204" pitchFamily="34" charset="0"/>
              <a:buChar char="•"/>
              <a:tabLst>
                <a:tab pos="457200" algn="l"/>
              </a:tabLst>
            </a:pPr>
            <a:endParaRPr lang="en-US" sz="2000" b="1" dirty="0">
              <a:effectLst/>
            </a:endParaRPr>
          </a:p>
          <a:p>
            <a:pPr marL="457200" lvl="0" indent="-342900" defTabSz="914400">
              <a:lnSpc>
                <a:spcPct val="90000"/>
              </a:lnSpc>
              <a:spcAft>
                <a:spcPts val="800"/>
              </a:spcAft>
              <a:buSzPts val="1000"/>
              <a:buFont typeface="Arial" panose="020B0604020202020204" pitchFamily="34" charset="0"/>
              <a:buChar char="•"/>
              <a:tabLst>
                <a:tab pos="457200" algn="l"/>
              </a:tabLst>
            </a:pPr>
            <a:r>
              <a:rPr lang="en-US" sz="2000" b="1" dirty="0">
                <a:effectLst/>
              </a:rPr>
              <a:t>ROC AUC</a:t>
            </a:r>
            <a:r>
              <a:rPr lang="en-US" sz="2000" dirty="0">
                <a:effectLst/>
              </a:rPr>
              <a:t>: 0.723 (Moderate)</a:t>
            </a:r>
          </a:p>
        </p:txBody>
      </p:sp>
      <p:pic>
        <p:nvPicPr>
          <p:cNvPr id="10" name="Picture 9" descr="A blue squares with black numbers&#10;&#10;Description automatically generated">
            <a:extLst>
              <a:ext uri="{FF2B5EF4-FFF2-40B4-BE49-F238E27FC236}">
                <a16:creationId xmlns:a16="http://schemas.microsoft.com/office/drawing/2014/main" id="{4426A4B5-F065-5AD8-7943-7BCEA9D56257}"/>
              </a:ext>
            </a:extLst>
          </p:cNvPr>
          <p:cNvPicPr>
            <a:picLocks noChangeAspect="1"/>
          </p:cNvPicPr>
          <p:nvPr/>
        </p:nvPicPr>
        <p:blipFill>
          <a:blip r:embed="rId3"/>
          <a:srcRect r="23173" b="-4"/>
          <a:stretch/>
        </p:blipFill>
        <p:spPr>
          <a:xfrm>
            <a:off x="6096000" y="154069"/>
            <a:ext cx="2648027" cy="2688566"/>
          </a:xfrm>
          <a:prstGeom prst="rect">
            <a:avLst/>
          </a:prstGeom>
          <a:ln>
            <a:solidFill>
              <a:schemeClr val="accent1"/>
            </a:solidFill>
          </a:ln>
        </p:spPr>
      </p:pic>
      <p:pic>
        <p:nvPicPr>
          <p:cNvPr id="2" name="Picture 1">
            <a:extLst>
              <a:ext uri="{FF2B5EF4-FFF2-40B4-BE49-F238E27FC236}">
                <a16:creationId xmlns:a16="http://schemas.microsoft.com/office/drawing/2014/main" id="{7C32757C-6EA7-3721-FB1D-DD7E5495BCF7}"/>
              </a:ext>
            </a:extLst>
          </p:cNvPr>
          <p:cNvPicPr>
            <a:picLocks noChangeAspect="1"/>
          </p:cNvPicPr>
          <p:nvPr/>
        </p:nvPicPr>
        <p:blipFill>
          <a:blip r:embed="rId4"/>
          <a:stretch>
            <a:fillRect/>
          </a:stretch>
        </p:blipFill>
        <p:spPr>
          <a:xfrm>
            <a:off x="6096000" y="3092534"/>
            <a:ext cx="5387842" cy="3515566"/>
          </a:xfrm>
          <a:prstGeom prst="rect">
            <a:avLst/>
          </a:prstGeom>
          <a:ln>
            <a:solidFill>
              <a:schemeClr val="accent1"/>
            </a:solidFill>
          </a:ln>
        </p:spPr>
      </p:pic>
      <p:pic>
        <p:nvPicPr>
          <p:cNvPr id="6" name="Picture 5">
            <a:extLst>
              <a:ext uri="{FF2B5EF4-FFF2-40B4-BE49-F238E27FC236}">
                <a16:creationId xmlns:a16="http://schemas.microsoft.com/office/drawing/2014/main" id="{E0FE7E73-AF2E-5F63-6CFB-7F91CAED0155}"/>
              </a:ext>
            </a:extLst>
          </p:cNvPr>
          <p:cNvPicPr>
            <a:picLocks noChangeAspect="1"/>
          </p:cNvPicPr>
          <p:nvPr/>
        </p:nvPicPr>
        <p:blipFill>
          <a:blip r:embed="rId5"/>
          <a:stretch>
            <a:fillRect/>
          </a:stretch>
        </p:blipFill>
        <p:spPr>
          <a:xfrm>
            <a:off x="8827169" y="332637"/>
            <a:ext cx="3135372" cy="2331430"/>
          </a:xfrm>
          <a:prstGeom prst="rect">
            <a:avLst/>
          </a:prstGeom>
          <a:ln>
            <a:solidFill>
              <a:schemeClr val="accent1"/>
            </a:solidFill>
          </a:ln>
        </p:spPr>
      </p:pic>
    </p:spTree>
    <p:extLst>
      <p:ext uri="{BB962C8B-B14F-4D97-AF65-F5344CB8AC3E}">
        <p14:creationId xmlns:p14="http://schemas.microsoft.com/office/powerpoint/2010/main" val="2649590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16">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18">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1">
            <a:extLst>
              <a:ext uri="{FF2B5EF4-FFF2-40B4-BE49-F238E27FC236}">
                <a16:creationId xmlns:a16="http://schemas.microsoft.com/office/drawing/2014/main" id="{374877E5-C7B9-52A7-FF01-34D543D76636}"/>
              </a:ext>
            </a:extLst>
          </p:cNvPr>
          <p:cNvSpPr txBox="1">
            <a:spLocks/>
          </p:cNvSpPr>
          <p:nvPr/>
        </p:nvSpPr>
        <p:spPr>
          <a:xfrm>
            <a:off x="438912" y="859536"/>
            <a:ext cx="4837176" cy="124358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3400" b="1"/>
              <a:t>DecisionTree</a:t>
            </a:r>
            <a:endParaRPr lang="en-US" sz="3400" b="1" dirty="0"/>
          </a:p>
        </p:txBody>
      </p:sp>
      <p:sp>
        <p:nvSpPr>
          <p:cNvPr id="27" name="Rectangle 26">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A7FC9AFE-4D05-1399-EEFA-A79DF3A4732C}"/>
              </a:ext>
            </a:extLst>
          </p:cNvPr>
          <p:cNvSpPr txBox="1"/>
          <p:nvPr/>
        </p:nvSpPr>
        <p:spPr>
          <a:xfrm>
            <a:off x="438912" y="2514600"/>
            <a:ext cx="4837176" cy="3666744"/>
          </a:xfrm>
          <a:prstGeom prst="rect">
            <a:avLst/>
          </a:prstGeom>
        </p:spPr>
        <p:txBody>
          <a:bodyPr vert="horz" lIns="91440" tIns="45720" rIns="91440" bIns="45720" rtlCol="0">
            <a:normAutofit/>
          </a:bodyPr>
          <a:lstStyle/>
          <a:p>
            <a:pPr marL="457200" indent="-342900" defTabSz="914400">
              <a:lnSpc>
                <a:spcPct val="90000"/>
              </a:lnSpc>
              <a:spcAft>
                <a:spcPts val="800"/>
              </a:spcAft>
              <a:buSzPts val="1000"/>
              <a:buFont typeface="Arial" panose="020B0604020202020204" pitchFamily="34" charset="0"/>
              <a:buChar char="•"/>
              <a:tabLst>
                <a:tab pos="457200" algn="l"/>
              </a:tabLst>
            </a:pPr>
            <a:r>
              <a:rPr lang="en-US" sz="2000" b="1" dirty="0"/>
              <a:t>Train/Test Accuracy</a:t>
            </a:r>
            <a:r>
              <a:rPr lang="en-US" sz="2000" dirty="0"/>
              <a:t>: 0.844/0.805 (Some overfitting)</a:t>
            </a:r>
          </a:p>
          <a:p>
            <a:pPr marL="457200" indent="-342900" defTabSz="914400">
              <a:lnSpc>
                <a:spcPct val="90000"/>
              </a:lnSpc>
              <a:spcAft>
                <a:spcPts val="800"/>
              </a:spcAft>
              <a:buSzPts val="1000"/>
              <a:buFont typeface="Arial" panose="020B0604020202020204" pitchFamily="34" charset="0"/>
              <a:buChar char="•"/>
              <a:tabLst>
                <a:tab pos="457200" algn="l"/>
              </a:tabLst>
            </a:pPr>
            <a:endParaRPr lang="en-US" sz="2000" b="1" dirty="0"/>
          </a:p>
          <a:p>
            <a:pPr marL="457200" indent="-342900" defTabSz="914400">
              <a:lnSpc>
                <a:spcPct val="90000"/>
              </a:lnSpc>
              <a:spcAft>
                <a:spcPts val="800"/>
              </a:spcAft>
              <a:buSzPts val="1000"/>
              <a:buFont typeface="Arial" panose="020B0604020202020204" pitchFamily="34" charset="0"/>
              <a:buChar char="•"/>
              <a:tabLst>
                <a:tab pos="457200" algn="l"/>
              </a:tabLst>
            </a:pPr>
            <a:r>
              <a:rPr lang="en-US" sz="2000" b="1" dirty="0"/>
              <a:t>Precision/Recall/F1: </a:t>
            </a:r>
            <a:r>
              <a:rPr lang="en-US" sz="2000" dirty="0"/>
              <a:t>The F1 score on test data is 0.450, better than Logistic Regression but still indicating a drop in performance on test data. Precision is moderate, but recall is relatively low.</a:t>
            </a:r>
          </a:p>
          <a:p>
            <a:pPr marL="457200" indent="-342900" defTabSz="914400">
              <a:lnSpc>
                <a:spcPct val="90000"/>
              </a:lnSpc>
              <a:spcAft>
                <a:spcPts val="800"/>
              </a:spcAft>
              <a:buSzPts val="1000"/>
              <a:buFont typeface="Arial" panose="020B0604020202020204" pitchFamily="34" charset="0"/>
              <a:buChar char="•"/>
              <a:tabLst>
                <a:tab pos="457200" algn="l"/>
              </a:tabLst>
            </a:pPr>
            <a:endParaRPr lang="en-US" sz="2000" b="1" dirty="0"/>
          </a:p>
          <a:p>
            <a:pPr marL="457200" indent="-342900" defTabSz="914400">
              <a:lnSpc>
                <a:spcPct val="90000"/>
              </a:lnSpc>
              <a:spcAft>
                <a:spcPts val="800"/>
              </a:spcAft>
              <a:buSzPts val="1000"/>
              <a:buFont typeface="Arial" panose="020B0604020202020204" pitchFamily="34" charset="0"/>
              <a:buChar char="•"/>
              <a:tabLst>
                <a:tab pos="457200" algn="l"/>
              </a:tabLst>
            </a:pPr>
            <a:r>
              <a:rPr lang="en-US" sz="2000" b="1" dirty="0"/>
              <a:t>ROC AUC: </a:t>
            </a:r>
            <a:r>
              <a:rPr lang="en-US" sz="2000" dirty="0"/>
              <a:t>0.713 (Moderate)</a:t>
            </a:r>
          </a:p>
        </p:txBody>
      </p:sp>
      <p:pic>
        <p:nvPicPr>
          <p:cNvPr id="4" name="Picture 3">
            <a:extLst>
              <a:ext uri="{FF2B5EF4-FFF2-40B4-BE49-F238E27FC236}">
                <a16:creationId xmlns:a16="http://schemas.microsoft.com/office/drawing/2014/main" id="{FA5CD138-FFA7-A65F-DA4A-D50E91BAB070}"/>
              </a:ext>
            </a:extLst>
          </p:cNvPr>
          <p:cNvPicPr>
            <a:picLocks noChangeAspect="1"/>
          </p:cNvPicPr>
          <p:nvPr/>
        </p:nvPicPr>
        <p:blipFill>
          <a:blip r:embed="rId3"/>
          <a:stretch>
            <a:fillRect/>
          </a:stretch>
        </p:blipFill>
        <p:spPr>
          <a:xfrm>
            <a:off x="5861304" y="253164"/>
            <a:ext cx="3135924" cy="2451862"/>
          </a:xfrm>
          <a:prstGeom prst="rect">
            <a:avLst/>
          </a:prstGeom>
          <a:ln>
            <a:solidFill>
              <a:schemeClr val="accent1"/>
            </a:solidFill>
          </a:ln>
        </p:spPr>
      </p:pic>
      <p:pic>
        <p:nvPicPr>
          <p:cNvPr id="5" name="Picture 4">
            <a:extLst>
              <a:ext uri="{FF2B5EF4-FFF2-40B4-BE49-F238E27FC236}">
                <a16:creationId xmlns:a16="http://schemas.microsoft.com/office/drawing/2014/main" id="{2726799D-C4F6-1172-C746-65AC662D92E6}"/>
              </a:ext>
            </a:extLst>
          </p:cNvPr>
          <p:cNvPicPr>
            <a:picLocks noChangeAspect="1"/>
          </p:cNvPicPr>
          <p:nvPr/>
        </p:nvPicPr>
        <p:blipFill>
          <a:blip r:embed="rId4"/>
          <a:stretch>
            <a:fillRect/>
          </a:stretch>
        </p:blipFill>
        <p:spPr>
          <a:xfrm>
            <a:off x="9143343" y="306070"/>
            <a:ext cx="3048657" cy="2266950"/>
          </a:xfrm>
          <a:prstGeom prst="rect">
            <a:avLst/>
          </a:prstGeom>
          <a:ln>
            <a:solidFill>
              <a:schemeClr val="accent1"/>
            </a:solidFill>
          </a:ln>
        </p:spPr>
      </p:pic>
      <p:pic>
        <p:nvPicPr>
          <p:cNvPr id="7" name="Picture 6">
            <a:extLst>
              <a:ext uri="{FF2B5EF4-FFF2-40B4-BE49-F238E27FC236}">
                <a16:creationId xmlns:a16="http://schemas.microsoft.com/office/drawing/2014/main" id="{37565A52-676A-2967-75D9-288C4E2DDE49}"/>
              </a:ext>
            </a:extLst>
          </p:cNvPr>
          <p:cNvPicPr>
            <a:picLocks noChangeAspect="1"/>
          </p:cNvPicPr>
          <p:nvPr/>
        </p:nvPicPr>
        <p:blipFill>
          <a:blip r:embed="rId5"/>
          <a:stretch>
            <a:fillRect/>
          </a:stretch>
        </p:blipFill>
        <p:spPr>
          <a:xfrm>
            <a:off x="6273078" y="2980182"/>
            <a:ext cx="5448300" cy="3556000"/>
          </a:xfrm>
          <a:prstGeom prst="rect">
            <a:avLst/>
          </a:prstGeom>
          <a:ln>
            <a:solidFill>
              <a:schemeClr val="accent1"/>
            </a:solidFill>
          </a:ln>
        </p:spPr>
      </p:pic>
    </p:spTree>
    <p:extLst>
      <p:ext uri="{BB962C8B-B14F-4D97-AF65-F5344CB8AC3E}">
        <p14:creationId xmlns:p14="http://schemas.microsoft.com/office/powerpoint/2010/main" val="2105666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16">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18">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1">
            <a:extLst>
              <a:ext uri="{FF2B5EF4-FFF2-40B4-BE49-F238E27FC236}">
                <a16:creationId xmlns:a16="http://schemas.microsoft.com/office/drawing/2014/main" id="{374877E5-C7B9-52A7-FF01-34D543D76636}"/>
              </a:ext>
            </a:extLst>
          </p:cNvPr>
          <p:cNvSpPr txBox="1">
            <a:spLocks/>
          </p:cNvSpPr>
          <p:nvPr/>
        </p:nvSpPr>
        <p:spPr>
          <a:xfrm>
            <a:off x="438912" y="859536"/>
            <a:ext cx="4837176" cy="124358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3400" b="1" dirty="0" err="1"/>
              <a:t>RandomForest</a:t>
            </a:r>
            <a:endParaRPr lang="en-US" sz="3400" b="1" dirty="0"/>
          </a:p>
        </p:txBody>
      </p:sp>
      <p:sp>
        <p:nvSpPr>
          <p:cNvPr id="27" name="Rectangle 26">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A7FC9AFE-4D05-1399-EEFA-A79DF3A4732C}"/>
              </a:ext>
            </a:extLst>
          </p:cNvPr>
          <p:cNvSpPr txBox="1"/>
          <p:nvPr/>
        </p:nvSpPr>
        <p:spPr>
          <a:xfrm>
            <a:off x="438912" y="2514600"/>
            <a:ext cx="4837176" cy="3666744"/>
          </a:xfrm>
          <a:prstGeom prst="rect">
            <a:avLst/>
          </a:prstGeom>
        </p:spPr>
        <p:txBody>
          <a:bodyPr vert="horz" lIns="91440" tIns="45720" rIns="91440" bIns="45720" rtlCol="0">
            <a:normAutofit/>
          </a:bodyPr>
          <a:lstStyle/>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Train/Test Accuracy</a:t>
            </a:r>
            <a:r>
              <a:rPr lang="en-NZ" sz="20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0.859/0.821 (Slight overfitting)</a:t>
            </a:r>
            <a:endParaRPr lang="en-NZ" sz="2000" kern="100" dirty="0">
              <a:solidFill>
                <a:srgbClr val="000000"/>
              </a:solidFill>
              <a:effectLst/>
              <a:latin typeface="Calibri" panose="020F0502020204030204" pitchFamily="34" charset="0"/>
              <a:ea typeface="Aptos" panose="020B0004020202020204" pitchFamily="34" charset="0"/>
              <a:cs typeface="Calibri" panose="020F0502020204030204" pitchFamily="34" charset="0"/>
            </a:endParaRPr>
          </a:p>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Precision/Recall/F1</a:t>
            </a:r>
            <a:r>
              <a:rPr lang="en-NZ" sz="20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The F1 score on test data is 0.468, which is better than Logistic Regression and Decision Tree. Precision is decent, but recall could be better.</a:t>
            </a:r>
            <a:endParaRPr lang="en-NZ" sz="2000" kern="100" dirty="0">
              <a:solidFill>
                <a:srgbClr val="000000"/>
              </a:solidFill>
              <a:effectLst/>
              <a:latin typeface="Calibri" panose="020F0502020204030204" pitchFamily="34" charset="0"/>
              <a:ea typeface="Aptos" panose="020B0004020202020204" pitchFamily="34" charset="0"/>
              <a:cs typeface="Calibri" panose="020F0502020204030204" pitchFamily="34" charset="0"/>
            </a:endParaRPr>
          </a:p>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ROC AUC</a:t>
            </a:r>
            <a:r>
              <a:rPr lang="en-NZ" sz="20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0.774 (Good)</a:t>
            </a:r>
            <a:endParaRPr lang="en-NZ" sz="2000" kern="100" dirty="0">
              <a:solidFill>
                <a:srgbClr val="000000"/>
              </a:solidFill>
              <a:effectLst/>
              <a:latin typeface="Calibri" panose="020F0502020204030204" pitchFamily="34" charset="0"/>
              <a:ea typeface="Aptos" panose="020B000402020202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09F1EC86-B557-4326-95EE-B39EE9600DEB}"/>
              </a:ext>
            </a:extLst>
          </p:cNvPr>
          <p:cNvPicPr>
            <a:picLocks noChangeAspect="1"/>
          </p:cNvPicPr>
          <p:nvPr/>
        </p:nvPicPr>
        <p:blipFill>
          <a:blip r:embed="rId3"/>
          <a:stretch>
            <a:fillRect/>
          </a:stretch>
        </p:blipFill>
        <p:spPr>
          <a:xfrm>
            <a:off x="5885688" y="283390"/>
            <a:ext cx="3144012" cy="2458186"/>
          </a:xfrm>
          <a:prstGeom prst="rect">
            <a:avLst/>
          </a:prstGeom>
          <a:ln>
            <a:solidFill>
              <a:schemeClr val="accent1"/>
            </a:solidFill>
          </a:ln>
        </p:spPr>
      </p:pic>
      <p:pic>
        <p:nvPicPr>
          <p:cNvPr id="6" name="Picture 5">
            <a:extLst>
              <a:ext uri="{FF2B5EF4-FFF2-40B4-BE49-F238E27FC236}">
                <a16:creationId xmlns:a16="http://schemas.microsoft.com/office/drawing/2014/main" id="{ABB1BD5F-6824-3603-0287-0B8097A55992}"/>
              </a:ext>
            </a:extLst>
          </p:cNvPr>
          <p:cNvPicPr>
            <a:picLocks noChangeAspect="1"/>
          </p:cNvPicPr>
          <p:nvPr/>
        </p:nvPicPr>
        <p:blipFill>
          <a:blip r:embed="rId4"/>
          <a:stretch>
            <a:fillRect/>
          </a:stretch>
        </p:blipFill>
        <p:spPr>
          <a:xfrm>
            <a:off x="9089040" y="377369"/>
            <a:ext cx="3001360" cy="2231781"/>
          </a:xfrm>
          <a:prstGeom prst="rect">
            <a:avLst/>
          </a:prstGeom>
          <a:ln>
            <a:solidFill>
              <a:schemeClr val="accent1"/>
            </a:solidFill>
          </a:ln>
        </p:spPr>
      </p:pic>
      <p:pic>
        <p:nvPicPr>
          <p:cNvPr id="8" name="Picture 7">
            <a:extLst>
              <a:ext uri="{FF2B5EF4-FFF2-40B4-BE49-F238E27FC236}">
                <a16:creationId xmlns:a16="http://schemas.microsoft.com/office/drawing/2014/main" id="{0BD7A108-7292-F76F-DDA1-15AAFAF0388B}"/>
              </a:ext>
            </a:extLst>
          </p:cNvPr>
          <p:cNvPicPr>
            <a:picLocks noChangeAspect="1"/>
          </p:cNvPicPr>
          <p:nvPr/>
        </p:nvPicPr>
        <p:blipFill>
          <a:blip r:embed="rId5"/>
          <a:stretch>
            <a:fillRect/>
          </a:stretch>
        </p:blipFill>
        <p:spPr>
          <a:xfrm>
            <a:off x="6304788" y="2941410"/>
            <a:ext cx="5448300" cy="3556000"/>
          </a:xfrm>
          <a:prstGeom prst="rect">
            <a:avLst/>
          </a:prstGeom>
          <a:ln>
            <a:solidFill>
              <a:schemeClr val="accent1"/>
            </a:solidFill>
          </a:ln>
        </p:spPr>
      </p:pic>
    </p:spTree>
    <p:extLst>
      <p:ext uri="{BB962C8B-B14F-4D97-AF65-F5344CB8AC3E}">
        <p14:creationId xmlns:p14="http://schemas.microsoft.com/office/powerpoint/2010/main" val="724370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16">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18">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1">
            <a:extLst>
              <a:ext uri="{FF2B5EF4-FFF2-40B4-BE49-F238E27FC236}">
                <a16:creationId xmlns:a16="http://schemas.microsoft.com/office/drawing/2014/main" id="{374877E5-C7B9-52A7-FF01-34D543D76636}"/>
              </a:ext>
            </a:extLst>
          </p:cNvPr>
          <p:cNvSpPr txBox="1">
            <a:spLocks/>
          </p:cNvSpPr>
          <p:nvPr/>
        </p:nvSpPr>
        <p:spPr>
          <a:xfrm>
            <a:off x="438912" y="859536"/>
            <a:ext cx="4837176" cy="124358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3400" b="1" dirty="0" err="1"/>
              <a:t>Kneighbours</a:t>
            </a:r>
            <a:r>
              <a:rPr lang="en-US" sz="3400" b="1" dirty="0"/>
              <a:t> (KNN)</a:t>
            </a:r>
          </a:p>
        </p:txBody>
      </p:sp>
      <p:sp>
        <p:nvSpPr>
          <p:cNvPr id="27" name="Rectangle 26">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A7FC9AFE-4D05-1399-EEFA-A79DF3A4732C}"/>
              </a:ext>
            </a:extLst>
          </p:cNvPr>
          <p:cNvSpPr txBox="1"/>
          <p:nvPr/>
        </p:nvSpPr>
        <p:spPr>
          <a:xfrm>
            <a:off x="438912" y="2514600"/>
            <a:ext cx="4837176" cy="3666744"/>
          </a:xfrm>
          <a:prstGeom prst="rect">
            <a:avLst/>
          </a:prstGeom>
        </p:spPr>
        <p:txBody>
          <a:bodyPr vert="horz" lIns="91440" tIns="45720" rIns="91440" bIns="45720" rtlCol="0">
            <a:normAutofit/>
          </a:bodyPr>
          <a:lstStyle/>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cs typeface="Times New Roman" panose="02020603050405020304" pitchFamily="18" charset="0"/>
              </a:rPr>
              <a:t>Train/Test Accuracy</a:t>
            </a:r>
            <a:r>
              <a:rPr lang="en-NZ" sz="2000" kern="0" dirty="0">
                <a:solidFill>
                  <a:srgbClr val="000000"/>
                </a:solidFill>
                <a:effectLst/>
                <a:ea typeface="Times New Roman" panose="02020603050405020304" pitchFamily="18" charset="0"/>
                <a:cs typeface="Times New Roman" panose="02020603050405020304" pitchFamily="18" charset="0"/>
              </a:rPr>
              <a:t>: 0.826/0.807 (Minimal overfitting)</a:t>
            </a:r>
            <a:endParaRPr lang="en-NZ" sz="2000" kern="100" dirty="0">
              <a:solidFill>
                <a:srgbClr val="000000"/>
              </a:solidFill>
              <a:effectLst/>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cs typeface="Times New Roman" panose="02020603050405020304" pitchFamily="18" charset="0"/>
              </a:rPr>
              <a:t>Precision/Recall/F1</a:t>
            </a:r>
            <a:r>
              <a:rPr lang="en-NZ" sz="2000" kern="0" dirty="0">
                <a:solidFill>
                  <a:srgbClr val="000000"/>
                </a:solidFill>
                <a:effectLst/>
                <a:ea typeface="Times New Roman" panose="02020603050405020304" pitchFamily="18" charset="0"/>
                <a:cs typeface="Times New Roman" panose="02020603050405020304" pitchFamily="18" charset="0"/>
              </a:rPr>
              <a:t>: The F1 score on test data is 0.426, indicating moderate performance with consistent precision and recall. It's lower than Random Forest but stable across train and test data.</a:t>
            </a:r>
            <a:endParaRPr lang="en-NZ" sz="2000" kern="100" dirty="0">
              <a:solidFill>
                <a:srgbClr val="000000"/>
              </a:solidFill>
              <a:effectLst/>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cs typeface="Times New Roman" panose="02020603050405020304" pitchFamily="18" charset="0"/>
              </a:rPr>
              <a:t>ROC AUC</a:t>
            </a:r>
            <a:r>
              <a:rPr lang="en-NZ" sz="2000" kern="0" dirty="0">
                <a:solidFill>
                  <a:srgbClr val="000000"/>
                </a:solidFill>
                <a:effectLst/>
                <a:ea typeface="Times New Roman" panose="02020603050405020304" pitchFamily="18" charset="0"/>
                <a:cs typeface="Times New Roman" panose="02020603050405020304" pitchFamily="18" charset="0"/>
              </a:rPr>
              <a:t>: 0.724 (Moderate)</a:t>
            </a:r>
            <a:endParaRPr lang="en-NZ" sz="2000" kern="100" dirty="0">
              <a:solidFill>
                <a:srgbClr val="000000"/>
              </a:solidFill>
              <a:effectLst/>
              <a:ea typeface="Aptos" panose="020B000402020202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EE987081-2AC8-4C23-91AB-8EFEB7464BFD}"/>
              </a:ext>
            </a:extLst>
          </p:cNvPr>
          <p:cNvPicPr>
            <a:picLocks noChangeAspect="1"/>
          </p:cNvPicPr>
          <p:nvPr/>
        </p:nvPicPr>
        <p:blipFill>
          <a:blip r:embed="rId3"/>
          <a:stretch>
            <a:fillRect/>
          </a:stretch>
        </p:blipFill>
        <p:spPr>
          <a:xfrm>
            <a:off x="5848604" y="258496"/>
            <a:ext cx="3217630" cy="2515745"/>
          </a:xfrm>
          <a:prstGeom prst="rect">
            <a:avLst/>
          </a:prstGeom>
          <a:ln>
            <a:solidFill>
              <a:schemeClr val="accent1"/>
            </a:solidFill>
          </a:ln>
        </p:spPr>
      </p:pic>
      <p:pic>
        <p:nvPicPr>
          <p:cNvPr id="5" name="Picture 4">
            <a:extLst>
              <a:ext uri="{FF2B5EF4-FFF2-40B4-BE49-F238E27FC236}">
                <a16:creationId xmlns:a16="http://schemas.microsoft.com/office/drawing/2014/main" id="{C831954A-3101-DFF6-6853-168A51C80D53}"/>
              </a:ext>
            </a:extLst>
          </p:cNvPr>
          <p:cNvPicPr>
            <a:picLocks noChangeAspect="1"/>
          </p:cNvPicPr>
          <p:nvPr/>
        </p:nvPicPr>
        <p:blipFill>
          <a:blip r:embed="rId4"/>
          <a:stretch>
            <a:fillRect/>
          </a:stretch>
        </p:blipFill>
        <p:spPr>
          <a:xfrm>
            <a:off x="9104334" y="334696"/>
            <a:ext cx="3078035" cy="2288795"/>
          </a:xfrm>
          <a:prstGeom prst="rect">
            <a:avLst/>
          </a:prstGeom>
          <a:ln>
            <a:solidFill>
              <a:schemeClr val="accent1"/>
            </a:solidFill>
          </a:ln>
        </p:spPr>
      </p:pic>
      <p:pic>
        <p:nvPicPr>
          <p:cNvPr id="7" name="Picture 6">
            <a:extLst>
              <a:ext uri="{FF2B5EF4-FFF2-40B4-BE49-F238E27FC236}">
                <a16:creationId xmlns:a16="http://schemas.microsoft.com/office/drawing/2014/main" id="{8CDB08D1-EEFD-C1FE-99A0-8DF925D0090D}"/>
              </a:ext>
            </a:extLst>
          </p:cNvPr>
          <p:cNvPicPr>
            <a:picLocks noChangeAspect="1"/>
          </p:cNvPicPr>
          <p:nvPr/>
        </p:nvPicPr>
        <p:blipFill>
          <a:blip r:embed="rId5"/>
          <a:stretch>
            <a:fillRect/>
          </a:stretch>
        </p:blipFill>
        <p:spPr>
          <a:xfrm>
            <a:off x="6304788" y="2958187"/>
            <a:ext cx="5448300" cy="3556000"/>
          </a:xfrm>
          <a:prstGeom prst="rect">
            <a:avLst/>
          </a:prstGeom>
          <a:ln>
            <a:solidFill>
              <a:schemeClr val="accent1"/>
            </a:solidFill>
          </a:ln>
        </p:spPr>
      </p:pic>
    </p:spTree>
    <p:extLst>
      <p:ext uri="{BB962C8B-B14F-4D97-AF65-F5344CB8AC3E}">
        <p14:creationId xmlns:p14="http://schemas.microsoft.com/office/powerpoint/2010/main" val="233765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16">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18">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1">
            <a:extLst>
              <a:ext uri="{FF2B5EF4-FFF2-40B4-BE49-F238E27FC236}">
                <a16:creationId xmlns:a16="http://schemas.microsoft.com/office/drawing/2014/main" id="{374877E5-C7B9-52A7-FF01-34D543D76636}"/>
              </a:ext>
            </a:extLst>
          </p:cNvPr>
          <p:cNvSpPr txBox="1">
            <a:spLocks/>
          </p:cNvSpPr>
          <p:nvPr/>
        </p:nvSpPr>
        <p:spPr>
          <a:xfrm>
            <a:off x="438912" y="859536"/>
            <a:ext cx="4837176" cy="124358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3400" b="1" dirty="0"/>
              <a:t>AdaBoost</a:t>
            </a:r>
          </a:p>
        </p:txBody>
      </p:sp>
      <p:sp>
        <p:nvSpPr>
          <p:cNvPr id="27" name="Rectangle 26">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A7FC9AFE-4D05-1399-EEFA-A79DF3A4732C}"/>
              </a:ext>
            </a:extLst>
          </p:cNvPr>
          <p:cNvSpPr txBox="1"/>
          <p:nvPr/>
        </p:nvSpPr>
        <p:spPr>
          <a:xfrm>
            <a:off x="438912" y="2514600"/>
            <a:ext cx="4837176" cy="3666744"/>
          </a:xfrm>
          <a:prstGeom prst="rect">
            <a:avLst/>
          </a:prstGeom>
        </p:spPr>
        <p:txBody>
          <a:bodyPr vert="horz" lIns="91440" tIns="45720" rIns="91440" bIns="45720" rtlCol="0">
            <a:normAutofit/>
          </a:bodyPr>
          <a:lstStyle/>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cs typeface="Times New Roman" panose="02020603050405020304" pitchFamily="18" charset="0"/>
              </a:rPr>
              <a:t>Train/Test Accuracy</a:t>
            </a:r>
            <a:r>
              <a:rPr lang="en-NZ" sz="2000" kern="0" dirty="0">
                <a:solidFill>
                  <a:srgbClr val="000000"/>
                </a:solidFill>
                <a:effectLst/>
                <a:ea typeface="Times New Roman" panose="02020603050405020304" pitchFamily="18" charset="0"/>
                <a:cs typeface="Times New Roman" panose="02020603050405020304" pitchFamily="18" charset="0"/>
              </a:rPr>
              <a:t>: 0.819/0.820 (No overfitting)</a:t>
            </a:r>
            <a:endParaRPr lang="en-NZ" sz="2000" kern="100" dirty="0">
              <a:solidFill>
                <a:srgbClr val="000000"/>
              </a:solidFill>
              <a:effectLst/>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cs typeface="Times New Roman" panose="02020603050405020304" pitchFamily="18" charset="0"/>
              </a:rPr>
              <a:t>Precision/Recall/F1</a:t>
            </a:r>
            <a:r>
              <a:rPr lang="en-NZ" sz="2000" kern="0" dirty="0">
                <a:solidFill>
                  <a:srgbClr val="000000"/>
                </a:solidFill>
                <a:effectLst/>
                <a:ea typeface="Times New Roman" panose="02020603050405020304" pitchFamily="18" charset="0"/>
                <a:cs typeface="Times New Roman" panose="02020603050405020304" pitchFamily="18" charset="0"/>
              </a:rPr>
              <a:t>: The F1 score on test data is 0.436, showing a reasonable balance between precision and recall, but it does not outperform Random Forest or </a:t>
            </a:r>
            <a:r>
              <a:rPr lang="en-NZ" sz="2000" kern="0" dirty="0" err="1">
                <a:solidFill>
                  <a:srgbClr val="000000"/>
                </a:solidFill>
                <a:effectLst/>
                <a:ea typeface="Times New Roman" panose="02020603050405020304" pitchFamily="18" charset="0"/>
                <a:cs typeface="Times New Roman" panose="02020603050405020304" pitchFamily="18" charset="0"/>
              </a:rPr>
              <a:t>XGBoost</a:t>
            </a:r>
            <a:r>
              <a:rPr lang="en-NZ" sz="2000" kern="0" dirty="0">
                <a:solidFill>
                  <a:srgbClr val="000000"/>
                </a:solidFill>
                <a:effectLst/>
                <a:ea typeface="Times New Roman" panose="02020603050405020304" pitchFamily="18" charset="0"/>
                <a:cs typeface="Times New Roman" panose="02020603050405020304" pitchFamily="18" charset="0"/>
              </a:rPr>
              <a:t>.</a:t>
            </a:r>
            <a:endParaRPr lang="en-NZ" sz="2000" kern="100" dirty="0">
              <a:solidFill>
                <a:srgbClr val="000000"/>
              </a:solidFill>
              <a:effectLst/>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cs typeface="Times New Roman" panose="02020603050405020304" pitchFamily="18" charset="0"/>
              </a:rPr>
              <a:t>ROC AUC</a:t>
            </a:r>
            <a:r>
              <a:rPr lang="en-NZ" sz="2000" kern="0" dirty="0">
                <a:solidFill>
                  <a:srgbClr val="000000"/>
                </a:solidFill>
                <a:effectLst/>
                <a:ea typeface="Times New Roman" panose="02020603050405020304" pitchFamily="18" charset="0"/>
                <a:cs typeface="Times New Roman" panose="02020603050405020304" pitchFamily="18" charset="0"/>
              </a:rPr>
              <a:t>: 0.706 (Moderate)</a:t>
            </a:r>
            <a:endParaRPr lang="en-NZ" sz="2000" kern="100" dirty="0">
              <a:solidFill>
                <a:srgbClr val="000000"/>
              </a:solidFill>
              <a:effectLst/>
              <a:ea typeface="Aptos" panose="020B000402020202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1E17309C-B50D-E1E8-FA17-768ABC4AF10F}"/>
              </a:ext>
            </a:extLst>
          </p:cNvPr>
          <p:cNvPicPr>
            <a:picLocks noChangeAspect="1"/>
          </p:cNvPicPr>
          <p:nvPr/>
        </p:nvPicPr>
        <p:blipFill>
          <a:blip r:embed="rId3"/>
          <a:stretch>
            <a:fillRect/>
          </a:stretch>
        </p:blipFill>
        <p:spPr>
          <a:xfrm>
            <a:off x="5205206" y="242296"/>
            <a:ext cx="3421416" cy="2675078"/>
          </a:xfrm>
          <a:prstGeom prst="rect">
            <a:avLst/>
          </a:prstGeom>
          <a:ln>
            <a:solidFill>
              <a:schemeClr val="accent1"/>
            </a:solidFill>
          </a:ln>
        </p:spPr>
      </p:pic>
      <p:pic>
        <p:nvPicPr>
          <p:cNvPr id="6" name="Picture 5">
            <a:extLst>
              <a:ext uri="{FF2B5EF4-FFF2-40B4-BE49-F238E27FC236}">
                <a16:creationId xmlns:a16="http://schemas.microsoft.com/office/drawing/2014/main" id="{622309D9-8058-9B77-C4E7-A4D23E5744F0}"/>
              </a:ext>
            </a:extLst>
          </p:cNvPr>
          <p:cNvPicPr>
            <a:picLocks noChangeAspect="1"/>
          </p:cNvPicPr>
          <p:nvPr/>
        </p:nvPicPr>
        <p:blipFill>
          <a:blip r:embed="rId4"/>
          <a:stretch>
            <a:fillRect/>
          </a:stretch>
        </p:blipFill>
        <p:spPr>
          <a:xfrm>
            <a:off x="8697427" y="235612"/>
            <a:ext cx="3421416" cy="2544130"/>
          </a:xfrm>
          <a:prstGeom prst="rect">
            <a:avLst/>
          </a:prstGeom>
          <a:ln>
            <a:solidFill>
              <a:schemeClr val="accent1"/>
            </a:solidFill>
          </a:ln>
        </p:spPr>
      </p:pic>
      <p:pic>
        <p:nvPicPr>
          <p:cNvPr id="8" name="Picture 7">
            <a:extLst>
              <a:ext uri="{FF2B5EF4-FFF2-40B4-BE49-F238E27FC236}">
                <a16:creationId xmlns:a16="http://schemas.microsoft.com/office/drawing/2014/main" id="{40BDA8ED-861F-3C34-6DEB-09C188C9231A}"/>
              </a:ext>
            </a:extLst>
          </p:cNvPr>
          <p:cNvPicPr>
            <a:picLocks noChangeAspect="1"/>
          </p:cNvPicPr>
          <p:nvPr/>
        </p:nvPicPr>
        <p:blipFill>
          <a:blip r:embed="rId5"/>
          <a:stretch>
            <a:fillRect/>
          </a:stretch>
        </p:blipFill>
        <p:spPr>
          <a:xfrm>
            <a:off x="6096000" y="3066388"/>
            <a:ext cx="5448300" cy="3556000"/>
          </a:xfrm>
          <a:prstGeom prst="rect">
            <a:avLst/>
          </a:prstGeom>
          <a:ln>
            <a:solidFill>
              <a:schemeClr val="accent1"/>
            </a:solidFill>
          </a:ln>
        </p:spPr>
      </p:pic>
    </p:spTree>
    <p:extLst>
      <p:ext uri="{BB962C8B-B14F-4D97-AF65-F5344CB8AC3E}">
        <p14:creationId xmlns:p14="http://schemas.microsoft.com/office/powerpoint/2010/main" val="1841669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16">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18">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1">
            <a:extLst>
              <a:ext uri="{FF2B5EF4-FFF2-40B4-BE49-F238E27FC236}">
                <a16:creationId xmlns:a16="http://schemas.microsoft.com/office/drawing/2014/main" id="{374877E5-C7B9-52A7-FF01-34D543D76636}"/>
              </a:ext>
            </a:extLst>
          </p:cNvPr>
          <p:cNvSpPr txBox="1">
            <a:spLocks/>
          </p:cNvSpPr>
          <p:nvPr/>
        </p:nvSpPr>
        <p:spPr>
          <a:xfrm>
            <a:off x="438912" y="859536"/>
            <a:ext cx="4837176" cy="124358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3400" b="1" dirty="0" err="1"/>
              <a:t>XGBoost</a:t>
            </a:r>
            <a:endParaRPr lang="en-US" sz="3400" b="1" dirty="0"/>
          </a:p>
        </p:txBody>
      </p:sp>
      <p:sp>
        <p:nvSpPr>
          <p:cNvPr id="27" name="Rectangle 26">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A7FC9AFE-4D05-1399-EEFA-A79DF3A4732C}"/>
              </a:ext>
            </a:extLst>
          </p:cNvPr>
          <p:cNvSpPr txBox="1"/>
          <p:nvPr/>
        </p:nvSpPr>
        <p:spPr>
          <a:xfrm>
            <a:off x="438912" y="2514600"/>
            <a:ext cx="4837176" cy="3666744"/>
          </a:xfrm>
          <a:prstGeom prst="rect">
            <a:avLst/>
          </a:prstGeom>
        </p:spPr>
        <p:txBody>
          <a:bodyPr vert="horz" lIns="91440" tIns="45720" rIns="91440" bIns="45720" rtlCol="0">
            <a:normAutofit/>
          </a:bodyPr>
          <a:lstStyle/>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cs typeface="Times New Roman" panose="02020603050405020304" pitchFamily="18" charset="0"/>
              </a:rPr>
              <a:t>Train/Test Accuracy</a:t>
            </a:r>
            <a:r>
              <a:rPr lang="en-NZ" sz="2000" kern="0" dirty="0">
                <a:solidFill>
                  <a:srgbClr val="000000"/>
                </a:solidFill>
                <a:effectLst/>
                <a:ea typeface="Times New Roman" panose="02020603050405020304" pitchFamily="18" charset="0"/>
                <a:cs typeface="Times New Roman" panose="02020603050405020304" pitchFamily="18" charset="0"/>
              </a:rPr>
              <a:t>: 0.827/0.820 (Minimal overfitting)</a:t>
            </a:r>
            <a:endParaRPr lang="en-NZ" sz="2000" kern="100" dirty="0">
              <a:solidFill>
                <a:srgbClr val="000000"/>
              </a:solidFill>
              <a:effectLst/>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cs typeface="Times New Roman" panose="02020603050405020304" pitchFamily="18" charset="0"/>
              </a:rPr>
              <a:t>Precision/Recall/F1</a:t>
            </a:r>
            <a:r>
              <a:rPr lang="en-NZ" sz="2000" kern="0" dirty="0">
                <a:solidFill>
                  <a:srgbClr val="000000"/>
                </a:solidFill>
                <a:effectLst/>
                <a:ea typeface="Times New Roman" panose="02020603050405020304" pitchFamily="18" charset="0"/>
                <a:cs typeface="Times New Roman" panose="02020603050405020304" pitchFamily="18" charset="0"/>
              </a:rPr>
              <a:t>: The F1 score on test data is 0.458, comparable to Random Forest. It maintains a strong balance between precision and recall with the highest ROC AUC.</a:t>
            </a:r>
            <a:endParaRPr lang="en-NZ" sz="2000" kern="100" dirty="0">
              <a:solidFill>
                <a:srgbClr val="000000"/>
              </a:solidFill>
              <a:effectLst/>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cs typeface="Times New Roman" panose="02020603050405020304" pitchFamily="18" charset="0"/>
              </a:rPr>
              <a:t>ROC AUC</a:t>
            </a:r>
            <a:r>
              <a:rPr lang="en-NZ" sz="2000" kern="0" dirty="0">
                <a:solidFill>
                  <a:srgbClr val="000000"/>
                </a:solidFill>
                <a:effectLst/>
                <a:ea typeface="Times New Roman" panose="02020603050405020304" pitchFamily="18" charset="0"/>
                <a:cs typeface="Times New Roman" panose="02020603050405020304" pitchFamily="18" charset="0"/>
              </a:rPr>
              <a:t>: 0.778 (Good)</a:t>
            </a:r>
            <a:endParaRPr lang="en-NZ" sz="2000" kern="100" dirty="0">
              <a:solidFill>
                <a:srgbClr val="000000"/>
              </a:solidFill>
              <a:effectLst/>
              <a:ea typeface="Aptos" panose="020B000402020202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FCB60326-F425-B421-5F31-0BEEC450E691}"/>
              </a:ext>
            </a:extLst>
          </p:cNvPr>
          <p:cNvPicPr>
            <a:picLocks noChangeAspect="1"/>
          </p:cNvPicPr>
          <p:nvPr/>
        </p:nvPicPr>
        <p:blipFill>
          <a:blip r:embed="rId3"/>
          <a:stretch>
            <a:fillRect/>
          </a:stretch>
        </p:blipFill>
        <p:spPr>
          <a:xfrm>
            <a:off x="5561245" y="298450"/>
            <a:ext cx="3467101" cy="2710797"/>
          </a:xfrm>
          <a:prstGeom prst="rect">
            <a:avLst/>
          </a:prstGeom>
          <a:ln>
            <a:solidFill>
              <a:schemeClr val="accent1"/>
            </a:solidFill>
          </a:ln>
        </p:spPr>
      </p:pic>
      <p:pic>
        <p:nvPicPr>
          <p:cNvPr id="5" name="Picture 4">
            <a:extLst>
              <a:ext uri="{FF2B5EF4-FFF2-40B4-BE49-F238E27FC236}">
                <a16:creationId xmlns:a16="http://schemas.microsoft.com/office/drawing/2014/main" id="{6F6E9B12-8CF3-84C7-EA2C-9B4E50B498BF}"/>
              </a:ext>
            </a:extLst>
          </p:cNvPr>
          <p:cNvPicPr>
            <a:picLocks noChangeAspect="1"/>
          </p:cNvPicPr>
          <p:nvPr/>
        </p:nvPicPr>
        <p:blipFill>
          <a:blip r:embed="rId4"/>
          <a:stretch>
            <a:fillRect/>
          </a:stretch>
        </p:blipFill>
        <p:spPr>
          <a:xfrm>
            <a:off x="9079145" y="424104"/>
            <a:ext cx="3087456" cy="2295801"/>
          </a:xfrm>
          <a:prstGeom prst="rect">
            <a:avLst/>
          </a:prstGeom>
          <a:ln>
            <a:solidFill>
              <a:schemeClr val="accent1"/>
            </a:solidFill>
          </a:ln>
        </p:spPr>
      </p:pic>
      <p:pic>
        <p:nvPicPr>
          <p:cNvPr id="7" name="Picture 6">
            <a:extLst>
              <a:ext uri="{FF2B5EF4-FFF2-40B4-BE49-F238E27FC236}">
                <a16:creationId xmlns:a16="http://schemas.microsoft.com/office/drawing/2014/main" id="{B4940132-4589-D266-BC5A-1A73EE79C1D9}"/>
              </a:ext>
            </a:extLst>
          </p:cNvPr>
          <p:cNvPicPr>
            <a:picLocks noChangeAspect="1"/>
          </p:cNvPicPr>
          <p:nvPr/>
        </p:nvPicPr>
        <p:blipFill>
          <a:blip r:embed="rId5"/>
          <a:stretch>
            <a:fillRect/>
          </a:stretch>
        </p:blipFill>
        <p:spPr>
          <a:xfrm>
            <a:off x="6249962" y="3039035"/>
            <a:ext cx="5448300" cy="3556000"/>
          </a:xfrm>
          <a:prstGeom prst="rect">
            <a:avLst/>
          </a:prstGeom>
          <a:ln>
            <a:solidFill>
              <a:schemeClr val="accent1"/>
            </a:solidFill>
          </a:ln>
        </p:spPr>
      </p:pic>
    </p:spTree>
    <p:extLst>
      <p:ext uri="{BB962C8B-B14F-4D97-AF65-F5344CB8AC3E}">
        <p14:creationId xmlns:p14="http://schemas.microsoft.com/office/powerpoint/2010/main" val="3675440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5A41A-17D0-0F6D-0ACE-7A4E7948CFA3}"/>
              </a:ext>
            </a:extLst>
          </p:cNvPr>
          <p:cNvSpPr>
            <a:spLocks noGrp="1"/>
          </p:cNvSpPr>
          <p:nvPr>
            <p:ph type="title"/>
          </p:nvPr>
        </p:nvSpPr>
        <p:spPr>
          <a:xfrm>
            <a:off x="260733" y="134667"/>
            <a:ext cx="9603275" cy="1049235"/>
          </a:xfrm>
        </p:spPr>
        <p:txBody>
          <a:bodyPr/>
          <a:lstStyle/>
          <a:p>
            <a:r>
              <a:rPr lang="en-US" dirty="0"/>
              <a:t>What is my Data</a:t>
            </a:r>
          </a:p>
        </p:txBody>
      </p:sp>
      <p:sp>
        <p:nvSpPr>
          <p:cNvPr id="7" name="TextBox 6">
            <a:extLst>
              <a:ext uri="{FF2B5EF4-FFF2-40B4-BE49-F238E27FC236}">
                <a16:creationId xmlns:a16="http://schemas.microsoft.com/office/drawing/2014/main" id="{E51493B0-12E9-47A7-65BC-7F906E02FE99}"/>
              </a:ext>
            </a:extLst>
          </p:cNvPr>
          <p:cNvSpPr txBox="1"/>
          <p:nvPr/>
        </p:nvSpPr>
        <p:spPr>
          <a:xfrm>
            <a:off x="5989675" y="1428452"/>
            <a:ext cx="6060558" cy="4001095"/>
          </a:xfrm>
          <a:prstGeom prst="rect">
            <a:avLst/>
          </a:prstGeom>
          <a:noFill/>
        </p:spPr>
        <p:txBody>
          <a:bodyPr wrap="square">
            <a:spAutoFit/>
          </a:bodyPr>
          <a:lstStyle/>
          <a:p>
            <a:pPr algn="l" fontAlgn="base"/>
            <a:br>
              <a:rPr lang="en-NZ" sz="1400" b="0" i="0" dirty="0">
                <a:solidFill>
                  <a:srgbClr val="3C4043"/>
                </a:solidFill>
                <a:effectLst/>
                <a:latin typeface="Inter"/>
              </a:rPr>
            </a:br>
            <a:endParaRPr lang="en-NZ" sz="1600" b="0" i="0" dirty="0">
              <a:solidFill>
                <a:srgbClr val="3C4043"/>
              </a:solidFill>
              <a:effectLst/>
              <a:latin typeface="inherit"/>
            </a:endParaRPr>
          </a:p>
          <a:p>
            <a:pPr algn="l" fontAlgn="base">
              <a:buFont typeface="Arial" panose="020B0604020202020204" pitchFamily="34" charset="0"/>
              <a:buChar char="•"/>
            </a:pPr>
            <a:r>
              <a:rPr lang="en-NZ" sz="1600" b="1" i="0" dirty="0">
                <a:solidFill>
                  <a:srgbClr val="3C4043"/>
                </a:solidFill>
                <a:effectLst/>
                <a:latin typeface="inherit"/>
              </a:rPr>
              <a:t>BILL_AMT1</a:t>
            </a:r>
            <a:r>
              <a:rPr lang="en-NZ" sz="1600" b="0" i="0" dirty="0">
                <a:solidFill>
                  <a:srgbClr val="3C4043"/>
                </a:solidFill>
                <a:effectLst/>
                <a:latin typeface="inherit"/>
              </a:rPr>
              <a:t>: Amount of bill statement in September, 2005 (NT dollar)</a:t>
            </a:r>
          </a:p>
          <a:p>
            <a:pPr algn="l" fontAlgn="base">
              <a:buFont typeface="Arial" panose="020B0604020202020204" pitchFamily="34" charset="0"/>
              <a:buChar char="•"/>
            </a:pPr>
            <a:r>
              <a:rPr lang="en-NZ" sz="1600" b="1" i="0" dirty="0">
                <a:solidFill>
                  <a:srgbClr val="3C4043"/>
                </a:solidFill>
                <a:effectLst/>
                <a:latin typeface="inherit"/>
              </a:rPr>
              <a:t>BILL_AMT2</a:t>
            </a:r>
            <a:r>
              <a:rPr lang="en-NZ" sz="1600" b="0" i="0" dirty="0">
                <a:solidFill>
                  <a:srgbClr val="3C4043"/>
                </a:solidFill>
                <a:effectLst/>
                <a:latin typeface="inherit"/>
              </a:rPr>
              <a:t>: Amount of bill statement in August, 2005 (NT dollar)</a:t>
            </a:r>
          </a:p>
          <a:p>
            <a:pPr algn="l" fontAlgn="base">
              <a:buFont typeface="Arial" panose="020B0604020202020204" pitchFamily="34" charset="0"/>
              <a:buChar char="•"/>
            </a:pPr>
            <a:r>
              <a:rPr lang="en-NZ" sz="1600" b="1" i="0" dirty="0">
                <a:solidFill>
                  <a:srgbClr val="3C4043"/>
                </a:solidFill>
                <a:effectLst/>
                <a:latin typeface="inherit"/>
              </a:rPr>
              <a:t>BILL_AMT3</a:t>
            </a:r>
            <a:r>
              <a:rPr lang="en-NZ" sz="1600" b="0" i="0" dirty="0">
                <a:solidFill>
                  <a:srgbClr val="3C4043"/>
                </a:solidFill>
                <a:effectLst/>
                <a:latin typeface="inherit"/>
              </a:rPr>
              <a:t>: Amount of bill statement in July, 2005 (NT dollar)</a:t>
            </a:r>
          </a:p>
          <a:p>
            <a:pPr algn="l" fontAlgn="base">
              <a:buFont typeface="Arial" panose="020B0604020202020204" pitchFamily="34" charset="0"/>
              <a:buChar char="•"/>
            </a:pPr>
            <a:r>
              <a:rPr lang="en-NZ" sz="1600" b="1" i="0" dirty="0">
                <a:solidFill>
                  <a:srgbClr val="3C4043"/>
                </a:solidFill>
                <a:effectLst/>
                <a:latin typeface="inherit"/>
              </a:rPr>
              <a:t>BILL_AMT4</a:t>
            </a:r>
            <a:r>
              <a:rPr lang="en-NZ" sz="1600" b="0" i="0" dirty="0">
                <a:solidFill>
                  <a:srgbClr val="3C4043"/>
                </a:solidFill>
                <a:effectLst/>
                <a:latin typeface="inherit"/>
              </a:rPr>
              <a:t>: Amount of bill statement in June, 2005 (NT dollar)</a:t>
            </a:r>
          </a:p>
          <a:p>
            <a:pPr algn="l" fontAlgn="base">
              <a:buFont typeface="Arial" panose="020B0604020202020204" pitchFamily="34" charset="0"/>
              <a:buChar char="•"/>
            </a:pPr>
            <a:r>
              <a:rPr lang="en-NZ" sz="1600" b="1" i="0" dirty="0">
                <a:solidFill>
                  <a:srgbClr val="3C4043"/>
                </a:solidFill>
                <a:effectLst/>
                <a:latin typeface="inherit"/>
              </a:rPr>
              <a:t>BILL_AMT5</a:t>
            </a:r>
            <a:r>
              <a:rPr lang="en-NZ" sz="1600" b="0" i="0" dirty="0">
                <a:solidFill>
                  <a:srgbClr val="3C4043"/>
                </a:solidFill>
                <a:effectLst/>
                <a:latin typeface="inherit"/>
              </a:rPr>
              <a:t>: Amount of bill statement in May, 2005 (NT dollar)</a:t>
            </a:r>
          </a:p>
          <a:p>
            <a:pPr algn="l" fontAlgn="base">
              <a:buFont typeface="Arial" panose="020B0604020202020204" pitchFamily="34" charset="0"/>
              <a:buChar char="•"/>
            </a:pPr>
            <a:r>
              <a:rPr lang="en-NZ" sz="1600" b="1" i="0" dirty="0">
                <a:solidFill>
                  <a:srgbClr val="3C4043"/>
                </a:solidFill>
                <a:effectLst/>
                <a:latin typeface="inherit"/>
              </a:rPr>
              <a:t>BILL_AMT6</a:t>
            </a:r>
            <a:r>
              <a:rPr lang="en-NZ" sz="1600" b="0" i="0" dirty="0">
                <a:solidFill>
                  <a:srgbClr val="3C4043"/>
                </a:solidFill>
                <a:effectLst/>
                <a:latin typeface="inherit"/>
              </a:rPr>
              <a:t>: Amount of bill statement in April, 2005 (NT dollar)</a:t>
            </a:r>
          </a:p>
          <a:p>
            <a:pPr algn="l" fontAlgn="base">
              <a:buFont typeface="Arial" panose="020B0604020202020204" pitchFamily="34" charset="0"/>
              <a:buChar char="•"/>
            </a:pPr>
            <a:r>
              <a:rPr lang="en-NZ" sz="1600" b="1" i="0" dirty="0">
                <a:solidFill>
                  <a:srgbClr val="3C4043"/>
                </a:solidFill>
                <a:effectLst/>
                <a:latin typeface="inherit"/>
              </a:rPr>
              <a:t>PAY_AMT1</a:t>
            </a:r>
            <a:r>
              <a:rPr lang="en-NZ" sz="1600" b="0" i="0" dirty="0">
                <a:solidFill>
                  <a:srgbClr val="3C4043"/>
                </a:solidFill>
                <a:effectLst/>
                <a:latin typeface="inherit"/>
              </a:rPr>
              <a:t>: Amount of previous payment in September, 2005 (NT dollar)</a:t>
            </a:r>
          </a:p>
          <a:p>
            <a:pPr algn="l" fontAlgn="base">
              <a:buFont typeface="Arial" panose="020B0604020202020204" pitchFamily="34" charset="0"/>
              <a:buChar char="•"/>
            </a:pPr>
            <a:r>
              <a:rPr lang="en-NZ" sz="1600" b="1" i="0" dirty="0">
                <a:solidFill>
                  <a:srgbClr val="3C4043"/>
                </a:solidFill>
                <a:effectLst/>
                <a:latin typeface="inherit"/>
              </a:rPr>
              <a:t>PAY_AMT2</a:t>
            </a:r>
            <a:r>
              <a:rPr lang="en-NZ" sz="1600" b="0" i="0" dirty="0">
                <a:solidFill>
                  <a:srgbClr val="3C4043"/>
                </a:solidFill>
                <a:effectLst/>
                <a:latin typeface="inherit"/>
              </a:rPr>
              <a:t>: Amount of previous payment in August, 2005 (NT dollar)</a:t>
            </a:r>
          </a:p>
          <a:p>
            <a:pPr algn="l" fontAlgn="base">
              <a:buFont typeface="Arial" panose="020B0604020202020204" pitchFamily="34" charset="0"/>
              <a:buChar char="•"/>
            </a:pPr>
            <a:r>
              <a:rPr lang="en-NZ" sz="1600" b="1" i="0" dirty="0">
                <a:solidFill>
                  <a:srgbClr val="3C4043"/>
                </a:solidFill>
                <a:effectLst/>
                <a:latin typeface="inherit"/>
              </a:rPr>
              <a:t>PAY_AMT3</a:t>
            </a:r>
            <a:r>
              <a:rPr lang="en-NZ" sz="1600" b="0" i="0" dirty="0">
                <a:solidFill>
                  <a:srgbClr val="3C4043"/>
                </a:solidFill>
                <a:effectLst/>
                <a:latin typeface="inherit"/>
              </a:rPr>
              <a:t>: Amount of previous payment in July, 2005 (NT dollar)</a:t>
            </a:r>
          </a:p>
          <a:p>
            <a:pPr algn="l" fontAlgn="base">
              <a:buFont typeface="Arial" panose="020B0604020202020204" pitchFamily="34" charset="0"/>
              <a:buChar char="•"/>
            </a:pPr>
            <a:r>
              <a:rPr lang="en-NZ" sz="1600" b="1" i="0" dirty="0">
                <a:solidFill>
                  <a:srgbClr val="3C4043"/>
                </a:solidFill>
                <a:effectLst/>
                <a:latin typeface="inherit"/>
              </a:rPr>
              <a:t>PAY_AMT4</a:t>
            </a:r>
            <a:r>
              <a:rPr lang="en-NZ" sz="1600" b="0" i="0" dirty="0">
                <a:solidFill>
                  <a:srgbClr val="3C4043"/>
                </a:solidFill>
                <a:effectLst/>
                <a:latin typeface="inherit"/>
              </a:rPr>
              <a:t>: Amount of previous payment in June, 2005 (NT dollar)</a:t>
            </a:r>
          </a:p>
          <a:p>
            <a:pPr algn="l" fontAlgn="base">
              <a:buFont typeface="Arial" panose="020B0604020202020204" pitchFamily="34" charset="0"/>
              <a:buChar char="•"/>
            </a:pPr>
            <a:r>
              <a:rPr lang="en-NZ" sz="1600" b="1" i="0" dirty="0">
                <a:solidFill>
                  <a:srgbClr val="3C4043"/>
                </a:solidFill>
                <a:effectLst/>
                <a:latin typeface="inherit"/>
              </a:rPr>
              <a:t>PAY_AMT5</a:t>
            </a:r>
            <a:r>
              <a:rPr lang="en-NZ" sz="1600" b="0" i="0" dirty="0">
                <a:solidFill>
                  <a:srgbClr val="3C4043"/>
                </a:solidFill>
                <a:effectLst/>
                <a:latin typeface="inherit"/>
              </a:rPr>
              <a:t>: Amount of previous payment in May, 2005 (NT dollar)</a:t>
            </a:r>
          </a:p>
          <a:p>
            <a:pPr algn="l" fontAlgn="base">
              <a:buFont typeface="Arial" panose="020B0604020202020204" pitchFamily="34" charset="0"/>
              <a:buChar char="•"/>
            </a:pPr>
            <a:r>
              <a:rPr lang="en-NZ" sz="1600" b="1" i="0" dirty="0">
                <a:solidFill>
                  <a:srgbClr val="3C4043"/>
                </a:solidFill>
                <a:effectLst/>
                <a:latin typeface="inherit"/>
              </a:rPr>
              <a:t>PAY_AMT6</a:t>
            </a:r>
            <a:r>
              <a:rPr lang="en-NZ" sz="1600" b="0" i="0" dirty="0">
                <a:solidFill>
                  <a:srgbClr val="3C4043"/>
                </a:solidFill>
                <a:effectLst/>
                <a:latin typeface="inherit"/>
              </a:rPr>
              <a:t>: Amount of previous payment in April, 2005 (NT dollar)</a:t>
            </a:r>
          </a:p>
          <a:p>
            <a:pPr algn="l" fontAlgn="base">
              <a:buFont typeface="Arial" panose="020B0604020202020204" pitchFamily="34" charset="0"/>
              <a:buChar char="•"/>
            </a:pPr>
            <a:r>
              <a:rPr lang="en-NZ" sz="1600" b="1" i="0" dirty="0" err="1">
                <a:solidFill>
                  <a:srgbClr val="3C4043"/>
                </a:solidFill>
                <a:effectLst/>
                <a:latin typeface="inherit"/>
              </a:rPr>
              <a:t>default.payment.next.month</a:t>
            </a:r>
            <a:r>
              <a:rPr lang="en-NZ" sz="1600" b="0" i="0" dirty="0">
                <a:solidFill>
                  <a:srgbClr val="3C4043"/>
                </a:solidFill>
                <a:effectLst/>
                <a:latin typeface="inherit"/>
              </a:rPr>
              <a:t>: Default payment (1=yes, 0=no)</a:t>
            </a:r>
          </a:p>
        </p:txBody>
      </p:sp>
      <p:graphicFrame>
        <p:nvGraphicFramePr>
          <p:cNvPr id="9" name="TextBox 5">
            <a:extLst>
              <a:ext uri="{FF2B5EF4-FFF2-40B4-BE49-F238E27FC236}">
                <a16:creationId xmlns:a16="http://schemas.microsoft.com/office/drawing/2014/main" id="{6DE43C70-234F-74A8-0E95-4A9FF22D92E6}"/>
              </a:ext>
            </a:extLst>
          </p:cNvPr>
          <p:cNvGraphicFramePr/>
          <p:nvPr/>
        </p:nvGraphicFramePr>
        <p:xfrm>
          <a:off x="35442" y="1305340"/>
          <a:ext cx="5954233" cy="4985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2911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16">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18">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1">
            <a:extLst>
              <a:ext uri="{FF2B5EF4-FFF2-40B4-BE49-F238E27FC236}">
                <a16:creationId xmlns:a16="http://schemas.microsoft.com/office/drawing/2014/main" id="{374877E5-C7B9-52A7-FF01-34D543D76636}"/>
              </a:ext>
            </a:extLst>
          </p:cNvPr>
          <p:cNvSpPr txBox="1">
            <a:spLocks/>
          </p:cNvSpPr>
          <p:nvPr/>
        </p:nvSpPr>
        <p:spPr>
          <a:xfrm>
            <a:off x="438912" y="859536"/>
            <a:ext cx="4837176" cy="124358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3400" b="1" dirty="0"/>
              <a:t>Bagging</a:t>
            </a:r>
          </a:p>
        </p:txBody>
      </p:sp>
      <p:sp>
        <p:nvSpPr>
          <p:cNvPr id="27" name="Rectangle 26">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A7FC9AFE-4D05-1399-EEFA-A79DF3A4732C}"/>
              </a:ext>
            </a:extLst>
          </p:cNvPr>
          <p:cNvSpPr txBox="1"/>
          <p:nvPr/>
        </p:nvSpPr>
        <p:spPr>
          <a:xfrm>
            <a:off x="438912" y="2514600"/>
            <a:ext cx="4837176" cy="3666744"/>
          </a:xfrm>
          <a:prstGeom prst="rect">
            <a:avLst/>
          </a:prstGeom>
        </p:spPr>
        <p:txBody>
          <a:bodyPr vert="horz" lIns="91440" tIns="45720" rIns="91440" bIns="45720" rtlCol="0">
            <a:normAutofit/>
          </a:bodyPr>
          <a:lstStyle/>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cs typeface="Times New Roman" panose="02020603050405020304" pitchFamily="18" charset="0"/>
              </a:rPr>
              <a:t>Train/Test Accuracy</a:t>
            </a:r>
            <a:r>
              <a:rPr lang="en-NZ" sz="2000" kern="0" dirty="0">
                <a:solidFill>
                  <a:srgbClr val="000000"/>
                </a:solidFill>
                <a:effectLst/>
                <a:ea typeface="Times New Roman" panose="02020603050405020304" pitchFamily="18" charset="0"/>
                <a:cs typeface="Times New Roman" panose="02020603050405020304" pitchFamily="18" charset="0"/>
              </a:rPr>
              <a:t>: 0.941/0.816 (Significant overfitting)</a:t>
            </a:r>
            <a:endParaRPr lang="en-NZ" sz="2000" kern="100" dirty="0">
              <a:solidFill>
                <a:srgbClr val="000000"/>
              </a:solidFill>
              <a:effectLst/>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cs typeface="Times New Roman" panose="02020603050405020304" pitchFamily="18" charset="0"/>
              </a:rPr>
              <a:t>Precision/Recall/F1</a:t>
            </a:r>
            <a:r>
              <a:rPr lang="en-NZ" sz="2000" kern="0" dirty="0">
                <a:solidFill>
                  <a:srgbClr val="000000"/>
                </a:solidFill>
                <a:effectLst/>
                <a:ea typeface="Times New Roman" panose="02020603050405020304" pitchFamily="18" charset="0"/>
                <a:cs typeface="Times New Roman" panose="02020603050405020304" pitchFamily="18" charset="0"/>
              </a:rPr>
              <a:t>: The F1 score on test data is 0.463, but the model shows significant overfitting, which might indicate an overly complex model that does not generalize well.</a:t>
            </a:r>
            <a:endParaRPr lang="en-NZ" sz="2000" kern="100" dirty="0">
              <a:solidFill>
                <a:srgbClr val="000000"/>
              </a:solidFill>
              <a:ea typeface="Times New Roman" panose="02020603050405020304" pitchFamily="18" charset="0"/>
              <a:cs typeface="Times New Roman" panose="02020603050405020304" pitchFamily="18" charset="0"/>
            </a:endParaRPr>
          </a:p>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rPr>
              <a:t>ROC AUC</a:t>
            </a:r>
            <a:r>
              <a:rPr lang="en-NZ" sz="2000" kern="0" dirty="0">
                <a:solidFill>
                  <a:srgbClr val="000000"/>
                </a:solidFill>
                <a:effectLst/>
                <a:ea typeface="Times New Roman" panose="02020603050405020304" pitchFamily="18" charset="0"/>
              </a:rPr>
              <a:t>: 0.756 (Moderate)</a:t>
            </a:r>
            <a:r>
              <a:rPr lang="en-NZ" sz="2000" dirty="0">
                <a:effectLst/>
              </a:rPr>
              <a:t> </a:t>
            </a:r>
            <a:endParaRPr lang="en-NZ" sz="2000" kern="100" dirty="0">
              <a:solidFill>
                <a:srgbClr val="000000"/>
              </a:solidFill>
              <a:effectLst/>
              <a:ea typeface="Aptos" panose="020B000402020202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D0E0D9D5-50D7-CA4C-A003-2BAD3A54E7D6}"/>
              </a:ext>
            </a:extLst>
          </p:cNvPr>
          <p:cNvPicPr>
            <a:picLocks noChangeAspect="1"/>
          </p:cNvPicPr>
          <p:nvPr/>
        </p:nvPicPr>
        <p:blipFill>
          <a:blip r:embed="rId3"/>
          <a:stretch>
            <a:fillRect/>
          </a:stretch>
        </p:blipFill>
        <p:spPr>
          <a:xfrm>
            <a:off x="5586984" y="284658"/>
            <a:ext cx="3293022" cy="2574692"/>
          </a:xfrm>
          <a:prstGeom prst="rect">
            <a:avLst/>
          </a:prstGeom>
          <a:ln>
            <a:solidFill>
              <a:schemeClr val="accent1"/>
            </a:solidFill>
          </a:ln>
        </p:spPr>
      </p:pic>
      <p:pic>
        <p:nvPicPr>
          <p:cNvPr id="6" name="Picture 5">
            <a:extLst>
              <a:ext uri="{FF2B5EF4-FFF2-40B4-BE49-F238E27FC236}">
                <a16:creationId xmlns:a16="http://schemas.microsoft.com/office/drawing/2014/main" id="{09160615-3DC4-9ADF-9A42-2D03C36BCC97}"/>
              </a:ext>
            </a:extLst>
          </p:cNvPr>
          <p:cNvPicPr>
            <a:picLocks noChangeAspect="1"/>
          </p:cNvPicPr>
          <p:nvPr/>
        </p:nvPicPr>
        <p:blipFill>
          <a:blip r:embed="rId4"/>
          <a:stretch>
            <a:fillRect/>
          </a:stretch>
        </p:blipFill>
        <p:spPr>
          <a:xfrm>
            <a:off x="8841366" y="284658"/>
            <a:ext cx="3350519" cy="2491412"/>
          </a:xfrm>
          <a:prstGeom prst="rect">
            <a:avLst/>
          </a:prstGeom>
          <a:ln>
            <a:solidFill>
              <a:schemeClr val="accent1"/>
            </a:solidFill>
          </a:ln>
        </p:spPr>
      </p:pic>
      <p:pic>
        <p:nvPicPr>
          <p:cNvPr id="8" name="Picture 7">
            <a:extLst>
              <a:ext uri="{FF2B5EF4-FFF2-40B4-BE49-F238E27FC236}">
                <a16:creationId xmlns:a16="http://schemas.microsoft.com/office/drawing/2014/main" id="{A9F4D264-F9DA-CA57-013C-1D7081F91501}"/>
              </a:ext>
            </a:extLst>
          </p:cNvPr>
          <p:cNvPicPr>
            <a:picLocks noChangeAspect="1"/>
          </p:cNvPicPr>
          <p:nvPr/>
        </p:nvPicPr>
        <p:blipFill>
          <a:blip r:embed="rId5"/>
          <a:stretch>
            <a:fillRect/>
          </a:stretch>
        </p:blipFill>
        <p:spPr>
          <a:xfrm>
            <a:off x="6048107" y="2859350"/>
            <a:ext cx="5886249" cy="3841841"/>
          </a:xfrm>
          <a:prstGeom prst="rect">
            <a:avLst/>
          </a:prstGeom>
          <a:ln>
            <a:solidFill>
              <a:schemeClr val="accent1"/>
            </a:solidFill>
          </a:ln>
        </p:spPr>
      </p:pic>
    </p:spTree>
    <p:extLst>
      <p:ext uri="{BB962C8B-B14F-4D97-AF65-F5344CB8AC3E}">
        <p14:creationId xmlns:p14="http://schemas.microsoft.com/office/powerpoint/2010/main" val="1350477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16">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18">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1">
            <a:extLst>
              <a:ext uri="{FF2B5EF4-FFF2-40B4-BE49-F238E27FC236}">
                <a16:creationId xmlns:a16="http://schemas.microsoft.com/office/drawing/2014/main" id="{374877E5-C7B9-52A7-FF01-34D543D76636}"/>
              </a:ext>
            </a:extLst>
          </p:cNvPr>
          <p:cNvSpPr txBox="1">
            <a:spLocks/>
          </p:cNvSpPr>
          <p:nvPr/>
        </p:nvSpPr>
        <p:spPr>
          <a:xfrm>
            <a:off x="438912" y="859536"/>
            <a:ext cx="4837176" cy="124358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3400" b="1" dirty="0"/>
              <a:t>Stacking</a:t>
            </a:r>
          </a:p>
        </p:txBody>
      </p:sp>
      <p:sp>
        <p:nvSpPr>
          <p:cNvPr id="27" name="Rectangle 26">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A7FC9AFE-4D05-1399-EEFA-A79DF3A4732C}"/>
              </a:ext>
            </a:extLst>
          </p:cNvPr>
          <p:cNvSpPr txBox="1"/>
          <p:nvPr/>
        </p:nvSpPr>
        <p:spPr>
          <a:xfrm>
            <a:off x="438912" y="2514600"/>
            <a:ext cx="4837176" cy="3666744"/>
          </a:xfrm>
          <a:prstGeom prst="rect">
            <a:avLst/>
          </a:prstGeom>
        </p:spPr>
        <p:txBody>
          <a:bodyPr vert="horz" lIns="91440" tIns="45720" rIns="91440" bIns="45720" rtlCol="0">
            <a:normAutofit/>
          </a:bodyPr>
          <a:lstStyle/>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Train/Test Accuracy</a:t>
            </a:r>
            <a:r>
              <a:rPr lang="en-NZ" sz="20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0.999/0.815 (Extreme overfitting)</a:t>
            </a:r>
            <a:endParaRPr lang="en-NZ" sz="2000" kern="100" dirty="0">
              <a:solidFill>
                <a:srgbClr val="000000"/>
              </a:solidFill>
              <a:effectLst/>
              <a:latin typeface="Calibri" panose="020F0502020204030204" pitchFamily="34" charset="0"/>
              <a:ea typeface="Aptos" panose="020B0004020202020204" pitchFamily="34" charset="0"/>
              <a:cs typeface="Calibri" panose="020F0502020204030204" pitchFamily="34" charset="0"/>
            </a:endParaRPr>
          </a:p>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Precision/Recall/F1</a:t>
            </a:r>
            <a:r>
              <a:rPr lang="en-NZ" sz="20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The F1 score on test data is 0.441, with very high precision but poor recall, indicating severe overfitting and poor generalization.</a:t>
            </a:r>
            <a:endParaRPr lang="en-NZ" sz="2000" kern="100"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ROC AUC</a:t>
            </a:r>
            <a:r>
              <a:rPr lang="en-NZ" sz="20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0.760 (Moderate)</a:t>
            </a:r>
            <a:r>
              <a:rPr lang="en-NZ" sz="2000" dirty="0">
                <a:effectLst/>
                <a:latin typeface="Calibri" panose="020F0502020204030204" pitchFamily="34" charset="0"/>
                <a:cs typeface="Calibri" panose="020F0502020204030204" pitchFamily="34" charset="0"/>
              </a:rPr>
              <a:t>  </a:t>
            </a:r>
            <a:endParaRPr lang="en-NZ" sz="2000" kern="100" dirty="0">
              <a:solidFill>
                <a:srgbClr val="000000"/>
              </a:solidFill>
              <a:effectLst/>
              <a:latin typeface="Calibri" panose="020F0502020204030204" pitchFamily="34" charset="0"/>
              <a:ea typeface="Aptos" panose="020B000402020202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1D5CF95F-517B-74EC-CDB0-16693D749CB2}"/>
              </a:ext>
            </a:extLst>
          </p:cNvPr>
          <p:cNvPicPr>
            <a:picLocks noChangeAspect="1"/>
          </p:cNvPicPr>
          <p:nvPr/>
        </p:nvPicPr>
        <p:blipFill>
          <a:blip r:embed="rId3"/>
          <a:stretch>
            <a:fillRect/>
          </a:stretch>
        </p:blipFill>
        <p:spPr>
          <a:xfrm>
            <a:off x="5763651" y="476367"/>
            <a:ext cx="3186603" cy="2491486"/>
          </a:xfrm>
          <a:prstGeom prst="rect">
            <a:avLst/>
          </a:prstGeom>
          <a:ln>
            <a:solidFill>
              <a:schemeClr val="accent1"/>
            </a:solidFill>
          </a:ln>
        </p:spPr>
      </p:pic>
      <p:pic>
        <p:nvPicPr>
          <p:cNvPr id="5" name="Picture 4">
            <a:extLst>
              <a:ext uri="{FF2B5EF4-FFF2-40B4-BE49-F238E27FC236}">
                <a16:creationId xmlns:a16="http://schemas.microsoft.com/office/drawing/2014/main" id="{50B9F47E-C7A2-81EC-812B-E4AE2B440EF8}"/>
              </a:ext>
            </a:extLst>
          </p:cNvPr>
          <p:cNvPicPr>
            <a:picLocks noChangeAspect="1"/>
          </p:cNvPicPr>
          <p:nvPr/>
        </p:nvPicPr>
        <p:blipFill>
          <a:blip r:embed="rId4"/>
          <a:stretch>
            <a:fillRect/>
          </a:stretch>
        </p:blipFill>
        <p:spPr>
          <a:xfrm>
            <a:off x="8973585" y="561032"/>
            <a:ext cx="3186603" cy="2369525"/>
          </a:xfrm>
          <a:prstGeom prst="rect">
            <a:avLst/>
          </a:prstGeom>
          <a:ln>
            <a:solidFill>
              <a:schemeClr val="accent1"/>
            </a:solidFill>
          </a:ln>
        </p:spPr>
      </p:pic>
      <p:pic>
        <p:nvPicPr>
          <p:cNvPr id="7" name="Picture 6">
            <a:extLst>
              <a:ext uri="{FF2B5EF4-FFF2-40B4-BE49-F238E27FC236}">
                <a16:creationId xmlns:a16="http://schemas.microsoft.com/office/drawing/2014/main" id="{2662C41F-72DD-CE46-B086-22CD5DA0085C}"/>
              </a:ext>
            </a:extLst>
          </p:cNvPr>
          <p:cNvPicPr>
            <a:picLocks noChangeAspect="1"/>
          </p:cNvPicPr>
          <p:nvPr/>
        </p:nvPicPr>
        <p:blipFill>
          <a:blip r:embed="rId5"/>
          <a:stretch>
            <a:fillRect/>
          </a:stretch>
        </p:blipFill>
        <p:spPr>
          <a:xfrm>
            <a:off x="6304788" y="3068648"/>
            <a:ext cx="5448300" cy="3556000"/>
          </a:xfrm>
          <a:prstGeom prst="rect">
            <a:avLst/>
          </a:prstGeom>
          <a:ln>
            <a:solidFill>
              <a:schemeClr val="accent1"/>
            </a:solidFill>
          </a:ln>
        </p:spPr>
      </p:pic>
    </p:spTree>
    <p:extLst>
      <p:ext uri="{BB962C8B-B14F-4D97-AF65-F5344CB8AC3E}">
        <p14:creationId xmlns:p14="http://schemas.microsoft.com/office/powerpoint/2010/main" val="409950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16">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18">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1">
            <a:extLst>
              <a:ext uri="{FF2B5EF4-FFF2-40B4-BE49-F238E27FC236}">
                <a16:creationId xmlns:a16="http://schemas.microsoft.com/office/drawing/2014/main" id="{374877E5-C7B9-52A7-FF01-34D543D76636}"/>
              </a:ext>
            </a:extLst>
          </p:cNvPr>
          <p:cNvSpPr txBox="1">
            <a:spLocks/>
          </p:cNvSpPr>
          <p:nvPr/>
        </p:nvSpPr>
        <p:spPr>
          <a:xfrm>
            <a:off x="438912" y="859536"/>
            <a:ext cx="4837176" cy="124358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3400" b="1" dirty="0"/>
              <a:t>Ensemble</a:t>
            </a:r>
          </a:p>
        </p:txBody>
      </p:sp>
      <p:sp>
        <p:nvSpPr>
          <p:cNvPr id="27" name="Rectangle 26">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A7FC9AFE-4D05-1399-EEFA-A79DF3A4732C}"/>
              </a:ext>
            </a:extLst>
          </p:cNvPr>
          <p:cNvSpPr txBox="1"/>
          <p:nvPr/>
        </p:nvSpPr>
        <p:spPr>
          <a:xfrm>
            <a:off x="438912" y="2514600"/>
            <a:ext cx="4837176" cy="3666744"/>
          </a:xfrm>
          <a:prstGeom prst="rect">
            <a:avLst/>
          </a:prstGeom>
        </p:spPr>
        <p:txBody>
          <a:bodyPr vert="horz" lIns="91440" tIns="45720" rIns="91440" bIns="45720" rtlCol="0">
            <a:normAutofit/>
          </a:bodyPr>
          <a:lstStyle/>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cs typeface="Times New Roman" panose="02020603050405020304" pitchFamily="18" charset="0"/>
              </a:rPr>
              <a:t>Train/Test Accuracy</a:t>
            </a:r>
            <a:r>
              <a:rPr lang="en-NZ" sz="2000" kern="0" dirty="0">
                <a:solidFill>
                  <a:srgbClr val="000000"/>
                </a:solidFill>
                <a:effectLst/>
                <a:ea typeface="Times New Roman" panose="02020603050405020304" pitchFamily="18" charset="0"/>
                <a:cs typeface="Times New Roman" panose="02020603050405020304" pitchFamily="18" charset="0"/>
              </a:rPr>
              <a:t>: 0.853/0.813 (Moderate overfitting)</a:t>
            </a:r>
            <a:endParaRPr lang="en-NZ" sz="2000" kern="100" dirty="0">
              <a:solidFill>
                <a:srgbClr val="000000"/>
              </a:solidFill>
              <a:effectLst/>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cs typeface="Times New Roman" panose="02020603050405020304" pitchFamily="18" charset="0"/>
              </a:rPr>
              <a:t>Precision/Recall/F1</a:t>
            </a:r>
            <a:r>
              <a:rPr lang="en-NZ" sz="2000" kern="0" dirty="0">
                <a:solidFill>
                  <a:srgbClr val="000000"/>
                </a:solidFill>
                <a:effectLst/>
                <a:ea typeface="Times New Roman" panose="02020603050405020304" pitchFamily="18" charset="0"/>
                <a:cs typeface="Times New Roman" panose="02020603050405020304" pitchFamily="18" charset="0"/>
              </a:rPr>
              <a:t>: The F1 score on test data is 0.421, showing moderate performance but not surpassing Random Forest or </a:t>
            </a:r>
            <a:r>
              <a:rPr lang="en-NZ" sz="2000" kern="0" dirty="0" err="1">
                <a:solidFill>
                  <a:srgbClr val="000000"/>
                </a:solidFill>
                <a:effectLst/>
                <a:ea typeface="Times New Roman" panose="02020603050405020304" pitchFamily="18" charset="0"/>
                <a:cs typeface="Times New Roman" panose="02020603050405020304" pitchFamily="18" charset="0"/>
              </a:rPr>
              <a:t>XGBoost</a:t>
            </a:r>
            <a:r>
              <a:rPr lang="en-NZ" sz="2000" kern="0" dirty="0">
                <a:solidFill>
                  <a:srgbClr val="000000"/>
                </a:solidFill>
                <a:effectLst/>
                <a:ea typeface="Times New Roman" panose="02020603050405020304" pitchFamily="18" charset="0"/>
                <a:cs typeface="Times New Roman" panose="02020603050405020304" pitchFamily="18" charset="0"/>
              </a:rPr>
              <a:t> in any key metrics.</a:t>
            </a:r>
            <a:endParaRPr lang="en-NZ" sz="2000" kern="100" dirty="0">
              <a:solidFill>
                <a:srgbClr val="000000"/>
              </a:solidFill>
              <a:effectLst/>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cs typeface="Times New Roman" panose="02020603050405020304" pitchFamily="18" charset="0"/>
              </a:rPr>
              <a:t>ROC AUC</a:t>
            </a:r>
            <a:r>
              <a:rPr lang="en-NZ" sz="2000" kern="0" dirty="0">
                <a:solidFill>
                  <a:srgbClr val="000000"/>
                </a:solidFill>
                <a:effectLst/>
                <a:ea typeface="Times New Roman" panose="02020603050405020304" pitchFamily="18" charset="0"/>
                <a:cs typeface="Times New Roman" panose="02020603050405020304" pitchFamily="18" charset="0"/>
              </a:rPr>
              <a:t>: 0.757 (Moderate)</a:t>
            </a:r>
            <a:r>
              <a:rPr lang="en-NZ" sz="2000" dirty="0">
                <a:effectLst/>
              </a:rPr>
              <a:t> </a:t>
            </a:r>
            <a:endParaRPr lang="en-NZ" sz="2000" kern="100" dirty="0">
              <a:solidFill>
                <a:srgbClr val="000000"/>
              </a:solidFill>
              <a:effectLst/>
              <a:ea typeface="Aptos" panose="020B000402020202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E01AC698-EBE6-7C2A-B17E-8E8E04AAB619}"/>
              </a:ext>
            </a:extLst>
          </p:cNvPr>
          <p:cNvPicPr>
            <a:picLocks noChangeAspect="1"/>
          </p:cNvPicPr>
          <p:nvPr/>
        </p:nvPicPr>
        <p:blipFill>
          <a:blip r:embed="rId3"/>
          <a:stretch>
            <a:fillRect/>
          </a:stretch>
        </p:blipFill>
        <p:spPr>
          <a:xfrm>
            <a:off x="5715000" y="280595"/>
            <a:ext cx="3335938" cy="2608245"/>
          </a:xfrm>
          <a:prstGeom prst="rect">
            <a:avLst/>
          </a:prstGeom>
          <a:ln>
            <a:solidFill>
              <a:schemeClr val="accent1"/>
            </a:solidFill>
          </a:ln>
        </p:spPr>
      </p:pic>
      <p:pic>
        <p:nvPicPr>
          <p:cNvPr id="6" name="Picture 5">
            <a:extLst>
              <a:ext uri="{FF2B5EF4-FFF2-40B4-BE49-F238E27FC236}">
                <a16:creationId xmlns:a16="http://schemas.microsoft.com/office/drawing/2014/main" id="{58C7C66D-290A-BDD6-C2DE-F64BE89594AF}"/>
              </a:ext>
            </a:extLst>
          </p:cNvPr>
          <p:cNvPicPr>
            <a:picLocks noChangeAspect="1"/>
          </p:cNvPicPr>
          <p:nvPr/>
        </p:nvPicPr>
        <p:blipFill>
          <a:blip r:embed="rId4"/>
          <a:stretch>
            <a:fillRect/>
          </a:stretch>
        </p:blipFill>
        <p:spPr>
          <a:xfrm>
            <a:off x="9099669" y="477735"/>
            <a:ext cx="3046661" cy="2265466"/>
          </a:xfrm>
          <a:prstGeom prst="rect">
            <a:avLst/>
          </a:prstGeom>
          <a:ln>
            <a:solidFill>
              <a:schemeClr val="accent1"/>
            </a:solidFill>
          </a:ln>
        </p:spPr>
      </p:pic>
      <p:pic>
        <p:nvPicPr>
          <p:cNvPr id="8" name="Picture 7">
            <a:extLst>
              <a:ext uri="{FF2B5EF4-FFF2-40B4-BE49-F238E27FC236}">
                <a16:creationId xmlns:a16="http://schemas.microsoft.com/office/drawing/2014/main" id="{D07B170C-3E9D-86E0-91AC-19B53FB03AAF}"/>
              </a:ext>
            </a:extLst>
          </p:cNvPr>
          <p:cNvPicPr>
            <a:picLocks noChangeAspect="1"/>
          </p:cNvPicPr>
          <p:nvPr/>
        </p:nvPicPr>
        <p:blipFill>
          <a:blip r:embed="rId5"/>
          <a:stretch>
            <a:fillRect/>
          </a:stretch>
        </p:blipFill>
        <p:spPr>
          <a:xfrm>
            <a:off x="6165850" y="3052865"/>
            <a:ext cx="5587238" cy="3646682"/>
          </a:xfrm>
          <a:prstGeom prst="rect">
            <a:avLst/>
          </a:prstGeom>
          <a:ln>
            <a:solidFill>
              <a:schemeClr val="accent1"/>
            </a:solidFill>
          </a:ln>
        </p:spPr>
      </p:pic>
    </p:spTree>
    <p:extLst>
      <p:ext uri="{BB962C8B-B14F-4D97-AF65-F5344CB8AC3E}">
        <p14:creationId xmlns:p14="http://schemas.microsoft.com/office/powerpoint/2010/main" val="2002721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8F923FF-DD0C-4FD3-A1B4-68DFA511C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374877E5-C7B9-52A7-FF01-34D543D76636}"/>
              </a:ext>
            </a:extLst>
          </p:cNvPr>
          <p:cNvSpPr txBox="1">
            <a:spLocks/>
          </p:cNvSpPr>
          <p:nvPr/>
        </p:nvSpPr>
        <p:spPr>
          <a:xfrm>
            <a:off x="205779" y="0"/>
            <a:ext cx="3724217" cy="289643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4000" b="1" dirty="0"/>
              <a:t>Compare All Models</a:t>
            </a:r>
          </a:p>
        </p:txBody>
      </p:sp>
      <p:sp>
        <p:nvSpPr>
          <p:cNvPr id="17" name="Rectangle 16">
            <a:extLst>
              <a:ext uri="{FF2B5EF4-FFF2-40B4-BE49-F238E27FC236}">
                <a16:creationId xmlns:a16="http://schemas.microsoft.com/office/drawing/2014/main" id="{114A821F-8663-46BA-8CC0-D4C44F639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8249"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7FA43B8B-BA32-A239-DAFD-07B2CB7DD6AC}"/>
              </a:ext>
            </a:extLst>
          </p:cNvPr>
          <p:cNvPicPr>
            <a:picLocks noChangeAspect="1"/>
          </p:cNvPicPr>
          <p:nvPr/>
        </p:nvPicPr>
        <p:blipFill>
          <a:blip r:embed="rId3"/>
          <a:stretch>
            <a:fillRect/>
          </a:stretch>
        </p:blipFill>
        <p:spPr>
          <a:xfrm>
            <a:off x="4066030" y="316594"/>
            <a:ext cx="3963866" cy="3071995"/>
          </a:xfrm>
          <a:prstGeom prst="rect">
            <a:avLst/>
          </a:prstGeom>
          <a:ln>
            <a:solidFill>
              <a:schemeClr val="accent1"/>
            </a:solidFill>
          </a:ln>
        </p:spPr>
      </p:pic>
      <p:pic>
        <p:nvPicPr>
          <p:cNvPr id="4" name="Picture 3">
            <a:extLst>
              <a:ext uri="{FF2B5EF4-FFF2-40B4-BE49-F238E27FC236}">
                <a16:creationId xmlns:a16="http://schemas.microsoft.com/office/drawing/2014/main" id="{5E4A82FA-9142-5385-D023-9852ECD7F17F}"/>
              </a:ext>
            </a:extLst>
          </p:cNvPr>
          <p:cNvPicPr>
            <a:picLocks noChangeAspect="1"/>
          </p:cNvPicPr>
          <p:nvPr/>
        </p:nvPicPr>
        <p:blipFill>
          <a:blip r:embed="rId4"/>
          <a:stretch>
            <a:fillRect/>
          </a:stretch>
        </p:blipFill>
        <p:spPr>
          <a:xfrm>
            <a:off x="8106755" y="315745"/>
            <a:ext cx="3963866" cy="3071995"/>
          </a:xfrm>
          <a:prstGeom prst="rect">
            <a:avLst/>
          </a:prstGeom>
          <a:ln>
            <a:solidFill>
              <a:schemeClr val="accent1"/>
            </a:solidFill>
          </a:ln>
        </p:spPr>
      </p:pic>
      <p:sp>
        <p:nvSpPr>
          <p:cNvPr id="19" name="Rectangle 18">
            <a:extLst>
              <a:ext uri="{FF2B5EF4-FFF2-40B4-BE49-F238E27FC236}">
                <a16:creationId xmlns:a16="http://schemas.microsoft.com/office/drawing/2014/main" id="{67EF550F-47CE-4FB2-9DAC-12AD835C8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171" y="4177748"/>
            <a:ext cx="3706859"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CF578F4B-568E-DFC7-5536-132F62D9760F}"/>
              </a:ext>
            </a:extLst>
          </p:cNvPr>
          <p:cNvPicPr>
            <a:picLocks noChangeAspect="1"/>
          </p:cNvPicPr>
          <p:nvPr/>
        </p:nvPicPr>
        <p:blipFill>
          <a:blip r:embed="rId5"/>
          <a:stretch>
            <a:fillRect/>
          </a:stretch>
        </p:blipFill>
        <p:spPr>
          <a:xfrm>
            <a:off x="4133473" y="3568038"/>
            <a:ext cx="3877425" cy="2966230"/>
          </a:xfrm>
          <a:prstGeom prst="rect">
            <a:avLst/>
          </a:prstGeom>
          <a:ln>
            <a:solidFill>
              <a:schemeClr val="accent1"/>
            </a:solidFill>
          </a:ln>
        </p:spPr>
      </p:pic>
      <p:pic>
        <p:nvPicPr>
          <p:cNvPr id="5" name="Picture 4">
            <a:extLst>
              <a:ext uri="{FF2B5EF4-FFF2-40B4-BE49-F238E27FC236}">
                <a16:creationId xmlns:a16="http://schemas.microsoft.com/office/drawing/2014/main" id="{C3ACA1D6-5994-A777-5322-3D9F9C6526C7}"/>
              </a:ext>
            </a:extLst>
          </p:cNvPr>
          <p:cNvPicPr>
            <a:picLocks noChangeAspect="1"/>
          </p:cNvPicPr>
          <p:nvPr/>
        </p:nvPicPr>
        <p:blipFill>
          <a:blip r:embed="rId6"/>
          <a:stretch>
            <a:fillRect/>
          </a:stretch>
        </p:blipFill>
        <p:spPr>
          <a:xfrm>
            <a:off x="8156940" y="3568037"/>
            <a:ext cx="3837701" cy="2974217"/>
          </a:xfrm>
          <a:prstGeom prst="rect">
            <a:avLst/>
          </a:prstGeom>
          <a:ln>
            <a:solidFill>
              <a:schemeClr val="accent1"/>
            </a:solidFill>
          </a:ln>
        </p:spPr>
      </p:pic>
      <p:pic>
        <p:nvPicPr>
          <p:cNvPr id="11" name="Picture 10">
            <a:extLst>
              <a:ext uri="{FF2B5EF4-FFF2-40B4-BE49-F238E27FC236}">
                <a16:creationId xmlns:a16="http://schemas.microsoft.com/office/drawing/2014/main" id="{42095622-1EDE-19A5-CEAD-C193A48880B5}"/>
              </a:ext>
            </a:extLst>
          </p:cNvPr>
          <p:cNvPicPr>
            <a:picLocks noChangeAspect="1"/>
          </p:cNvPicPr>
          <p:nvPr/>
        </p:nvPicPr>
        <p:blipFill>
          <a:blip r:embed="rId7"/>
          <a:stretch>
            <a:fillRect/>
          </a:stretch>
        </p:blipFill>
        <p:spPr>
          <a:xfrm>
            <a:off x="182636" y="3369715"/>
            <a:ext cx="3792524" cy="3156017"/>
          </a:xfrm>
          <a:prstGeom prst="rect">
            <a:avLst/>
          </a:prstGeom>
          <a:ln>
            <a:solidFill>
              <a:schemeClr val="accent1"/>
            </a:solidFill>
          </a:ln>
        </p:spPr>
      </p:pic>
    </p:spTree>
    <p:extLst>
      <p:ext uri="{BB962C8B-B14F-4D97-AF65-F5344CB8AC3E}">
        <p14:creationId xmlns:p14="http://schemas.microsoft.com/office/powerpoint/2010/main" val="591338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AD1691-6768-9FFB-99E0-668F2C3317C7}"/>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sz="3100" kern="1200">
                <a:solidFill>
                  <a:srgbClr val="FFFFFF"/>
                </a:solidFill>
                <a:latin typeface="+mj-lt"/>
                <a:ea typeface="+mj-ea"/>
                <a:cs typeface="+mj-cs"/>
              </a:rPr>
              <a:t>Recommendation</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TextBox 4">
            <a:extLst>
              <a:ext uri="{FF2B5EF4-FFF2-40B4-BE49-F238E27FC236}">
                <a16:creationId xmlns:a16="http://schemas.microsoft.com/office/drawing/2014/main" id="{DCED58E8-8B47-2D82-0ABE-5E8FBAABFAAD}"/>
              </a:ext>
            </a:extLst>
          </p:cNvPr>
          <p:cNvSpPr txBox="1"/>
          <p:nvPr/>
        </p:nvSpPr>
        <p:spPr>
          <a:xfrm>
            <a:off x="4167272" y="444500"/>
            <a:ext cx="7186527" cy="5732463"/>
          </a:xfrm>
          <a:prstGeom prst="rect">
            <a:avLst/>
          </a:prstGeom>
        </p:spPr>
        <p:txBody>
          <a:bodyPr vert="horz" lIns="91440" tIns="45720" rIns="91440" bIns="45720" rtlCol="0" anchor="ctr">
            <a:noAutofit/>
          </a:bodyPr>
          <a:lstStyle/>
          <a:p>
            <a:pPr defTabSz="914400">
              <a:lnSpc>
                <a:spcPct val="90000"/>
              </a:lnSpc>
              <a:spcAft>
                <a:spcPts val="800"/>
              </a:spcAft>
            </a:pPr>
            <a:r>
              <a:rPr lang="en-US" sz="1550" dirty="0">
                <a:effectLst/>
              </a:rPr>
              <a:t>Based on the analysis, here are the top two recommended models:</a:t>
            </a:r>
          </a:p>
          <a:p>
            <a:pPr marL="57150" indent="-285750" defTabSz="914400">
              <a:lnSpc>
                <a:spcPct val="90000"/>
              </a:lnSpc>
              <a:spcAft>
                <a:spcPts val="800"/>
              </a:spcAft>
              <a:buFont typeface="Wingdings" pitchFamily="2" charset="2"/>
              <a:buChar char="q"/>
            </a:pPr>
            <a:r>
              <a:rPr lang="en-US" sz="1550" b="1" dirty="0">
                <a:effectLst/>
              </a:rPr>
              <a:t>Random Forest</a:t>
            </a:r>
            <a:endParaRPr lang="en-US" sz="1550" dirty="0">
              <a:effectLst/>
            </a:endParaRPr>
          </a:p>
          <a:p>
            <a:pPr marL="400050" lvl="0" indent="-285750" defTabSz="914400">
              <a:lnSpc>
                <a:spcPct val="90000"/>
              </a:lnSpc>
              <a:spcAft>
                <a:spcPts val="800"/>
              </a:spcAft>
              <a:buSzPts val="1000"/>
              <a:buFont typeface="Arial" panose="020B0604020202020204" pitchFamily="34" charset="0"/>
              <a:buChar char="•"/>
              <a:tabLst>
                <a:tab pos="457200" algn="l"/>
              </a:tabLst>
            </a:pPr>
            <a:r>
              <a:rPr lang="en-US" sz="1550" b="1" dirty="0">
                <a:effectLst/>
              </a:rPr>
              <a:t>Train/Test Accuracy</a:t>
            </a:r>
            <a:r>
              <a:rPr lang="en-US" sz="1550" dirty="0">
                <a:effectLst/>
              </a:rPr>
              <a:t>: 0.859/0.821 (Slight overfitting)</a:t>
            </a:r>
          </a:p>
          <a:p>
            <a:pPr marL="400050" lvl="0" indent="-285750" defTabSz="914400">
              <a:lnSpc>
                <a:spcPct val="90000"/>
              </a:lnSpc>
              <a:spcAft>
                <a:spcPts val="800"/>
              </a:spcAft>
              <a:buSzPts val="1000"/>
              <a:buFont typeface="Arial" panose="020B0604020202020204" pitchFamily="34" charset="0"/>
              <a:buChar char="•"/>
              <a:tabLst>
                <a:tab pos="457200" algn="l"/>
              </a:tabLst>
            </a:pPr>
            <a:r>
              <a:rPr lang="en-US" sz="1550" b="1" dirty="0">
                <a:effectLst/>
              </a:rPr>
              <a:t>Precision/Recall/F1</a:t>
            </a:r>
            <a:r>
              <a:rPr lang="en-US" sz="1550" dirty="0">
                <a:effectLst/>
              </a:rPr>
              <a:t>: The F1 score on test data is 0.468, which is better than Logistic Regression and Decision Tree. Precision is decent, but recall could be better.</a:t>
            </a:r>
          </a:p>
          <a:p>
            <a:pPr marL="400050" lvl="0" indent="-285750" defTabSz="914400">
              <a:lnSpc>
                <a:spcPct val="90000"/>
              </a:lnSpc>
              <a:spcAft>
                <a:spcPts val="800"/>
              </a:spcAft>
              <a:buSzPts val="1000"/>
              <a:buFont typeface="Arial" panose="020B0604020202020204" pitchFamily="34" charset="0"/>
              <a:buChar char="•"/>
              <a:tabLst>
                <a:tab pos="457200" algn="l"/>
              </a:tabLst>
            </a:pPr>
            <a:r>
              <a:rPr lang="en-US" sz="1550" b="1" dirty="0">
                <a:effectLst/>
              </a:rPr>
              <a:t>ROC AUC</a:t>
            </a:r>
            <a:r>
              <a:rPr lang="en-US" sz="1550" dirty="0">
                <a:effectLst/>
              </a:rPr>
              <a:t>: 0.774 (Good)</a:t>
            </a:r>
          </a:p>
          <a:p>
            <a:pPr defTabSz="914400">
              <a:lnSpc>
                <a:spcPct val="90000"/>
              </a:lnSpc>
              <a:spcAft>
                <a:spcPts val="800"/>
              </a:spcAft>
            </a:pPr>
            <a:r>
              <a:rPr lang="en-US" sz="1550" b="1" dirty="0">
                <a:effectLst/>
              </a:rPr>
              <a:t>Why Recommend?</a:t>
            </a:r>
            <a:r>
              <a:rPr lang="en-US" sz="1550" dirty="0">
                <a:effectLst/>
              </a:rPr>
              <a:t> Random Forest offers a strong balance of accuracy, precision, and recall with minimal overfitting. It provides the best F1 score and a solid ROC AUC, indicating it generalizes well to the test data.</a:t>
            </a:r>
          </a:p>
          <a:p>
            <a:pPr marL="285750" indent="-285750" defTabSz="914400">
              <a:lnSpc>
                <a:spcPct val="90000"/>
              </a:lnSpc>
              <a:spcAft>
                <a:spcPts val="800"/>
              </a:spcAft>
              <a:buFont typeface="Wingdings" pitchFamily="2" charset="2"/>
              <a:buChar char="q"/>
            </a:pPr>
            <a:r>
              <a:rPr lang="en-US" sz="1550" b="1" dirty="0" err="1">
                <a:effectLst/>
              </a:rPr>
              <a:t>XGBoost</a:t>
            </a:r>
            <a:endParaRPr lang="en-US" sz="1550" dirty="0">
              <a:effectLst/>
            </a:endParaRPr>
          </a:p>
          <a:p>
            <a:pPr marL="342900" lvl="0" indent="-228600" defTabSz="914400">
              <a:lnSpc>
                <a:spcPct val="90000"/>
              </a:lnSpc>
              <a:spcAft>
                <a:spcPts val="800"/>
              </a:spcAft>
              <a:buSzPts val="1000"/>
              <a:buFont typeface="Arial" panose="020B0604020202020204" pitchFamily="34" charset="0"/>
              <a:buChar char="•"/>
              <a:tabLst>
                <a:tab pos="457200" algn="l"/>
              </a:tabLst>
            </a:pPr>
            <a:r>
              <a:rPr lang="en-US" sz="1550" b="1" dirty="0">
                <a:effectLst/>
              </a:rPr>
              <a:t>Train/Test Accuracy</a:t>
            </a:r>
            <a:r>
              <a:rPr lang="en-US" sz="1550" dirty="0">
                <a:effectLst/>
              </a:rPr>
              <a:t>: 0.827/0.820 (Minimal overfitting)</a:t>
            </a:r>
          </a:p>
          <a:p>
            <a:pPr marL="342900" lvl="0" indent="-228600" defTabSz="914400">
              <a:lnSpc>
                <a:spcPct val="90000"/>
              </a:lnSpc>
              <a:spcAft>
                <a:spcPts val="800"/>
              </a:spcAft>
              <a:buSzPts val="1000"/>
              <a:buFont typeface="Arial" panose="020B0604020202020204" pitchFamily="34" charset="0"/>
              <a:buChar char="•"/>
              <a:tabLst>
                <a:tab pos="457200" algn="l"/>
              </a:tabLst>
            </a:pPr>
            <a:r>
              <a:rPr lang="en-US" sz="1550" b="1" dirty="0">
                <a:effectLst/>
              </a:rPr>
              <a:t>Precision/Recall/F1</a:t>
            </a:r>
            <a:r>
              <a:rPr lang="en-US" sz="1550" dirty="0">
                <a:effectLst/>
              </a:rPr>
              <a:t>: The F1 score on test data is 0.458, which is slightly lower than Random Forest but still strong. It maintains a good balance between precision and recall.</a:t>
            </a:r>
          </a:p>
          <a:p>
            <a:pPr marL="342900" lvl="0" indent="-228600" defTabSz="914400">
              <a:lnSpc>
                <a:spcPct val="90000"/>
              </a:lnSpc>
              <a:spcAft>
                <a:spcPts val="800"/>
              </a:spcAft>
              <a:buSzPts val="1000"/>
              <a:buFont typeface="Arial" panose="020B0604020202020204" pitchFamily="34" charset="0"/>
              <a:buChar char="•"/>
              <a:tabLst>
                <a:tab pos="457200" algn="l"/>
              </a:tabLst>
            </a:pPr>
            <a:r>
              <a:rPr lang="en-US" sz="1550" b="1" dirty="0">
                <a:effectLst/>
              </a:rPr>
              <a:t>ROC AUC</a:t>
            </a:r>
            <a:r>
              <a:rPr lang="en-US" sz="1550" dirty="0">
                <a:effectLst/>
              </a:rPr>
              <a:t>: 0.778 (Good)</a:t>
            </a:r>
          </a:p>
          <a:p>
            <a:pPr defTabSz="914400">
              <a:lnSpc>
                <a:spcPct val="90000"/>
              </a:lnSpc>
              <a:spcAft>
                <a:spcPts val="800"/>
              </a:spcAft>
            </a:pPr>
            <a:r>
              <a:rPr lang="en-US" sz="1550" b="1" dirty="0">
                <a:effectLst/>
              </a:rPr>
              <a:t>Why Recommend?</a:t>
            </a:r>
            <a:r>
              <a:rPr lang="en-US" sz="1550" dirty="0">
                <a:effectLst/>
              </a:rPr>
              <a:t> </a:t>
            </a:r>
            <a:r>
              <a:rPr lang="en-US" sz="1550" dirty="0" err="1">
                <a:effectLst/>
              </a:rPr>
              <a:t>XGBoost</a:t>
            </a:r>
            <a:r>
              <a:rPr lang="en-US" sz="1550" dirty="0">
                <a:effectLst/>
              </a:rPr>
              <a:t> is another top-performing model with a strong ROC AUC and minimal overfitting. While its F1 score is slightly lower than that of Random Forest, its high ROC AUC indicates excellent predictive power and robustness.</a:t>
            </a:r>
          </a:p>
          <a:p>
            <a:pPr marL="285750" indent="-285750" defTabSz="914400">
              <a:lnSpc>
                <a:spcPct val="90000"/>
              </a:lnSpc>
              <a:spcAft>
                <a:spcPts val="800"/>
              </a:spcAft>
              <a:buFont typeface="Wingdings" pitchFamily="2" charset="2"/>
              <a:buChar char="v"/>
            </a:pPr>
            <a:r>
              <a:rPr lang="en-US" sz="1550" b="1" dirty="0">
                <a:effectLst/>
              </a:rPr>
              <a:t>Final Recommendation:</a:t>
            </a:r>
            <a:endParaRPr lang="en-US" sz="1550" dirty="0">
              <a:effectLst/>
            </a:endParaRPr>
          </a:p>
          <a:p>
            <a:pPr marL="314325" defTabSz="914400">
              <a:lnSpc>
                <a:spcPct val="90000"/>
              </a:lnSpc>
            </a:pPr>
            <a:r>
              <a:rPr lang="en-US" sz="1550" dirty="0">
                <a:effectLst/>
              </a:rPr>
              <a:t>If you need to choose between these two, </a:t>
            </a:r>
            <a:r>
              <a:rPr lang="en-US" sz="1550" b="1" dirty="0">
                <a:effectLst/>
                <a:highlight>
                  <a:srgbClr val="FFFF00"/>
                </a:highlight>
              </a:rPr>
              <a:t>Random Forest</a:t>
            </a:r>
            <a:r>
              <a:rPr lang="en-US" sz="1550" dirty="0">
                <a:effectLst/>
                <a:highlight>
                  <a:srgbClr val="FFFF00"/>
                </a:highlight>
              </a:rPr>
              <a:t> is slightly preferable </a:t>
            </a:r>
            <a:r>
              <a:rPr lang="en-US" sz="1550" dirty="0">
                <a:effectLst/>
              </a:rPr>
              <a:t>for its higher F1 score, making it the top recommendation. However, </a:t>
            </a:r>
            <a:r>
              <a:rPr lang="en-US" sz="1550" b="1" dirty="0" err="1">
                <a:effectLst/>
              </a:rPr>
              <a:t>XGBoost</a:t>
            </a:r>
            <a:r>
              <a:rPr lang="en-US" sz="1550" dirty="0">
                <a:effectLst/>
              </a:rPr>
              <a:t> is a close second, </a:t>
            </a:r>
            <a:endParaRPr lang="en-US" sz="1550" dirty="0"/>
          </a:p>
        </p:txBody>
      </p:sp>
    </p:spTree>
    <p:extLst>
      <p:ext uri="{BB962C8B-B14F-4D97-AF65-F5344CB8AC3E}">
        <p14:creationId xmlns:p14="http://schemas.microsoft.com/office/powerpoint/2010/main" val="2330301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D738D-9F90-FEFA-8B94-DF1EDC97D8F9}"/>
              </a:ext>
            </a:extLst>
          </p:cNvPr>
          <p:cNvSpPr>
            <a:spLocks noGrp="1"/>
          </p:cNvSpPr>
          <p:nvPr>
            <p:ph type="title"/>
          </p:nvPr>
        </p:nvSpPr>
        <p:spPr>
          <a:xfrm>
            <a:off x="546100" y="2625725"/>
            <a:ext cx="10515600" cy="1325563"/>
          </a:xfrm>
        </p:spPr>
        <p:txBody>
          <a:bodyPr/>
          <a:lstStyle/>
          <a:p>
            <a:pPr algn="ctr"/>
            <a:r>
              <a:rPr lang="en-US"/>
              <a:t>Appendix</a:t>
            </a:r>
          </a:p>
        </p:txBody>
      </p:sp>
    </p:spTree>
    <p:extLst>
      <p:ext uri="{BB962C8B-B14F-4D97-AF65-F5344CB8AC3E}">
        <p14:creationId xmlns:p14="http://schemas.microsoft.com/office/powerpoint/2010/main" val="1147818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7A24CCB-97F9-D565-15F0-FE7822310B0E}"/>
              </a:ext>
            </a:extLst>
          </p:cNvPr>
          <p:cNvPicPr>
            <a:picLocks noChangeAspect="1"/>
          </p:cNvPicPr>
          <p:nvPr/>
        </p:nvPicPr>
        <p:blipFill>
          <a:blip r:embed="rId2"/>
          <a:stretch>
            <a:fillRect/>
          </a:stretch>
        </p:blipFill>
        <p:spPr>
          <a:xfrm>
            <a:off x="21388" y="178939"/>
            <a:ext cx="6052760" cy="2767461"/>
          </a:xfrm>
          <a:prstGeom prst="rect">
            <a:avLst/>
          </a:prstGeom>
        </p:spPr>
      </p:pic>
      <p:pic>
        <p:nvPicPr>
          <p:cNvPr id="5" name="Picture 4">
            <a:extLst>
              <a:ext uri="{FF2B5EF4-FFF2-40B4-BE49-F238E27FC236}">
                <a16:creationId xmlns:a16="http://schemas.microsoft.com/office/drawing/2014/main" id="{1D2C4D4E-81E3-ED0F-A50A-EDFFB5259BC2}"/>
              </a:ext>
            </a:extLst>
          </p:cNvPr>
          <p:cNvPicPr>
            <a:picLocks noChangeAspect="1"/>
          </p:cNvPicPr>
          <p:nvPr/>
        </p:nvPicPr>
        <p:blipFill>
          <a:blip r:embed="rId3"/>
          <a:stretch>
            <a:fillRect/>
          </a:stretch>
        </p:blipFill>
        <p:spPr>
          <a:xfrm>
            <a:off x="6551215" y="178939"/>
            <a:ext cx="5640785" cy="2937260"/>
          </a:xfrm>
          <a:prstGeom prst="rect">
            <a:avLst/>
          </a:prstGeom>
        </p:spPr>
      </p:pic>
      <p:pic>
        <p:nvPicPr>
          <p:cNvPr id="6" name="Picture 5">
            <a:extLst>
              <a:ext uri="{FF2B5EF4-FFF2-40B4-BE49-F238E27FC236}">
                <a16:creationId xmlns:a16="http://schemas.microsoft.com/office/drawing/2014/main" id="{36322726-A525-659C-A293-F10052A540BF}"/>
              </a:ext>
            </a:extLst>
          </p:cNvPr>
          <p:cNvPicPr>
            <a:picLocks noChangeAspect="1"/>
          </p:cNvPicPr>
          <p:nvPr/>
        </p:nvPicPr>
        <p:blipFill>
          <a:blip r:embed="rId4"/>
          <a:stretch>
            <a:fillRect/>
          </a:stretch>
        </p:blipFill>
        <p:spPr>
          <a:xfrm>
            <a:off x="190499" y="3429000"/>
            <a:ext cx="5814595" cy="2943995"/>
          </a:xfrm>
          <a:prstGeom prst="rect">
            <a:avLst/>
          </a:prstGeom>
        </p:spPr>
      </p:pic>
      <p:pic>
        <p:nvPicPr>
          <p:cNvPr id="7" name="Picture 6">
            <a:extLst>
              <a:ext uri="{FF2B5EF4-FFF2-40B4-BE49-F238E27FC236}">
                <a16:creationId xmlns:a16="http://schemas.microsoft.com/office/drawing/2014/main" id="{44712351-B3EF-836F-0812-32BEAC671510}"/>
              </a:ext>
            </a:extLst>
          </p:cNvPr>
          <p:cNvPicPr>
            <a:picLocks noChangeAspect="1"/>
          </p:cNvPicPr>
          <p:nvPr/>
        </p:nvPicPr>
        <p:blipFill>
          <a:blip r:embed="rId5"/>
          <a:stretch>
            <a:fillRect/>
          </a:stretch>
        </p:blipFill>
        <p:spPr>
          <a:xfrm>
            <a:off x="6529827" y="3429000"/>
            <a:ext cx="5662173" cy="2943995"/>
          </a:xfrm>
          <a:prstGeom prst="rect">
            <a:avLst/>
          </a:prstGeom>
        </p:spPr>
      </p:pic>
    </p:spTree>
    <p:extLst>
      <p:ext uri="{BB962C8B-B14F-4D97-AF65-F5344CB8AC3E}">
        <p14:creationId xmlns:p14="http://schemas.microsoft.com/office/powerpoint/2010/main" val="2092047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0EDA4-34D8-899B-AA43-FA4C04D6CD34}"/>
              </a:ext>
            </a:extLst>
          </p:cNvPr>
          <p:cNvSpPr>
            <a:spLocks noGrp="1"/>
          </p:cNvSpPr>
          <p:nvPr>
            <p:ph type="title"/>
          </p:nvPr>
        </p:nvSpPr>
        <p:spPr>
          <a:xfrm>
            <a:off x="838200" y="365125"/>
            <a:ext cx="5558489" cy="1325563"/>
          </a:xfrm>
        </p:spPr>
        <p:txBody>
          <a:bodyPr>
            <a:normAutofit/>
          </a:bodyPr>
          <a:lstStyle/>
          <a:p>
            <a:r>
              <a:rPr lang="en-US" dirty="0"/>
              <a:t>Some Data Info and updates</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6FAAEC9-74C3-E180-54BF-052BFB398D44}"/>
              </a:ext>
            </a:extLst>
          </p:cNvPr>
          <p:cNvSpPr>
            <a:spLocks noGrp="1"/>
          </p:cNvSpPr>
          <p:nvPr>
            <p:ph idx="1"/>
          </p:nvPr>
        </p:nvSpPr>
        <p:spPr>
          <a:xfrm>
            <a:off x="838200" y="1825625"/>
            <a:ext cx="5558489" cy="4351338"/>
          </a:xfrm>
        </p:spPr>
        <p:txBody>
          <a:bodyPr>
            <a:normAutofit/>
          </a:bodyPr>
          <a:lstStyle/>
          <a:p>
            <a:r>
              <a:rPr lang="en-NZ" sz="1800" b="0" i="0">
                <a:effectLst/>
                <a:latin typeface="Aptos" panose="020B0004020202020204" pitchFamily="34" charset="0"/>
              </a:rPr>
              <a:t>There are 30000 rows and 25 columns</a:t>
            </a:r>
          </a:p>
          <a:p>
            <a:r>
              <a:rPr lang="en-NZ" sz="1800" b="0">
                <a:effectLst/>
                <a:latin typeface="Aptos" panose="020B0004020202020204" pitchFamily="34" charset="0"/>
              </a:rPr>
              <a:t>we can see that all the 25 columns have 30000 count which indicates there is no missing value.</a:t>
            </a:r>
          </a:p>
          <a:p>
            <a:r>
              <a:rPr lang="en-NZ" sz="1800" b="0">
                <a:effectLst/>
                <a:latin typeface="Aptos" panose="020B0004020202020204" pitchFamily="34" charset="0"/>
              </a:rPr>
              <a:t>we can see that the repayment status is indicated in columns PAY_0, PAY_2 ... with no PAY_1 column, so we rename PAY_0 to PAY_1 for ease of understanding.</a:t>
            </a:r>
          </a:p>
          <a:p>
            <a:r>
              <a:rPr lang="en-NZ" sz="1800">
                <a:latin typeface="Aptos" panose="020B0004020202020204" pitchFamily="34" charset="0"/>
              </a:rPr>
              <a:t>next we check the datatype of each variable of dataset. We see that all the columns are int64 type whereas from previous knowledge we know that SEX, EDUCATION, MARRIAGE, PAY_0, PAY_2, PAY_3, PAY_4, PAY_5, PAY_6, </a:t>
            </a:r>
            <a:r>
              <a:rPr lang="en-NZ" sz="1800" err="1">
                <a:latin typeface="Aptos" panose="020B0004020202020204" pitchFamily="34" charset="0"/>
              </a:rPr>
              <a:t>default_payment_next_month</a:t>
            </a:r>
            <a:r>
              <a:rPr lang="en-NZ" sz="1800">
                <a:latin typeface="Aptos" panose="020B0004020202020204" pitchFamily="34" charset="0"/>
              </a:rPr>
              <a:t> are categorical features. </a:t>
            </a:r>
          </a:p>
          <a:p>
            <a:r>
              <a:rPr lang="en-NZ" sz="1800" err="1">
                <a:latin typeface="Aptos" panose="020B0004020202020204" pitchFamily="34" charset="0"/>
              </a:rPr>
              <a:t>defaulters.isna</a:t>
            </a:r>
            <a:r>
              <a:rPr lang="en-NZ" sz="1800">
                <a:latin typeface="Aptos" panose="020B0004020202020204" pitchFamily="34" charset="0"/>
              </a:rPr>
              <a:t>().sum() # check for missing values for surety – no NULLs</a:t>
            </a:r>
          </a:p>
          <a:p>
            <a:endParaRPr lang="en-NZ" sz="1800">
              <a:latin typeface="Aptos" panose="020B0004020202020204" pitchFamily="34" charset="0"/>
            </a:endParaRPr>
          </a:p>
          <a:p>
            <a:pPr marL="0" indent="0">
              <a:buNone/>
            </a:pPr>
            <a:endParaRPr lang="en-NZ" sz="1800">
              <a:latin typeface="Aptos" panose="020B0004020202020204" pitchFamily="34" charset="0"/>
            </a:endParaRPr>
          </a:p>
          <a:p>
            <a:endParaRPr lang="en-US" sz="1800"/>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6380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0EDA4-34D8-899B-AA43-FA4C04D6CD34}"/>
              </a:ext>
            </a:extLst>
          </p:cNvPr>
          <p:cNvSpPr>
            <a:spLocks noGrp="1"/>
          </p:cNvSpPr>
          <p:nvPr>
            <p:ph type="title"/>
          </p:nvPr>
        </p:nvSpPr>
        <p:spPr>
          <a:xfrm>
            <a:off x="838200" y="365125"/>
            <a:ext cx="10515600" cy="1325563"/>
          </a:xfrm>
        </p:spPr>
        <p:txBody>
          <a:bodyPr>
            <a:normAutofit/>
          </a:bodyPr>
          <a:lstStyle/>
          <a:p>
            <a:r>
              <a:rPr lang="en-US" sz="5400"/>
              <a:t>Visualisation – Defaulter Percentage</a:t>
            </a:r>
          </a:p>
        </p:txBody>
      </p:sp>
      <p:sp>
        <p:nvSpPr>
          <p:cNvPr id="13"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6FAAEC9-74C3-E180-54BF-052BFB398D44}"/>
              </a:ext>
            </a:extLst>
          </p:cNvPr>
          <p:cNvSpPr>
            <a:spLocks/>
          </p:cNvSpPr>
          <p:nvPr/>
        </p:nvSpPr>
        <p:spPr>
          <a:xfrm>
            <a:off x="2469916" y="2228087"/>
            <a:ext cx="7080349" cy="2929837"/>
          </a:xfrm>
          <a:prstGeom prst="rect">
            <a:avLst/>
          </a:prstGeom>
        </p:spPr>
        <p:txBody>
          <a:bodyPr>
            <a:normAutofit/>
          </a:bodyPr>
          <a:lstStyle/>
          <a:p>
            <a:pPr defTabSz="306324">
              <a:spcAft>
                <a:spcPts val="600"/>
              </a:spcAft>
            </a:pPr>
            <a:r>
              <a:rPr lang="en-NZ" sz="1340" kern="1200">
                <a:solidFill>
                  <a:schemeClr val="tx1"/>
                </a:solidFill>
                <a:latin typeface="Aptos" panose="020B0004020202020204" pitchFamily="34" charset="0"/>
                <a:ea typeface="+mn-ea"/>
                <a:cs typeface="+mn-cs"/>
              </a:rPr>
              <a:t>before moving to visualization we first select some features which we feel would be most correlated to the target variable. From the data provided we see that we want to predict whether a person will default in payment next month or not. This prediction depends mostly on previous repayment history, what is the limiting balance, age, education and marriage. Let's plot these first.</a:t>
            </a:r>
          </a:p>
          <a:p>
            <a:pPr defTabSz="306324">
              <a:spcAft>
                <a:spcPts val="600"/>
              </a:spcAft>
            </a:pPr>
            <a:endParaRPr lang="en-NZ" sz="1072" kern="1200">
              <a:solidFill>
                <a:schemeClr val="tx1"/>
              </a:solidFill>
              <a:latin typeface="Aptos" panose="020B0004020202020204" pitchFamily="34" charset="0"/>
              <a:ea typeface="+mn-ea"/>
              <a:cs typeface="+mn-cs"/>
            </a:endParaRPr>
          </a:p>
          <a:p>
            <a:pPr defTabSz="306324">
              <a:spcAft>
                <a:spcPts val="600"/>
              </a:spcAft>
            </a:pPr>
            <a:endParaRPr lang="en-NZ" sz="1072" kern="1200">
              <a:solidFill>
                <a:schemeClr val="tx1"/>
              </a:solidFill>
              <a:latin typeface="Aptos" panose="020B0004020202020204" pitchFamily="34" charset="0"/>
              <a:ea typeface="+mn-ea"/>
              <a:cs typeface="+mn-cs"/>
            </a:endParaRPr>
          </a:p>
          <a:p>
            <a:pPr>
              <a:spcAft>
                <a:spcPts val="600"/>
              </a:spcAft>
            </a:pPr>
            <a:endParaRPr lang="en-US"/>
          </a:p>
        </p:txBody>
      </p:sp>
      <p:pic>
        <p:nvPicPr>
          <p:cNvPr id="4" name="Picture 3">
            <a:extLst>
              <a:ext uri="{FF2B5EF4-FFF2-40B4-BE49-F238E27FC236}">
                <a16:creationId xmlns:a16="http://schemas.microsoft.com/office/drawing/2014/main" id="{3785A3E0-7659-A2D5-2887-A511AE0F76AC}"/>
              </a:ext>
            </a:extLst>
          </p:cNvPr>
          <p:cNvPicPr>
            <a:picLocks noChangeAspect="1"/>
          </p:cNvPicPr>
          <p:nvPr/>
        </p:nvPicPr>
        <p:blipFill>
          <a:blip r:embed="rId3"/>
          <a:stretch>
            <a:fillRect/>
          </a:stretch>
        </p:blipFill>
        <p:spPr>
          <a:xfrm>
            <a:off x="6768656" y="3053799"/>
            <a:ext cx="2953427" cy="3123164"/>
          </a:xfrm>
          <a:prstGeom prst="rect">
            <a:avLst/>
          </a:prstGeom>
        </p:spPr>
      </p:pic>
      <p:sp>
        <p:nvSpPr>
          <p:cNvPr id="6" name="TextBox 5">
            <a:extLst>
              <a:ext uri="{FF2B5EF4-FFF2-40B4-BE49-F238E27FC236}">
                <a16:creationId xmlns:a16="http://schemas.microsoft.com/office/drawing/2014/main" id="{31406014-260A-3936-DA45-30869A964EDB}"/>
              </a:ext>
            </a:extLst>
          </p:cNvPr>
          <p:cNvSpPr txBox="1"/>
          <p:nvPr/>
        </p:nvSpPr>
        <p:spPr>
          <a:xfrm>
            <a:off x="2469916" y="3724210"/>
            <a:ext cx="4105936" cy="710964"/>
          </a:xfrm>
          <a:prstGeom prst="rect">
            <a:avLst/>
          </a:prstGeom>
          <a:noFill/>
        </p:spPr>
        <p:txBody>
          <a:bodyPr wrap="square">
            <a:spAutoFit/>
          </a:bodyPr>
          <a:lstStyle/>
          <a:p>
            <a:pPr marL="153162" indent="-153162" defTabSz="612648">
              <a:spcBef>
                <a:spcPts val="670"/>
              </a:spcBef>
              <a:buFont typeface="Arial" panose="020B0604020202020204" pitchFamily="34" charset="0"/>
              <a:buChar char="•"/>
            </a:pPr>
            <a:r>
              <a:rPr lang="en-NZ" sz="1340" kern="1200">
                <a:solidFill>
                  <a:schemeClr val="tx1"/>
                </a:solidFill>
                <a:latin typeface="Aptos" panose="020B0004020202020204" pitchFamily="34" charset="0"/>
                <a:ea typeface="+mn-ea"/>
                <a:cs typeface="+mn-cs"/>
              </a:rPr>
              <a:t>We can see that the dataset consists of 77% clients are not expected to default payment whereas 23% clients are expected to default the payment.</a:t>
            </a:r>
            <a:endParaRPr lang="en-NZ" sz="2000">
              <a:latin typeface="Aptos" panose="020B0004020202020204" pitchFamily="34" charset="0"/>
            </a:endParaRPr>
          </a:p>
        </p:txBody>
      </p:sp>
    </p:spTree>
    <p:extLst>
      <p:ext uri="{BB962C8B-B14F-4D97-AF65-F5344CB8AC3E}">
        <p14:creationId xmlns:p14="http://schemas.microsoft.com/office/powerpoint/2010/main" val="299240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0EDA4-34D8-899B-AA43-FA4C04D6CD34}"/>
              </a:ext>
            </a:extLst>
          </p:cNvPr>
          <p:cNvSpPr>
            <a:spLocks noGrp="1"/>
          </p:cNvSpPr>
          <p:nvPr>
            <p:ph type="title"/>
          </p:nvPr>
        </p:nvSpPr>
        <p:spPr>
          <a:xfrm>
            <a:off x="838200" y="365125"/>
            <a:ext cx="10515600" cy="1325563"/>
          </a:xfrm>
        </p:spPr>
        <p:txBody>
          <a:bodyPr>
            <a:normAutofit/>
          </a:bodyPr>
          <a:lstStyle/>
          <a:p>
            <a:r>
              <a:rPr lang="en-US" sz="4200"/>
              <a:t>Visualisation – Limit Balance and Age - distribution</a:t>
            </a:r>
          </a:p>
        </p:txBody>
      </p:sp>
      <p:sp>
        <p:nvSpPr>
          <p:cNvPr id="13"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6FAAEC9-74C3-E180-54BF-052BFB398D44}"/>
              </a:ext>
            </a:extLst>
          </p:cNvPr>
          <p:cNvSpPr>
            <a:spLocks/>
          </p:cNvSpPr>
          <p:nvPr/>
        </p:nvSpPr>
        <p:spPr>
          <a:xfrm>
            <a:off x="2198689" y="2228087"/>
            <a:ext cx="7078861" cy="2929221"/>
          </a:xfrm>
          <a:prstGeom prst="rect">
            <a:avLst/>
          </a:prstGeom>
        </p:spPr>
        <p:txBody>
          <a:bodyPr>
            <a:normAutofit/>
          </a:bodyPr>
          <a:lstStyle/>
          <a:p>
            <a:pPr defTabSz="306324">
              <a:spcAft>
                <a:spcPts val="600"/>
              </a:spcAft>
            </a:pPr>
            <a:endParaRPr lang="en-NZ" sz="1072" kern="1200">
              <a:solidFill>
                <a:schemeClr val="tx1"/>
              </a:solidFill>
              <a:latin typeface="Aptos" panose="020B0004020202020204" pitchFamily="34" charset="0"/>
              <a:ea typeface="+mn-ea"/>
              <a:cs typeface="+mn-cs"/>
            </a:endParaRPr>
          </a:p>
          <a:p>
            <a:pPr defTabSz="306324">
              <a:spcAft>
                <a:spcPts val="600"/>
              </a:spcAft>
            </a:pPr>
            <a:endParaRPr lang="en-NZ" sz="1072" kern="1200">
              <a:solidFill>
                <a:schemeClr val="tx1"/>
              </a:solidFill>
              <a:latin typeface="Aptos" panose="020B0004020202020204" pitchFamily="34" charset="0"/>
              <a:ea typeface="+mn-ea"/>
              <a:cs typeface="+mn-cs"/>
            </a:endParaRPr>
          </a:p>
          <a:p>
            <a:pPr>
              <a:spcAft>
                <a:spcPts val="600"/>
              </a:spcAft>
            </a:pPr>
            <a:endParaRPr lang="en-US"/>
          </a:p>
        </p:txBody>
      </p:sp>
      <p:sp>
        <p:nvSpPr>
          <p:cNvPr id="6" name="TextBox 5">
            <a:extLst>
              <a:ext uri="{FF2B5EF4-FFF2-40B4-BE49-F238E27FC236}">
                <a16:creationId xmlns:a16="http://schemas.microsoft.com/office/drawing/2014/main" id="{31406014-260A-3936-DA45-30869A964EDB}"/>
              </a:ext>
            </a:extLst>
          </p:cNvPr>
          <p:cNvSpPr txBox="1"/>
          <p:nvPr/>
        </p:nvSpPr>
        <p:spPr>
          <a:xfrm>
            <a:off x="2198689" y="4612693"/>
            <a:ext cx="7794621" cy="1598899"/>
          </a:xfrm>
          <a:prstGeom prst="rect">
            <a:avLst/>
          </a:prstGeom>
          <a:noFill/>
        </p:spPr>
        <p:txBody>
          <a:bodyPr wrap="square">
            <a:spAutoFit/>
          </a:bodyPr>
          <a:lstStyle/>
          <a:p>
            <a:pPr marL="153162" indent="-153162" defTabSz="612648">
              <a:spcBef>
                <a:spcPts val="670"/>
              </a:spcBef>
              <a:buFont typeface="Arial" panose="020B0604020202020204" pitchFamily="34" charset="0"/>
              <a:buChar char="•"/>
            </a:pPr>
            <a:r>
              <a:rPr lang="en-NZ" sz="1340" kern="1200">
                <a:solidFill>
                  <a:schemeClr val="tx1"/>
                </a:solidFill>
                <a:latin typeface="Aptos" panose="020B0004020202020204" pitchFamily="34" charset="0"/>
                <a:ea typeface="+mn-ea"/>
                <a:cs typeface="+mn-cs"/>
              </a:rPr>
              <a:t>By plotting the continuous variables we observe that dataset consists of skewed data of limiting balance and age of clients.</a:t>
            </a:r>
          </a:p>
          <a:p>
            <a:pPr marL="153162" indent="-153162" defTabSz="612648">
              <a:spcBef>
                <a:spcPts val="670"/>
              </a:spcBef>
              <a:buFont typeface="Arial" panose="020B0604020202020204" pitchFamily="34" charset="0"/>
              <a:buChar char="•"/>
            </a:pPr>
            <a:r>
              <a:rPr lang="en-NZ" sz="1340" kern="1200">
                <a:solidFill>
                  <a:schemeClr val="tx1"/>
                </a:solidFill>
                <a:latin typeface="Aptos" panose="020B0004020202020204" pitchFamily="34" charset="0"/>
                <a:ea typeface="+mn-ea"/>
                <a:cs typeface="+mn-cs"/>
              </a:rPr>
              <a:t>We have more number of clients having limiting balance between 0 to 200000 currency.</a:t>
            </a:r>
          </a:p>
          <a:p>
            <a:pPr marL="153162" indent="-153162" defTabSz="612648">
              <a:spcBef>
                <a:spcPts val="670"/>
              </a:spcBef>
              <a:buFont typeface="Arial" panose="020B0604020202020204" pitchFamily="34" charset="0"/>
              <a:buChar char="•"/>
            </a:pPr>
            <a:r>
              <a:rPr lang="en-NZ" sz="1340" kern="1200">
                <a:solidFill>
                  <a:schemeClr val="tx1"/>
                </a:solidFill>
                <a:latin typeface="Aptos" panose="020B0004020202020204" pitchFamily="34" charset="0"/>
                <a:ea typeface="+mn-ea"/>
                <a:cs typeface="+mn-cs"/>
              </a:rPr>
              <a:t>We have more number of clients from age bracket of 20 to 40, i.e., clients from mostly young to mid aged groups.</a:t>
            </a:r>
          </a:p>
          <a:p>
            <a:pPr marL="153162" indent="-153162" defTabSz="612648">
              <a:spcBef>
                <a:spcPts val="670"/>
              </a:spcBef>
              <a:buFont typeface="Arial" panose="020B0604020202020204" pitchFamily="34" charset="0"/>
              <a:buChar char="•"/>
            </a:pPr>
            <a:r>
              <a:rPr lang="en-NZ" sz="1340" kern="1200">
                <a:solidFill>
                  <a:schemeClr val="tx1"/>
                </a:solidFill>
                <a:latin typeface="Aptos" panose="020B0004020202020204" pitchFamily="34" charset="0"/>
                <a:ea typeface="+mn-ea"/>
                <a:cs typeface="+mn-cs"/>
              </a:rPr>
              <a:t>We will observe the effect of variables on target variable below</a:t>
            </a:r>
            <a:endParaRPr lang="en-NZ" sz="2000">
              <a:latin typeface="Aptos" panose="020B0004020202020204" pitchFamily="34" charset="0"/>
            </a:endParaRPr>
          </a:p>
        </p:txBody>
      </p:sp>
      <p:pic>
        <p:nvPicPr>
          <p:cNvPr id="5" name="Picture 4">
            <a:extLst>
              <a:ext uri="{FF2B5EF4-FFF2-40B4-BE49-F238E27FC236}">
                <a16:creationId xmlns:a16="http://schemas.microsoft.com/office/drawing/2014/main" id="{0070C7EA-4B48-314A-B0D0-EFC5EA018E61}"/>
              </a:ext>
            </a:extLst>
          </p:cNvPr>
          <p:cNvPicPr>
            <a:picLocks noChangeAspect="1"/>
          </p:cNvPicPr>
          <p:nvPr/>
        </p:nvPicPr>
        <p:blipFill>
          <a:blip r:embed="rId3"/>
          <a:stretch>
            <a:fillRect/>
          </a:stretch>
        </p:blipFill>
        <p:spPr>
          <a:xfrm>
            <a:off x="2244017" y="2352877"/>
            <a:ext cx="7477214" cy="2135026"/>
          </a:xfrm>
          <a:prstGeom prst="rect">
            <a:avLst/>
          </a:prstGeom>
        </p:spPr>
      </p:pic>
    </p:spTree>
    <p:extLst>
      <p:ext uri="{BB962C8B-B14F-4D97-AF65-F5344CB8AC3E}">
        <p14:creationId xmlns:p14="http://schemas.microsoft.com/office/powerpoint/2010/main" val="2560575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0EDA4-34D8-899B-AA43-FA4C04D6CD34}"/>
              </a:ext>
            </a:extLst>
          </p:cNvPr>
          <p:cNvSpPr>
            <a:spLocks noGrp="1"/>
          </p:cNvSpPr>
          <p:nvPr>
            <p:ph type="title"/>
          </p:nvPr>
        </p:nvSpPr>
        <p:spPr>
          <a:xfrm>
            <a:off x="838200" y="365125"/>
            <a:ext cx="10515600" cy="1325563"/>
          </a:xfrm>
        </p:spPr>
        <p:txBody>
          <a:bodyPr>
            <a:normAutofit/>
          </a:bodyPr>
          <a:lstStyle/>
          <a:p>
            <a:r>
              <a:rPr lang="en-US" sz="4200"/>
              <a:t>Visualisation – # of clients – age group/default on payment </a:t>
            </a:r>
          </a:p>
        </p:txBody>
      </p:sp>
      <p:sp>
        <p:nvSpPr>
          <p:cNvPr id="13"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6FAAEC9-74C3-E180-54BF-052BFB398D44}"/>
              </a:ext>
            </a:extLst>
          </p:cNvPr>
          <p:cNvSpPr>
            <a:spLocks/>
          </p:cNvSpPr>
          <p:nvPr/>
        </p:nvSpPr>
        <p:spPr>
          <a:xfrm>
            <a:off x="838200" y="2306350"/>
            <a:ext cx="9303649" cy="3849835"/>
          </a:xfrm>
          <a:prstGeom prst="rect">
            <a:avLst/>
          </a:prstGeom>
        </p:spPr>
        <p:txBody>
          <a:bodyPr>
            <a:normAutofit/>
          </a:bodyPr>
          <a:lstStyle/>
          <a:p>
            <a:pPr defTabSz="402336">
              <a:spcAft>
                <a:spcPts val="600"/>
              </a:spcAft>
            </a:pPr>
            <a:endParaRPr lang="en-NZ" sz="1408" kern="1200">
              <a:solidFill>
                <a:schemeClr val="tx1"/>
              </a:solidFill>
              <a:latin typeface="Aptos" panose="020B0004020202020204" pitchFamily="34" charset="0"/>
              <a:ea typeface="+mn-ea"/>
              <a:cs typeface="+mn-cs"/>
            </a:endParaRPr>
          </a:p>
          <a:p>
            <a:pPr defTabSz="402336">
              <a:spcAft>
                <a:spcPts val="600"/>
              </a:spcAft>
            </a:pPr>
            <a:endParaRPr lang="en-NZ" sz="1408" kern="1200">
              <a:solidFill>
                <a:schemeClr val="tx1"/>
              </a:solidFill>
              <a:latin typeface="Aptos" panose="020B0004020202020204" pitchFamily="34" charset="0"/>
              <a:ea typeface="+mn-ea"/>
              <a:cs typeface="+mn-cs"/>
            </a:endParaRPr>
          </a:p>
          <a:p>
            <a:pPr>
              <a:spcAft>
                <a:spcPts val="600"/>
              </a:spcAft>
            </a:pPr>
            <a:endParaRPr lang="en-US"/>
          </a:p>
        </p:txBody>
      </p:sp>
      <p:sp>
        <p:nvSpPr>
          <p:cNvPr id="6" name="TextBox 5">
            <a:extLst>
              <a:ext uri="{FF2B5EF4-FFF2-40B4-BE49-F238E27FC236}">
                <a16:creationId xmlns:a16="http://schemas.microsoft.com/office/drawing/2014/main" id="{31406014-260A-3936-DA45-30869A964EDB}"/>
              </a:ext>
            </a:extLst>
          </p:cNvPr>
          <p:cNvSpPr txBox="1"/>
          <p:nvPr/>
        </p:nvSpPr>
        <p:spPr>
          <a:xfrm>
            <a:off x="838200" y="3179869"/>
            <a:ext cx="4448004" cy="1987823"/>
          </a:xfrm>
          <a:prstGeom prst="rect">
            <a:avLst/>
          </a:prstGeom>
          <a:noFill/>
        </p:spPr>
        <p:txBody>
          <a:bodyPr wrap="square">
            <a:spAutoFit/>
          </a:bodyPr>
          <a:lstStyle/>
          <a:p>
            <a:pPr defTabSz="402336">
              <a:spcAft>
                <a:spcPts val="600"/>
              </a:spcAft>
            </a:pPr>
            <a:r>
              <a:rPr lang="en-NZ" sz="1760" kern="1200">
                <a:solidFill>
                  <a:schemeClr val="tx1"/>
                </a:solidFill>
                <a:latin typeface="Aptos" panose="020B0004020202020204" pitchFamily="34" charset="0"/>
                <a:ea typeface="+mn-ea"/>
                <a:cs typeface="+mn-cs"/>
              </a:rPr>
              <a:t>We have maximum clients from 21-30 age group followed by 31-40. Hence with increasing age group the number of clients that will default the payment next month is decreasing. Hence we can see that Age is important feature to predict the default payment for next month.</a:t>
            </a:r>
            <a:endParaRPr lang="en-NZ" sz="2000" b="0">
              <a:effectLst/>
              <a:latin typeface="Aptos" panose="020B0004020202020204" pitchFamily="34" charset="0"/>
            </a:endParaRPr>
          </a:p>
        </p:txBody>
      </p:sp>
      <p:pic>
        <p:nvPicPr>
          <p:cNvPr id="4" name="Picture 3">
            <a:extLst>
              <a:ext uri="{FF2B5EF4-FFF2-40B4-BE49-F238E27FC236}">
                <a16:creationId xmlns:a16="http://schemas.microsoft.com/office/drawing/2014/main" id="{6BFAC5BB-C966-7035-C2BB-9B7F882A51B6}"/>
              </a:ext>
            </a:extLst>
          </p:cNvPr>
          <p:cNvPicPr>
            <a:picLocks noChangeAspect="1"/>
          </p:cNvPicPr>
          <p:nvPr/>
        </p:nvPicPr>
        <p:blipFill>
          <a:blip r:embed="rId3"/>
          <a:stretch>
            <a:fillRect/>
          </a:stretch>
        </p:blipFill>
        <p:spPr>
          <a:xfrm>
            <a:off x="5528391" y="2248864"/>
            <a:ext cx="5825409" cy="3849835"/>
          </a:xfrm>
          <a:prstGeom prst="rect">
            <a:avLst/>
          </a:prstGeom>
        </p:spPr>
      </p:pic>
    </p:spTree>
    <p:extLst>
      <p:ext uri="{BB962C8B-B14F-4D97-AF65-F5344CB8AC3E}">
        <p14:creationId xmlns:p14="http://schemas.microsoft.com/office/powerpoint/2010/main" val="3097933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0EDA4-34D8-899B-AA43-FA4C04D6CD34}"/>
              </a:ext>
            </a:extLst>
          </p:cNvPr>
          <p:cNvSpPr>
            <a:spLocks noGrp="1"/>
          </p:cNvSpPr>
          <p:nvPr>
            <p:ph type="title"/>
          </p:nvPr>
        </p:nvSpPr>
        <p:spPr>
          <a:xfrm>
            <a:off x="659234" y="957447"/>
            <a:ext cx="3383280" cy="4943105"/>
          </a:xfrm>
        </p:spPr>
        <p:txBody>
          <a:bodyPr anchor="ctr">
            <a:normAutofit/>
          </a:bodyPr>
          <a:lstStyle/>
          <a:p>
            <a:r>
              <a:rPr lang="en-US" sz="4000"/>
              <a:t>Visualisation – Repayment status vs default payment</a:t>
            </a:r>
          </a:p>
        </p:txBody>
      </p:sp>
      <p:sp>
        <p:nvSpPr>
          <p:cNvPr id="13" name="Rectangle 12">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6FAAEC9-74C3-E180-54BF-052BFB398D44}"/>
              </a:ext>
            </a:extLst>
          </p:cNvPr>
          <p:cNvSpPr>
            <a:spLocks/>
          </p:cNvSpPr>
          <p:nvPr/>
        </p:nvSpPr>
        <p:spPr>
          <a:xfrm>
            <a:off x="4663948" y="2116709"/>
            <a:ext cx="6147775" cy="2543940"/>
          </a:xfrm>
          <a:prstGeom prst="rect">
            <a:avLst/>
          </a:prstGeom>
        </p:spPr>
        <p:txBody>
          <a:bodyPr>
            <a:normAutofit/>
          </a:bodyPr>
          <a:lstStyle/>
          <a:p>
            <a:pPr defTabSz="265176">
              <a:spcAft>
                <a:spcPts val="600"/>
              </a:spcAft>
            </a:pPr>
            <a:endParaRPr lang="en-NZ" sz="928" kern="1200">
              <a:solidFill>
                <a:schemeClr val="tx1"/>
              </a:solidFill>
              <a:latin typeface="Aptos" panose="020B0004020202020204" pitchFamily="34" charset="0"/>
              <a:ea typeface="+mn-ea"/>
              <a:cs typeface="+mn-cs"/>
            </a:endParaRPr>
          </a:p>
          <a:p>
            <a:pPr defTabSz="265176">
              <a:spcAft>
                <a:spcPts val="600"/>
              </a:spcAft>
            </a:pPr>
            <a:endParaRPr lang="en-NZ" sz="928" kern="1200">
              <a:solidFill>
                <a:schemeClr val="tx1"/>
              </a:solidFill>
              <a:latin typeface="Aptos" panose="020B0004020202020204" pitchFamily="34" charset="0"/>
              <a:ea typeface="+mn-ea"/>
              <a:cs typeface="+mn-cs"/>
            </a:endParaRPr>
          </a:p>
          <a:p>
            <a:pPr>
              <a:spcAft>
                <a:spcPts val="600"/>
              </a:spcAft>
            </a:pPr>
            <a:endParaRPr lang="en-US"/>
          </a:p>
        </p:txBody>
      </p:sp>
      <p:sp>
        <p:nvSpPr>
          <p:cNvPr id="6" name="TextBox 5">
            <a:extLst>
              <a:ext uri="{FF2B5EF4-FFF2-40B4-BE49-F238E27FC236}">
                <a16:creationId xmlns:a16="http://schemas.microsoft.com/office/drawing/2014/main" id="{31406014-260A-3936-DA45-30869A964EDB}"/>
              </a:ext>
            </a:extLst>
          </p:cNvPr>
          <p:cNvSpPr txBox="1"/>
          <p:nvPr/>
        </p:nvSpPr>
        <p:spPr>
          <a:xfrm>
            <a:off x="5795114" y="1054880"/>
            <a:ext cx="3526686" cy="1061829"/>
          </a:xfrm>
          <a:prstGeom prst="rect">
            <a:avLst/>
          </a:prstGeom>
          <a:noFill/>
        </p:spPr>
        <p:txBody>
          <a:bodyPr wrap="square">
            <a:spAutoFit/>
          </a:bodyPr>
          <a:lstStyle/>
          <a:p>
            <a:pPr defTabSz="265176" fontAlgn="base">
              <a:spcAft>
                <a:spcPts val="600"/>
              </a:spcAft>
              <a:buFont typeface="Arial" panose="020B0604020202020204" pitchFamily="34" charset="0"/>
              <a:buChar char="•"/>
            </a:pPr>
            <a:r>
              <a:rPr lang="en-NZ" sz="1160" kern="1200" dirty="0">
                <a:solidFill>
                  <a:schemeClr val="tx1"/>
                </a:solidFill>
                <a:highlight>
                  <a:srgbClr val="FFFFFF"/>
                </a:highlight>
                <a:latin typeface="inherit"/>
                <a:ea typeface="+mn-ea"/>
                <a:cs typeface="+mn-cs"/>
              </a:rPr>
              <a:t>Those Using Revolving Credit (paid only minimum) and those delayed for 2 months have the highest </a:t>
            </a:r>
            <a:r>
              <a:rPr lang="en-NZ" sz="1160" b="1" kern="1200" dirty="0">
                <a:solidFill>
                  <a:schemeClr val="tx1"/>
                </a:solidFill>
                <a:highlight>
                  <a:srgbClr val="FFFFFF"/>
                </a:highlight>
                <a:latin typeface="inherit"/>
                <a:ea typeface="+mn-ea"/>
                <a:cs typeface="+mn-cs"/>
              </a:rPr>
              <a:t>Default Count</a:t>
            </a:r>
            <a:r>
              <a:rPr lang="en-NZ" sz="1160" kern="1200" dirty="0">
                <a:solidFill>
                  <a:schemeClr val="tx1"/>
                </a:solidFill>
                <a:highlight>
                  <a:srgbClr val="FFFFFF"/>
                </a:highlight>
                <a:latin typeface="inherit"/>
                <a:ea typeface="+mn-ea"/>
                <a:cs typeface="+mn-cs"/>
              </a:rPr>
              <a:t>.</a:t>
            </a:r>
          </a:p>
          <a:p>
            <a:pPr defTabSz="265176" fontAlgn="base">
              <a:spcAft>
                <a:spcPts val="600"/>
              </a:spcAft>
              <a:buFont typeface="Arial" panose="020B0604020202020204" pitchFamily="34" charset="0"/>
              <a:buChar char="•"/>
            </a:pPr>
            <a:r>
              <a:rPr lang="en-NZ" sz="1160" kern="1200" dirty="0">
                <a:solidFill>
                  <a:schemeClr val="tx1"/>
                </a:solidFill>
                <a:highlight>
                  <a:srgbClr val="FFFFFF"/>
                </a:highlight>
                <a:latin typeface="inherit"/>
                <a:ea typeface="+mn-ea"/>
                <a:cs typeface="+mn-cs"/>
              </a:rPr>
              <a:t>When payment is delayed more than 2 months, the </a:t>
            </a:r>
            <a:r>
              <a:rPr lang="en-NZ" sz="1160" b="1" kern="1200" dirty="0">
                <a:solidFill>
                  <a:schemeClr val="tx1"/>
                </a:solidFill>
                <a:highlight>
                  <a:srgbClr val="FFFFFF"/>
                </a:highlight>
                <a:latin typeface="inherit"/>
                <a:ea typeface="+mn-ea"/>
                <a:cs typeface="+mn-cs"/>
              </a:rPr>
              <a:t>chances of default</a:t>
            </a:r>
            <a:r>
              <a:rPr lang="en-NZ" sz="1160" kern="1200" dirty="0">
                <a:solidFill>
                  <a:schemeClr val="tx1"/>
                </a:solidFill>
                <a:highlight>
                  <a:srgbClr val="FFFFFF"/>
                </a:highlight>
                <a:latin typeface="inherit"/>
                <a:ea typeface="+mn-ea"/>
                <a:cs typeface="+mn-cs"/>
              </a:rPr>
              <a:t> goes higher than 50%.</a:t>
            </a:r>
            <a:endParaRPr lang="en-NZ" sz="2000" b="0" i="0" dirty="0">
              <a:effectLst/>
              <a:highlight>
                <a:srgbClr val="FFFFFF"/>
              </a:highlight>
              <a:latin typeface="inherit"/>
            </a:endParaRPr>
          </a:p>
        </p:txBody>
      </p:sp>
      <p:pic>
        <p:nvPicPr>
          <p:cNvPr id="4" name="Picture 3">
            <a:extLst>
              <a:ext uri="{FF2B5EF4-FFF2-40B4-BE49-F238E27FC236}">
                <a16:creationId xmlns:a16="http://schemas.microsoft.com/office/drawing/2014/main" id="{39B31228-2F8F-5893-7A52-CCDAE6EC01F4}"/>
              </a:ext>
            </a:extLst>
          </p:cNvPr>
          <p:cNvPicPr>
            <a:picLocks noChangeAspect="1"/>
          </p:cNvPicPr>
          <p:nvPr/>
        </p:nvPicPr>
        <p:blipFill>
          <a:blip r:embed="rId3"/>
          <a:stretch>
            <a:fillRect/>
          </a:stretch>
        </p:blipFill>
        <p:spPr>
          <a:xfrm>
            <a:off x="4942712" y="2730480"/>
            <a:ext cx="6078347" cy="2543940"/>
          </a:xfrm>
          <a:prstGeom prst="rect">
            <a:avLst/>
          </a:prstGeom>
        </p:spPr>
      </p:pic>
    </p:spTree>
    <p:extLst>
      <p:ext uri="{BB962C8B-B14F-4D97-AF65-F5344CB8AC3E}">
        <p14:creationId xmlns:p14="http://schemas.microsoft.com/office/powerpoint/2010/main" val="2380604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0EDA4-34D8-899B-AA43-FA4C04D6CD34}"/>
              </a:ext>
            </a:extLst>
          </p:cNvPr>
          <p:cNvSpPr>
            <a:spLocks noGrp="1"/>
          </p:cNvSpPr>
          <p:nvPr>
            <p:ph type="title"/>
          </p:nvPr>
        </p:nvSpPr>
        <p:spPr>
          <a:xfrm>
            <a:off x="841248" y="334644"/>
            <a:ext cx="10509504" cy="1076914"/>
          </a:xfrm>
        </p:spPr>
        <p:txBody>
          <a:bodyPr anchor="ctr">
            <a:normAutofit/>
          </a:bodyPr>
          <a:lstStyle/>
          <a:p>
            <a:r>
              <a:rPr lang="en-US" sz="4000"/>
              <a:t>Visualisation – Marriage vs default payment</a:t>
            </a:r>
          </a:p>
        </p:txBody>
      </p:sp>
      <p:sp>
        <p:nvSpPr>
          <p:cNvPr id="13" name="Rectangle 12">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6FAAEC9-74C3-E180-54BF-052BFB398D44}"/>
              </a:ext>
            </a:extLst>
          </p:cNvPr>
          <p:cNvSpPr>
            <a:spLocks/>
          </p:cNvSpPr>
          <p:nvPr/>
        </p:nvSpPr>
        <p:spPr>
          <a:xfrm>
            <a:off x="967800" y="1751320"/>
            <a:ext cx="9712484" cy="4019010"/>
          </a:xfrm>
          <a:prstGeom prst="rect">
            <a:avLst/>
          </a:prstGeom>
        </p:spPr>
        <p:txBody>
          <a:bodyPr>
            <a:normAutofit/>
          </a:bodyPr>
          <a:lstStyle/>
          <a:p>
            <a:pPr defTabSz="420624">
              <a:spcAft>
                <a:spcPts val="600"/>
              </a:spcAft>
            </a:pPr>
            <a:endParaRPr lang="en-NZ" sz="1472" kern="1200">
              <a:solidFill>
                <a:schemeClr val="tx1"/>
              </a:solidFill>
              <a:latin typeface="Aptos" panose="020B0004020202020204" pitchFamily="34" charset="0"/>
              <a:ea typeface="+mn-ea"/>
              <a:cs typeface="+mn-cs"/>
            </a:endParaRPr>
          </a:p>
          <a:p>
            <a:pPr defTabSz="420624">
              <a:spcAft>
                <a:spcPts val="600"/>
              </a:spcAft>
            </a:pPr>
            <a:endParaRPr lang="en-NZ" sz="1472" kern="1200">
              <a:solidFill>
                <a:schemeClr val="tx1"/>
              </a:solidFill>
              <a:latin typeface="Aptos" panose="020B0004020202020204" pitchFamily="34" charset="0"/>
              <a:ea typeface="+mn-ea"/>
              <a:cs typeface="+mn-cs"/>
            </a:endParaRPr>
          </a:p>
          <a:p>
            <a:pPr>
              <a:spcAft>
                <a:spcPts val="600"/>
              </a:spcAft>
            </a:pPr>
            <a:endParaRPr lang="en-US"/>
          </a:p>
        </p:txBody>
      </p:sp>
      <p:sp>
        <p:nvSpPr>
          <p:cNvPr id="6" name="TextBox 5">
            <a:extLst>
              <a:ext uri="{FF2B5EF4-FFF2-40B4-BE49-F238E27FC236}">
                <a16:creationId xmlns:a16="http://schemas.microsoft.com/office/drawing/2014/main" id="{31406014-260A-3936-DA45-30869A964EDB}"/>
              </a:ext>
            </a:extLst>
          </p:cNvPr>
          <p:cNvSpPr txBox="1"/>
          <p:nvPr/>
        </p:nvSpPr>
        <p:spPr>
          <a:xfrm>
            <a:off x="838200" y="2478026"/>
            <a:ext cx="2828010" cy="3780798"/>
          </a:xfrm>
          <a:prstGeom prst="rect">
            <a:avLst/>
          </a:prstGeom>
          <a:noFill/>
        </p:spPr>
        <p:txBody>
          <a:bodyPr wrap="square">
            <a:spAutoFit/>
          </a:bodyPr>
          <a:lstStyle/>
          <a:p>
            <a:pPr defTabSz="420624">
              <a:spcAft>
                <a:spcPts val="600"/>
              </a:spcAft>
            </a:pPr>
            <a:r>
              <a:rPr lang="en-NZ" sz="1840" kern="1200">
                <a:solidFill>
                  <a:schemeClr val="tx1"/>
                </a:solidFill>
                <a:latin typeface="Aptos" panose="020B0004020202020204" pitchFamily="34" charset="0"/>
                <a:ea typeface="+mn-ea"/>
                <a:cs typeface="+mn-cs"/>
              </a:rPr>
              <a:t>From this plot we can infer that married people between age bracket of 30 and 50 and unmarried clients of age 20-30 tend to default payment with unmarried clients higher probability to default payment. Hence we can include MARRIAGE feature of clients to find probability of defaulting the payment next month</a:t>
            </a:r>
            <a:endParaRPr lang="en-NZ" sz="2000" b="0">
              <a:effectLst/>
              <a:latin typeface="Aptos" panose="020B0004020202020204" pitchFamily="34" charset="0"/>
            </a:endParaRPr>
          </a:p>
        </p:txBody>
      </p:sp>
      <p:pic>
        <p:nvPicPr>
          <p:cNvPr id="4" name="Picture 3">
            <a:extLst>
              <a:ext uri="{FF2B5EF4-FFF2-40B4-BE49-F238E27FC236}">
                <a16:creationId xmlns:a16="http://schemas.microsoft.com/office/drawing/2014/main" id="{A4C35934-B0F7-5A71-F29D-5E11268B1A30}"/>
              </a:ext>
            </a:extLst>
          </p:cNvPr>
          <p:cNvPicPr>
            <a:picLocks noChangeAspect="1"/>
          </p:cNvPicPr>
          <p:nvPr/>
        </p:nvPicPr>
        <p:blipFill>
          <a:blip r:embed="rId3"/>
          <a:stretch>
            <a:fillRect/>
          </a:stretch>
        </p:blipFill>
        <p:spPr>
          <a:xfrm>
            <a:off x="3982994" y="2540403"/>
            <a:ext cx="7361662" cy="3656044"/>
          </a:xfrm>
          <a:prstGeom prst="rect">
            <a:avLst/>
          </a:prstGeom>
        </p:spPr>
      </p:pic>
    </p:spTree>
    <p:extLst>
      <p:ext uri="{BB962C8B-B14F-4D97-AF65-F5344CB8AC3E}">
        <p14:creationId xmlns:p14="http://schemas.microsoft.com/office/powerpoint/2010/main" val="4156342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0EDA4-34D8-899B-AA43-FA4C04D6CD34}"/>
              </a:ext>
            </a:extLst>
          </p:cNvPr>
          <p:cNvSpPr>
            <a:spLocks noGrp="1"/>
          </p:cNvSpPr>
          <p:nvPr>
            <p:ph type="title"/>
          </p:nvPr>
        </p:nvSpPr>
        <p:spPr>
          <a:xfrm>
            <a:off x="841248" y="256032"/>
            <a:ext cx="10506456" cy="1014984"/>
          </a:xfrm>
        </p:spPr>
        <p:txBody>
          <a:bodyPr anchor="b">
            <a:normAutofit/>
          </a:bodyPr>
          <a:lstStyle/>
          <a:p>
            <a:r>
              <a:rPr lang="en-US" sz="4100" err="1"/>
              <a:t>Visualisation</a:t>
            </a:r>
            <a:r>
              <a:rPr lang="en-US" sz="4100"/>
              <a:t> – Male/Female vs default payment</a:t>
            </a:r>
          </a:p>
        </p:txBody>
      </p:sp>
      <p:sp>
        <p:nvSpPr>
          <p:cNvPr id="13" name="Rectangle 1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6FAAEC9-74C3-E180-54BF-052BFB398D44}"/>
              </a:ext>
            </a:extLst>
          </p:cNvPr>
          <p:cNvSpPr>
            <a:spLocks/>
          </p:cNvSpPr>
          <p:nvPr/>
        </p:nvSpPr>
        <p:spPr>
          <a:xfrm>
            <a:off x="2247624" y="2000737"/>
            <a:ext cx="7599192" cy="3144533"/>
          </a:xfrm>
          <a:prstGeom prst="rect">
            <a:avLst/>
          </a:prstGeom>
        </p:spPr>
        <p:txBody>
          <a:bodyPr>
            <a:normAutofit/>
          </a:bodyPr>
          <a:lstStyle/>
          <a:p>
            <a:pPr defTabSz="329184">
              <a:spcAft>
                <a:spcPts val="600"/>
              </a:spcAft>
            </a:pPr>
            <a:endParaRPr lang="en-NZ" sz="1152" kern="1200">
              <a:solidFill>
                <a:schemeClr val="tx1"/>
              </a:solidFill>
              <a:latin typeface="Aptos" panose="020B0004020202020204" pitchFamily="34" charset="0"/>
              <a:ea typeface="+mn-ea"/>
              <a:cs typeface="+mn-cs"/>
            </a:endParaRPr>
          </a:p>
          <a:p>
            <a:pPr defTabSz="329184">
              <a:spcAft>
                <a:spcPts val="600"/>
              </a:spcAft>
            </a:pPr>
            <a:endParaRPr lang="en-NZ" sz="1152" kern="1200">
              <a:solidFill>
                <a:schemeClr val="tx1"/>
              </a:solidFill>
              <a:latin typeface="Aptos" panose="020B0004020202020204" pitchFamily="34" charset="0"/>
              <a:ea typeface="+mn-ea"/>
              <a:cs typeface="+mn-cs"/>
            </a:endParaRPr>
          </a:p>
          <a:p>
            <a:pPr>
              <a:spcAft>
                <a:spcPts val="600"/>
              </a:spcAft>
            </a:pPr>
            <a:endParaRPr lang="en-US"/>
          </a:p>
        </p:txBody>
      </p:sp>
      <p:sp>
        <p:nvSpPr>
          <p:cNvPr id="6" name="TextBox 5">
            <a:extLst>
              <a:ext uri="{FF2B5EF4-FFF2-40B4-BE49-F238E27FC236}">
                <a16:creationId xmlns:a16="http://schemas.microsoft.com/office/drawing/2014/main" id="{31406014-260A-3936-DA45-30869A964EDB}"/>
              </a:ext>
            </a:extLst>
          </p:cNvPr>
          <p:cNvSpPr txBox="1"/>
          <p:nvPr/>
        </p:nvSpPr>
        <p:spPr>
          <a:xfrm>
            <a:off x="2146223" y="2569323"/>
            <a:ext cx="2212677" cy="2290900"/>
          </a:xfrm>
          <a:prstGeom prst="rect">
            <a:avLst/>
          </a:prstGeom>
          <a:noFill/>
        </p:spPr>
        <p:txBody>
          <a:bodyPr wrap="square">
            <a:spAutoFit/>
          </a:bodyPr>
          <a:lstStyle/>
          <a:p>
            <a:pPr defTabSz="329184">
              <a:spcAft>
                <a:spcPts val="600"/>
              </a:spcAft>
            </a:pPr>
            <a:r>
              <a:rPr lang="en-NZ" sz="1440" kern="1200">
                <a:solidFill>
                  <a:schemeClr val="tx1"/>
                </a:solidFill>
                <a:latin typeface="Aptos" panose="020B0004020202020204" pitchFamily="34" charset="0"/>
                <a:ea typeface="+mn-ea"/>
                <a:cs typeface="+mn-cs"/>
              </a:rPr>
              <a:t>It can be seen that females of age group 20-30 have very high tendency to default payment compared to males in all age brackets. Hence we can keep the SEX column of clients to predict probability of defaulting payment.</a:t>
            </a:r>
            <a:endParaRPr lang="en-NZ" sz="2000" b="0">
              <a:effectLst/>
              <a:latin typeface="Aptos" panose="020B0004020202020204" pitchFamily="34" charset="0"/>
            </a:endParaRPr>
          </a:p>
        </p:txBody>
      </p:sp>
      <p:pic>
        <p:nvPicPr>
          <p:cNvPr id="5" name="Picture 4">
            <a:extLst>
              <a:ext uri="{FF2B5EF4-FFF2-40B4-BE49-F238E27FC236}">
                <a16:creationId xmlns:a16="http://schemas.microsoft.com/office/drawing/2014/main" id="{0E96FE98-2770-8328-0B27-CFBEE69D88F8}"/>
              </a:ext>
            </a:extLst>
          </p:cNvPr>
          <p:cNvPicPr>
            <a:picLocks noChangeAspect="1"/>
          </p:cNvPicPr>
          <p:nvPr/>
        </p:nvPicPr>
        <p:blipFill>
          <a:blip r:embed="rId3"/>
          <a:stretch>
            <a:fillRect/>
          </a:stretch>
        </p:blipFill>
        <p:spPr>
          <a:xfrm>
            <a:off x="5703024" y="1926266"/>
            <a:ext cx="4342753" cy="4357524"/>
          </a:xfrm>
          <a:prstGeom prst="rect">
            <a:avLst/>
          </a:prstGeom>
        </p:spPr>
      </p:pic>
    </p:spTree>
    <p:extLst>
      <p:ext uri="{BB962C8B-B14F-4D97-AF65-F5344CB8AC3E}">
        <p14:creationId xmlns:p14="http://schemas.microsoft.com/office/powerpoint/2010/main" val="2138334037"/>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301</TotalTime>
  <Words>2890</Words>
  <Application>Microsoft Macintosh PowerPoint</Application>
  <PresentationFormat>Widescreen</PresentationFormat>
  <Paragraphs>273</Paragraphs>
  <Slides>26</Slides>
  <Notes>20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Aptos</vt:lpstr>
      <vt:lpstr>Arial</vt:lpstr>
      <vt:lpstr>Calibri</vt:lpstr>
      <vt:lpstr>Calibri Light</vt:lpstr>
      <vt:lpstr>inherit</vt:lpstr>
      <vt:lpstr>Inter</vt:lpstr>
      <vt:lpstr>Menlo</vt:lpstr>
      <vt:lpstr>Symbol</vt:lpstr>
      <vt:lpstr>Times New Roman</vt:lpstr>
      <vt:lpstr>Wingdings</vt:lpstr>
      <vt:lpstr>Office 2013 - 2022 Theme</vt:lpstr>
      <vt:lpstr>Mini PROJECT – 2- Machine Learning</vt:lpstr>
      <vt:lpstr>What is my Data</vt:lpstr>
      <vt:lpstr>Some Data Info and updates</vt:lpstr>
      <vt:lpstr>Visualisation – Defaulter Percentage</vt:lpstr>
      <vt:lpstr>Visualisation – Limit Balance and Age - distribution</vt:lpstr>
      <vt:lpstr>Visualisation – # of clients – age group/default on payment </vt:lpstr>
      <vt:lpstr>Visualisation – Repayment status vs default payment</vt:lpstr>
      <vt:lpstr>Visualisation – Marriage vs default payment</vt:lpstr>
      <vt:lpstr>Visualisation – Male/Female vs default payment</vt:lpstr>
      <vt:lpstr>Visualization – Past six months payment vs Default</vt:lpstr>
      <vt:lpstr>Visualization – Age / Limit Balance vs Default payment</vt:lpstr>
      <vt:lpstr>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vt:lpstr>
      <vt:lpstr>Appendix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Pragya Nandan</dc:creator>
  <cp:lastModifiedBy>Pragya Nandan</cp:lastModifiedBy>
  <cp:revision>22</cp:revision>
  <dcterms:created xsi:type="dcterms:W3CDTF">2024-07-11T02:08:44Z</dcterms:created>
  <dcterms:modified xsi:type="dcterms:W3CDTF">2024-08-11T22:21:22Z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120153d-f8d0-415e-837b-b1cf647d0e9a_Enabled">
    <vt:lpwstr>true</vt:lpwstr>
  </property>
  <property fmtid="{D5CDD505-2E9C-101B-9397-08002B2CF9AE}" pid="3" name="MSIP_Label_3120153d-f8d0-415e-837b-b1cf647d0e9a_SetDate">
    <vt:lpwstr>2024-07-11T02:33:40Z</vt:lpwstr>
  </property>
  <property fmtid="{D5CDD505-2E9C-101B-9397-08002B2CF9AE}" pid="4" name="MSIP_Label_3120153d-f8d0-415e-837b-b1cf647d0e9a_Method">
    <vt:lpwstr>Standard</vt:lpwstr>
  </property>
  <property fmtid="{D5CDD505-2E9C-101B-9397-08002B2CF9AE}" pid="5" name="MSIP_Label_3120153d-f8d0-415e-837b-b1cf647d0e9a_Name">
    <vt:lpwstr>3120153d-f8d0-415e-837b-b1cf647d0e9a</vt:lpwstr>
  </property>
  <property fmtid="{D5CDD505-2E9C-101B-9397-08002B2CF9AE}" pid="6" name="MSIP_Label_3120153d-f8d0-415e-837b-b1cf647d0e9a_SiteId">
    <vt:lpwstr>18bef44f-0595-4d0d-8fb8-13341044e998</vt:lpwstr>
  </property>
  <property fmtid="{D5CDD505-2E9C-101B-9397-08002B2CF9AE}" pid="7" name="MSIP_Label_3120153d-f8d0-415e-837b-b1cf647d0e9a_ActionId">
    <vt:lpwstr>b8fcb29c-caee-4828-8fe1-0ede95309394</vt:lpwstr>
  </property>
  <property fmtid="{D5CDD505-2E9C-101B-9397-08002B2CF9AE}" pid="8" name="MSIP_Label_3120153d-f8d0-415e-837b-b1cf647d0e9a_ContentBits">
    <vt:lpwstr>0</vt:lpwstr>
  </property>
</Properties>
</file>