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7"/>
    <p:restoredTop sz="74125"/>
  </p:normalViewPr>
  <p:slideViewPr>
    <p:cSldViewPr snapToGrid="0">
      <p:cViewPr varScale="1">
        <p:scale>
          <a:sx n="97" d="100"/>
          <a:sy n="97" d="100"/>
        </p:scale>
        <p:origin x="2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B30CE-1459-4B17-955A-E7CA933E9A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D4DB22-258D-4182-A133-DA14CDCA6FDA}">
      <dgm:prSet/>
      <dgm:spPr/>
      <dgm:t>
        <a:bodyPr/>
        <a:lstStyle/>
        <a:p>
          <a:r>
            <a:rPr lang="en-NZ" b="1" i="0"/>
            <a:t>There are 25 variables:</a:t>
          </a:r>
          <a:endParaRPr lang="en-US"/>
        </a:p>
      </dgm:t>
    </dgm:pt>
    <dgm:pt modelId="{D4E767A5-E233-4700-87A1-F79CD16A5E16}" type="parTrans" cxnId="{FE804E91-B645-4CA5-AC89-C632F1BB91B4}">
      <dgm:prSet/>
      <dgm:spPr/>
      <dgm:t>
        <a:bodyPr/>
        <a:lstStyle/>
        <a:p>
          <a:endParaRPr lang="en-US"/>
        </a:p>
      </dgm:t>
    </dgm:pt>
    <dgm:pt modelId="{FA9EBA75-EA71-445D-9A07-BCA1F7414037}" type="sibTrans" cxnId="{FE804E91-B645-4CA5-AC89-C632F1BB91B4}">
      <dgm:prSet/>
      <dgm:spPr/>
      <dgm:t>
        <a:bodyPr/>
        <a:lstStyle/>
        <a:p>
          <a:endParaRPr lang="en-US"/>
        </a:p>
      </dgm:t>
    </dgm:pt>
    <dgm:pt modelId="{0336E198-9FA4-4B7E-A789-7275F179CD2D}">
      <dgm:prSet/>
      <dgm:spPr/>
      <dgm:t>
        <a:bodyPr/>
        <a:lstStyle/>
        <a:p>
          <a:r>
            <a:rPr lang="en-NZ" b="1" i="0"/>
            <a:t>ID</a:t>
          </a:r>
          <a:r>
            <a:rPr lang="en-NZ" b="0" i="0"/>
            <a:t>: ID of each client</a:t>
          </a:r>
          <a:endParaRPr lang="en-US"/>
        </a:p>
      </dgm:t>
    </dgm:pt>
    <dgm:pt modelId="{8FE51EFB-1C79-46B4-AB39-1A3BED705043}" type="parTrans" cxnId="{02B5529E-6D73-4CBE-8831-310C75D4B533}">
      <dgm:prSet/>
      <dgm:spPr/>
      <dgm:t>
        <a:bodyPr/>
        <a:lstStyle/>
        <a:p>
          <a:endParaRPr lang="en-US"/>
        </a:p>
      </dgm:t>
    </dgm:pt>
    <dgm:pt modelId="{FB553566-D25E-45A4-9B25-A259C3838B55}" type="sibTrans" cxnId="{02B5529E-6D73-4CBE-8831-310C75D4B533}">
      <dgm:prSet/>
      <dgm:spPr/>
      <dgm:t>
        <a:bodyPr/>
        <a:lstStyle/>
        <a:p>
          <a:endParaRPr lang="en-US"/>
        </a:p>
      </dgm:t>
    </dgm:pt>
    <dgm:pt modelId="{27F1279C-1788-49EC-8723-DF5042A71FC3}">
      <dgm:prSet/>
      <dgm:spPr/>
      <dgm:t>
        <a:bodyPr/>
        <a:lstStyle/>
        <a:p>
          <a:r>
            <a:rPr lang="en-NZ" b="1" i="0"/>
            <a:t>LIMIT_BAL</a:t>
          </a:r>
          <a:r>
            <a:rPr lang="en-NZ" b="0" i="0"/>
            <a:t>: Amount of given credit in NT dollars (includes individual and family/supplementary credit</a:t>
          </a:r>
          <a:endParaRPr lang="en-US"/>
        </a:p>
      </dgm:t>
    </dgm:pt>
    <dgm:pt modelId="{41A0603E-42EA-41BC-99F5-3671EE1F9CB3}" type="parTrans" cxnId="{7E09F7A2-8906-47CE-9735-0DCF1E65F31D}">
      <dgm:prSet/>
      <dgm:spPr/>
      <dgm:t>
        <a:bodyPr/>
        <a:lstStyle/>
        <a:p>
          <a:endParaRPr lang="en-US"/>
        </a:p>
      </dgm:t>
    </dgm:pt>
    <dgm:pt modelId="{D28BAAE1-72C7-4D9A-82B2-713935F9CE41}" type="sibTrans" cxnId="{7E09F7A2-8906-47CE-9735-0DCF1E65F31D}">
      <dgm:prSet/>
      <dgm:spPr/>
      <dgm:t>
        <a:bodyPr/>
        <a:lstStyle/>
        <a:p>
          <a:endParaRPr lang="en-US"/>
        </a:p>
      </dgm:t>
    </dgm:pt>
    <dgm:pt modelId="{CD8DBBE2-A201-4025-8C2B-38780E02F3FF}">
      <dgm:prSet/>
      <dgm:spPr/>
      <dgm:t>
        <a:bodyPr/>
        <a:lstStyle/>
        <a:p>
          <a:r>
            <a:rPr lang="en-NZ" b="1" i="0"/>
            <a:t>SEX</a:t>
          </a:r>
          <a:r>
            <a:rPr lang="en-NZ" b="0" i="0"/>
            <a:t>: Gender (1=male, 2=female)</a:t>
          </a:r>
          <a:endParaRPr lang="en-US"/>
        </a:p>
      </dgm:t>
    </dgm:pt>
    <dgm:pt modelId="{15DCBA9F-554C-4FAC-AC92-B3D548AAADD2}" type="parTrans" cxnId="{6D19B19F-A55F-46E4-8962-09D8CECBA94D}">
      <dgm:prSet/>
      <dgm:spPr/>
      <dgm:t>
        <a:bodyPr/>
        <a:lstStyle/>
        <a:p>
          <a:endParaRPr lang="en-US"/>
        </a:p>
      </dgm:t>
    </dgm:pt>
    <dgm:pt modelId="{7559903B-DC35-4DE5-BAE2-FBD8A3D21775}" type="sibTrans" cxnId="{6D19B19F-A55F-46E4-8962-09D8CECBA94D}">
      <dgm:prSet/>
      <dgm:spPr/>
      <dgm:t>
        <a:bodyPr/>
        <a:lstStyle/>
        <a:p>
          <a:endParaRPr lang="en-US"/>
        </a:p>
      </dgm:t>
    </dgm:pt>
    <dgm:pt modelId="{73AD44AB-06A8-4508-ACCD-9C8DE35E52FE}">
      <dgm:prSet/>
      <dgm:spPr/>
      <dgm:t>
        <a:bodyPr/>
        <a:lstStyle/>
        <a:p>
          <a:r>
            <a:rPr lang="en-NZ" b="1" i="0"/>
            <a:t>EDUCATION</a:t>
          </a:r>
          <a:r>
            <a:rPr lang="en-NZ" b="0" i="0"/>
            <a:t>: (1=graduate school, 2=university, 3=high school, 4=others, 5=unknown, 6=unknown)</a:t>
          </a:r>
          <a:endParaRPr lang="en-US"/>
        </a:p>
      </dgm:t>
    </dgm:pt>
    <dgm:pt modelId="{F7216A4D-CBB1-4C74-981C-6538A99307A4}" type="parTrans" cxnId="{77F50505-5841-4E01-BB48-0E8857011784}">
      <dgm:prSet/>
      <dgm:spPr/>
      <dgm:t>
        <a:bodyPr/>
        <a:lstStyle/>
        <a:p>
          <a:endParaRPr lang="en-US"/>
        </a:p>
      </dgm:t>
    </dgm:pt>
    <dgm:pt modelId="{B1240960-F248-4A5C-97DB-FEBB9B150E2E}" type="sibTrans" cxnId="{77F50505-5841-4E01-BB48-0E8857011784}">
      <dgm:prSet/>
      <dgm:spPr/>
      <dgm:t>
        <a:bodyPr/>
        <a:lstStyle/>
        <a:p>
          <a:endParaRPr lang="en-US"/>
        </a:p>
      </dgm:t>
    </dgm:pt>
    <dgm:pt modelId="{5ED9FFCC-7395-448A-B031-65EEC2FB4ED6}">
      <dgm:prSet/>
      <dgm:spPr/>
      <dgm:t>
        <a:bodyPr/>
        <a:lstStyle/>
        <a:p>
          <a:r>
            <a:rPr lang="en-NZ" b="1" i="0"/>
            <a:t>MARRIAGE</a:t>
          </a:r>
          <a:r>
            <a:rPr lang="en-NZ" b="0" i="0"/>
            <a:t>: Marital status (1=married, 2=single, 3=others)</a:t>
          </a:r>
          <a:endParaRPr lang="en-US"/>
        </a:p>
      </dgm:t>
    </dgm:pt>
    <dgm:pt modelId="{125391FF-EB53-4890-AEA0-31204C5F2E51}" type="parTrans" cxnId="{B254CE53-C8E5-4532-99B7-3459E916AF5C}">
      <dgm:prSet/>
      <dgm:spPr/>
      <dgm:t>
        <a:bodyPr/>
        <a:lstStyle/>
        <a:p>
          <a:endParaRPr lang="en-US"/>
        </a:p>
      </dgm:t>
    </dgm:pt>
    <dgm:pt modelId="{2C6E1D96-3632-4EAA-BBFA-A1B3673DD4BD}" type="sibTrans" cxnId="{B254CE53-C8E5-4532-99B7-3459E916AF5C}">
      <dgm:prSet/>
      <dgm:spPr/>
      <dgm:t>
        <a:bodyPr/>
        <a:lstStyle/>
        <a:p>
          <a:endParaRPr lang="en-US"/>
        </a:p>
      </dgm:t>
    </dgm:pt>
    <dgm:pt modelId="{A8D03CD0-8AA8-4087-9DB9-7C7A17BA2E0B}">
      <dgm:prSet/>
      <dgm:spPr/>
      <dgm:t>
        <a:bodyPr/>
        <a:lstStyle/>
        <a:p>
          <a:r>
            <a:rPr lang="en-NZ" b="1" i="0"/>
            <a:t>AGE</a:t>
          </a:r>
          <a:r>
            <a:rPr lang="en-NZ" b="0" i="0"/>
            <a:t>: Age in years</a:t>
          </a:r>
          <a:endParaRPr lang="en-US"/>
        </a:p>
      </dgm:t>
    </dgm:pt>
    <dgm:pt modelId="{B5324570-CA48-4279-AC98-DD08C4A83BED}" type="parTrans" cxnId="{7F5E3720-597E-4045-9FF1-56E513D33445}">
      <dgm:prSet/>
      <dgm:spPr/>
      <dgm:t>
        <a:bodyPr/>
        <a:lstStyle/>
        <a:p>
          <a:endParaRPr lang="en-US"/>
        </a:p>
      </dgm:t>
    </dgm:pt>
    <dgm:pt modelId="{E41075B2-3D27-46C1-AE41-7004EE09E8DE}" type="sibTrans" cxnId="{7F5E3720-597E-4045-9FF1-56E513D33445}">
      <dgm:prSet/>
      <dgm:spPr/>
      <dgm:t>
        <a:bodyPr/>
        <a:lstStyle/>
        <a:p>
          <a:endParaRPr lang="en-US"/>
        </a:p>
      </dgm:t>
    </dgm:pt>
    <dgm:pt modelId="{9B77429B-7CF1-4CDE-8F07-A2743B6926AF}">
      <dgm:prSet/>
      <dgm:spPr/>
      <dgm:t>
        <a:bodyPr/>
        <a:lstStyle/>
        <a:p>
          <a:r>
            <a:rPr lang="en-NZ" b="1" i="0"/>
            <a:t>PAY_0</a:t>
          </a:r>
          <a:r>
            <a:rPr lang="en-NZ" b="0" i="0"/>
            <a:t>: Repayment status in September, 2005 (-1=pay duly, 1=payment delay for one month, 2=payment delay for two months, … 8=payment delay for eight months, 9=payment delay for nine months and above)</a:t>
          </a:r>
          <a:endParaRPr lang="en-US"/>
        </a:p>
      </dgm:t>
    </dgm:pt>
    <dgm:pt modelId="{70FF37A6-C48C-41B3-A7C9-ED117119DAEA}" type="parTrans" cxnId="{877985DC-38F2-42F3-977B-60141AA36E9C}">
      <dgm:prSet/>
      <dgm:spPr/>
      <dgm:t>
        <a:bodyPr/>
        <a:lstStyle/>
        <a:p>
          <a:endParaRPr lang="en-US"/>
        </a:p>
      </dgm:t>
    </dgm:pt>
    <dgm:pt modelId="{578A9707-B268-4730-ACE6-7B6EE781BCAD}" type="sibTrans" cxnId="{877985DC-38F2-42F3-977B-60141AA36E9C}">
      <dgm:prSet/>
      <dgm:spPr/>
      <dgm:t>
        <a:bodyPr/>
        <a:lstStyle/>
        <a:p>
          <a:endParaRPr lang="en-US"/>
        </a:p>
      </dgm:t>
    </dgm:pt>
    <dgm:pt modelId="{6F9704C4-69EA-4054-8355-F78D993C703F}">
      <dgm:prSet/>
      <dgm:spPr/>
      <dgm:t>
        <a:bodyPr/>
        <a:lstStyle/>
        <a:p>
          <a:r>
            <a:rPr lang="en-NZ" b="1" i="0"/>
            <a:t>PAY_2</a:t>
          </a:r>
          <a:r>
            <a:rPr lang="en-NZ" b="0" i="0"/>
            <a:t>: Repayment status in August, 2005 (scale same as above)</a:t>
          </a:r>
          <a:endParaRPr lang="en-US"/>
        </a:p>
      </dgm:t>
    </dgm:pt>
    <dgm:pt modelId="{092F6EC3-38E9-4FFB-8E6D-1F3BEE575026}" type="parTrans" cxnId="{FE4DF430-5D86-4C00-BF33-682CA063BAB1}">
      <dgm:prSet/>
      <dgm:spPr/>
      <dgm:t>
        <a:bodyPr/>
        <a:lstStyle/>
        <a:p>
          <a:endParaRPr lang="en-US"/>
        </a:p>
      </dgm:t>
    </dgm:pt>
    <dgm:pt modelId="{D60F8723-B4DA-4D3E-8274-29A854023EA8}" type="sibTrans" cxnId="{FE4DF430-5D86-4C00-BF33-682CA063BAB1}">
      <dgm:prSet/>
      <dgm:spPr/>
      <dgm:t>
        <a:bodyPr/>
        <a:lstStyle/>
        <a:p>
          <a:endParaRPr lang="en-US"/>
        </a:p>
      </dgm:t>
    </dgm:pt>
    <dgm:pt modelId="{11C37819-BA2C-45A3-A745-B11C637A9524}">
      <dgm:prSet/>
      <dgm:spPr/>
      <dgm:t>
        <a:bodyPr/>
        <a:lstStyle/>
        <a:p>
          <a:r>
            <a:rPr lang="en-NZ" b="1" i="0"/>
            <a:t>PAY_3</a:t>
          </a:r>
          <a:r>
            <a:rPr lang="en-NZ" b="0" i="0"/>
            <a:t>: Repayment status in July, 2005 (scale same as above)</a:t>
          </a:r>
          <a:endParaRPr lang="en-US"/>
        </a:p>
      </dgm:t>
    </dgm:pt>
    <dgm:pt modelId="{A24E84DB-D224-4D43-BD24-51D17C38FCA5}" type="parTrans" cxnId="{9BA66B55-47DD-452B-98D4-7CBCFBE6CD56}">
      <dgm:prSet/>
      <dgm:spPr/>
      <dgm:t>
        <a:bodyPr/>
        <a:lstStyle/>
        <a:p>
          <a:endParaRPr lang="en-US"/>
        </a:p>
      </dgm:t>
    </dgm:pt>
    <dgm:pt modelId="{B66D9DD4-D985-4832-868F-DE02EF32FDC7}" type="sibTrans" cxnId="{9BA66B55-47DD-452B-98D4-7CBCFBE6CD56}">
      <dgm:prSet/>
      <dgm:spPr/>
      <dgm:t>
        <a:bodyPr/>
        <a:lstStyle/>
        <a:p>
          <a:endParaRPr lang="en-US"/>
        </a:p>
      </dgm:t>
    </dgm:pt>
    <dgm:pt modelId="{3C151ACA-DB7E-4641-B34D-24FF43393DE1}">
      <dgm:prSet/>
      <dgm:spPr/>
      <dgm:t>
        <a:bodyPr/>
        <a:lstStyle/>
        <a:p>
          <a:r>
            <a:rPr lang="en-NZ" b="1" i="0"/>
            <a:t>PAY_4</a:t>
          </a:r>
          <a:r>
            <a:rPr lang="en-NZ" b="0" i="0"/>
            <a:t>: Repayment status in June, 2005 (scale same as above)</a:t>
          </a:r>
          <a:endParaRPr lang="en-US"/>
        </a:p>
      </dgm:t>
    </dgm:pt>
    <dgm:pt modelId="{96A7F210-2619-421B-B43A-8C360E3F6C02}" type="parTrans" cxnId="{3144B111-B100-4CD2-AA48-70305FB47025}">
      <dgm:prSet/>
      <dgm:spPr/>
      <dgm:t>
        <a:bodyPr/>
        <a:lstStyle/>
        <a:p>
          <a:endParaRPr lang="en-US"/>
        </a:p>
      </dgm:t>
    </dgm:pt>
    <dgm:pt modelId="{AD3BE2D8-2863-49C6-899A-D490006C8D84}" type="sibTrans" cxnId="{3144B111-B100-4CD2-AA48-70305FB47025}">
      <dgm:prSet/>
      <dgm:spPr/>
      <dgm:t>
        <a:bodyPr/>
        <a:lstStyle/>
        <a:p>
          <a:endParaRPr lang="en-US"/>
        </a:p>
      </dgm:t>
    </dgm:pt>
    <dgm:pt modelId="{5A3695C2-2D59-4DA5-AB18-183DAB4D0321}">
      <dgm:prSet/>
      <dgm:spPr/>
      <dgm:t>
        <a:bodyPr/>
        <a:lstStyle/>
        <a:p>
          <a:r>
            <a:rPr lang="en-NZ" b="1" i="0"/>
            <a:t>PAY_5</a:t>
          </a:r>
          <a:r>
            <a:rPr lang="en-NZ" b="0" i="0"/>
            <a:t>: Repayment status in May, 2005 (scale same as above)</a:t>
          </a:r>
          <a:endParaRPr lang="en-US"/>
        </a:p>
      </dgm:t>
    </dgm:pt>
    <dgm:pt modelId="{6E70FF85-B81C-49E9-83A7-5C1D51193ADB}" type="parTrans" cxnId="{46E7BA6A-16B8-491F-BCE6-3D0953EC5A70}">
      <dgm:prSet/>
      <dgm:spPr/>
      <dgm:t>
        <a:bodyPr/>
        <a:lstStyle/>
        <a:p>
          <a:endParaRPr lang="en-US"/>
        </a:p>
      </dgm:t>
    </dgm:pt>
    <dgm:pt modelId="{F9905888-C7FF-4D3C-AA5C-DC430FE1EC29}" type="sibTrans" cxnId="{46E7BA6A-16B8-491F-BCE6-3D0953EC5A70}">
      <dgm:prSet/>
      <dgm:spPr/>
      <dgm:t>
        <a:bodyPr/>
        <a:lstStyle/>
        <a:p>
          <a:endParaRPr lang="en-US"/>
        </a:p>
      </dgm:t>
    </dgm:pt>
    <dgm:pt modelId="{8C688DA0-9474-4B0A-A34A-763F480D5B5C}">
      <dgm:prSet/>
      <dgm:spPr/>
      <dgm:t>
        <a:bodyPr/>
        <a:lstStyle/>
        <a:p>
          <a:r>
            <a:rPr lang="en-NZ" b="1" i="0"/>
            <a:t>PAY_6</a:t>
          </a:r>
          <a:r>
            <a:rPr lang="en-NZ" b="0" i="0"/>
            <a:t>: Repayment status in April, 2005 (scale same as above)</a:t>
          </a:r>
          <a:endParaRPr lang="en-US"/>
        </a:p>
      </dgm:t>
    </dgm:pt>
    <dgm:pt modelId="{D13AFD2D-B841-4877-B49E-8169EFC5DA20}" type="parTrans" cxnId="{33E0524A-EF16-4DD8-B578-2B3171AFCA5C}">
      <dgm:prSet/>
      <dgm:spPr/>
      <dgm:t>
        <a:bodyPr/>
        <a:lstStyle/>
        <a:p>
          <a:endParaRPr lang="en-US"/>
        </a:p>
      </dgm:t>
    </dgm:pt>
    <dgm:pt modelId="{EED4AF74-6CA0-49FA-9C3A-13ACB291F444}" type="sibTrans" cxnId="{33E0524A-EF16-4DD8-B578-2B3171AFCA5C}">
      <dgm:prSet/>
      <dgm:spPr/>
      <dgm:t>
        <a:bodyPr/>
        <a:lstStyle/>
        <a:p>
          <a:endParaRPr lang="en-US"/>
        </a:p>
      </dgm:t>
    </dgm:pt>
    <dgm:pt modelId="{29745F33-7723-B045-A42F-191CB54918FA}" type="pres">
      <dgm:prSet presAssocID="{41BB30CE-1459-4B17-955A-E7CA933E9ACC}" presName="linear" presStyleCnt="0">
        <dgm:presLayoutVars>
          <dgm:animLvl val="lvl"/>
          <dgm:resizeHandles val="exact"/>
        </dgm:presLayoutVars>
      </dgm:prSet>
      <dgm:spPr/>
    </dgm:pt>
    <dgm:pt modelId="{46C3C1EA-2BB9-CF4B-9CC8-E658DB560B36}" type="pres">
      <dgm:prSet presAssocID="{57D4DB22-258D-4182-A133-DA14CDCA6FDA}" presName="parentText" presStyleLbl="node1" presStyleIdx="0" presStyleCnt="13">
        <dgm:presLayoutVars>
          <dgm:chMax val="0"/>
          <dgm:bulletEnabled val="1"/>
        </dgm:presLayoutVars>
      </dgm:prSet>
      <dgm:spPr/>
    </dgm:pt>
    <dgm:pt modelId="{C86C54E2-33BD-5444-8311-9B299999F9CB}" type="pres">
      <dgm:prSet presAssocID="{FA9EBA75-EA71-445D-9A07-BCA1F7414037}" presName="spacer" presStyleCnt="0"/>
      <dgm:spPr/>
    </dgm:pt>
    <dgm:pt modelId="{49F06D37-6D69-724B-9E17-091687ACA2EC}" type="pres">
      <dgm:prSet presAssocID="{0336E198-9FA4-4B7E-A789-7275F179CD2D}" presName="parentText" presStyleLbl="node1" presStyleIdx="1" presStyleCnt="13">
        <dgm:presLayoutVars>
          <dgm:chMax val="0"/>
          <dgm:bulletEnabled val="1"/>
        </dgm:presLayoutVars>
      </dgm:prSet>
      <dgm:spPr/>
    </dgm:pt>
    <dgm:pt modelId="{331834C4-8F1B-A745-B903-D4ECF3B0B570}" type="pres">
      <dgm:prSet presAssocID="{FB553566-D25E-45A4-9B25-A259C3838B55}" presName="spacer" presStyleCnt="0"/>
      <dgm:spPr/>
    </dgm:pt>
    <dgm:pt modelId="{994D11DF-D82A-AA43-9EF2-DA77FF626522}" type="pres">
      <dgm:prSet presAssocID="{27F1279C-1788-49EC-8723-DF5042A71FC3}" presName="parentText" presStyleLbl="node1" presStyleIdx="2" presStyleCnt="13">
        <dgm:presLayoutVars>
          <dgm:chMax val="0"/>
          <dgm:bulletEnabled val="1"/>
        </dgm:presLayoutVars>
      </dgm:prSet>
      <dgm:spPr/>
    </dgm:pt>
    <dgm:pt modelId="{AEFE5FE1-9BD3-6C4E-9418-73D87FCCEB3C}" type="pres">
      <dgm:prSet presAssocID="{D28BAAE1-72C7-4D9A-82B2-713935F9CE41}" presName="spacer" presStyleCnt="0"/>
      <dgm:spPr/>
    </dgm:pt>
    <dgm:pt modelId="{FF22FC89-4726-0E48-9186-9F6440353931}" type="pres">
      <dgm:prSet presAssocID="{CD8DBBE2-A201-4025-8C2B-38780E02F3FF}" presName="parentText" presStyleLbl="node1" presStyleIdx="3" presStyleCnt="13">
        <dgm:presLayoutVars>
          <dgm:chMax val="0"/>
          <dgm:bulletEnabled val="1"/>
        </dgm:presLayoutVars>
      </dgm:prSet>
      <dgm:spPr/>
    </dgm:pt>
    <dgm:pt modelId="{E15ACCF6-FE7B-4144-8163-5FE3B437D708}" type="pres">
      <dgm:prSet presAssocID="{7559903B-DC35-4DE5-BAE2-FBD8A3D21775}" presName="spacer" presStyleCnt="0"/>
      <dgm:spPr/>
    </dgm:pt>
    <dgm:pt modelId="{FDFF9BD5-BD3E-D040-961E-E6D2B98060A1}" type="pres">
      <dgm:prSet presAssocID="{73AD44AB-06A8-4508-ACCD-9C8DE35E52FE}" presName="parentText" presStyleLbl="node1" presStyleIdx="4" presStyleCnt="13">
        <dgm:presLayoutVars>
          <dgm:chMax val="0"/>
          <dgm:bulletEnabled val="1"/>
        </dgm:presLayoutVars>
      </dgm:prSet>
      <dgm:spPr/>
    </dgm:pt>
    <dgm:pt modelId="{97464976-322E-5B41-814C-B16599E10CF4}" type="pres">
      <dgm:prSet presAssocID="{B1240960-F248-4A5C-97DB-FEBB9B150E2E}" presName="spacer" presStyleCnt="0"/>
      <dgm:spPr/>
    </dgm:pt>
    <dgm:pt modelId="{340C4317-C845-0D40-8211-E8F86B2E9F71}" type="pres">
      <dgm:prSet presAssocID="{5ED9FFCC-7395-448A-B031-65EEC2FB4ED6}" presName="parentText" presStyleLbl="node1" presStyleIdx="5" presStyleCnt="13">
        <dgm:presLayoutVars>
          <dgm:chMax val="0"/>
          <dgm:bulletEnabled val="1"/>
        </dgm:presLayoutVars>
      </dgm:prSet>
      <dgm:spPr/>
    </dgm:pt>
    <dgm:pt modelId="{785C5C22-34A1-0E46-9043-9E1A50026001}" type="pres">
      <dgm:prSet presAssocID="{2C6E1D96-3632-4EAA-BBFA-A1B3673DD4BD}" presName="spacer" presStyleCnt="0"/>
      <dgm:spPr/>
    </dgm:pt>
    <dgm:pt modelId="{5FD97B0C-D859-954E-B3F7-A4FE3B762F8E}" type="pres">
      <dgm:prSet presAssocID="{A8D03CD0-8AA8-4087-9DB9-7C7A17BA2E0B}" presName="parentText" presStyleLbl="node1" presStyleIdx="6" presStyleCnt="13">
        <dgm:presLayoutVars>
          <dgm:chMax val="0"/>
          <dgm:bulletEnabled val="1"/>
        </dgm:presLayoutVars>
      </dgm:prSet>
      <dgm:spPr/>
    </dgm:pt>
    <dgm:pt modelId="{28E934C9-F930-B344-8D5C-B30ECCCE037D}" type="pres">
      <dgm:prSet presAssocID="{E41075B2-3D27-46C1-AE41-7004EE09E8DE}" presName="spacer" presStyleCnt="0"/>
      <dgm:spPr/>
    </dgm:pt>
    <dgm:pt modelId="{D9B795EC-5DA9-8042-9D5A-4A7E66BA53D0}" type="pres">
      <dgm:prSet presAssocID="{9B77429B-7CF1-4CDE-8F07-A2743B6926AF}" presName="parentText" presStyleLbl="node1" presStyleIdx="7" presStyleCnt="13">
        <dgm:presLayoutVars>
          <dgm:chMax val="0"/>
          <dgm:bulletEnabled val="1"/>
        </dgm:presLayoutVars>
      </dgm:prSet>
      <dgm:spPr/>
    </dgm:pt>
    <dgm:pt modelId="{6EAF3FEC-D326-1F4A-AA3A-EFF9BF857718}" type="pres">
      <dgm:prSet presAssocID="{578A9707-B268-4730-ACE6-7B6EE781BCAD}" presName="spacer" presStyleCnt="0"/>
      <dgm:spPr/>
    </dgm:pt>
    <dgm:pt modelId="{2C6881B5-28A9-2F41-BD70-434A0F8D7BA7}" type="pres">
      <dgm:prSet presAssocID="{6F9704C4-69EA-4054-8355-F78D993C703F}" presName="parentText" presStyleLbl="node1" presStyleIdx="8" presStyleCnt="13">
        <dgm:presLayoutVars>
          <dgm:chMax val="0"/>
          <dgm:bulletEnabled val="1"/>
        </dgm:presLayoutVars>
      </dgm:prSet>
      <dgm:spPr/>
    </dgm:pt>
    <dgm:pt modelId="{1F160858-AD30-2B47-B886-D976411D46D0}" type="pres">
      <dgm:prSet presAssocID="{D60F8723-B4DA-4D3E-8274-29A854023EA8}" presName="spacer" presStyleCnt="0"/>
      <dgm:spPr/>
    </dgm:pt>
    <dgm:pt modelId="{E247E583-3C22-024F-B70E-4EBDBCEBEDEE}" type="pres">
      <dgm:prSet presAssocID="{11C37819-BA2C-45A3-A745-B11C637A9524}" presName="parentText" presStyleLbl="node1" presStyleIdx="9" presStyleCnt="13">
        <dgm:presLayoutVars>
          <dgm:chMax val="0"/>
          <dgm:bulletEnabled val="1"/>
        </dgm:presLayoutVars>
      </dgm:prSet>
      <dgm:spPr/>
    </dgm:pt>
    <dgm:pt modelId="{8070D0D9-01B6-AB43-AB60-61E90646958C}" type="pres">
      <dgm:prSet presAssocID="{B66D9DD4-D985-4832-868F-DE02EF32FDC7}" presName="spacer" presStyleCnt="0"/>
      <dgm:spPr/>
    </dgm:pt>
    <dgm:pt modelId="{F294EFBA-D326-9747-B4C8-DD01ACDB5884}" type="pres">
      <dgm:prSet presAssocID="{3C151ACA-DB7E-4641-B34D-24FF43393DE1}" presName="parentText" presStyleLbl="node1" presStyleIdx="10" presStyleCnt="13">
        <dgm:presLayoutVars>
          <dgm:chMax val="0"/>
          <dgm:bulletEnabled val="1"/>
        </dgm:presLayoutVars>
      </dgm:prSet>
      <dgm:spPr/>
    </dgm:pt>
    <dgm:pt modelId="{35CE09A7-A4DF-2F40-ADAE-C29F794544F1}" type="pres">
      <dgm:prSet presAssocID="{AD3BE2D8-2863-49C6-899A-D490006C8D84}" presName="spacer" presStyleCnt="0"/>
      <dgm:spPr/>
    </dgm:pt>
    <dgm:pt modelId="{856F7F4C-1430-FD46-82E7-DBF404C04AE0}" type="pres">
      <dgm:prSet presAssocID="{5A3695C2-2D59-4DA5-AB18-183DAB4D0321}" presName="parentText" presStyleLbl="node1" presStyleIdx="11" presStyleCnt="13">
        <dgm:presLayoutVars>
          <dgm:chMax val="0"/>
          <dgm:bulletEnabled val="1"/>
        </dgm:presLayoutVars>
      </dgm:prSet>
      <dgm:spPr/>
    </dgm:pt>
    <dgm:pt modelId="{6E77AB02-C376-754C-964E-DE56D643F753}" type="pres">
      <dgm:prSet presAssocID="{F9905888-C7FF-4D3C-AA5C-DC430FE1EC29}" presName="spacer" presStyleCnt="0"/>
      <dgm:spPr/>
    </dgm:pt>
    <dgm:pt modelId="{201E5DD9-ED03-5E48-BBBD-A14712C15100}" type="pres">
      <dgm:prSet presAssocID="{8C688DA0-9474-4B0A-A34A-763F480D5B5C}" presName="parentText" presStyleLbl="node1" presStyleIdx="12" presStyleCnt="13">
        <dgm:presLayoutVars>
          <dgm:chMax val="0"/>
          <dgm:bulletEnabled val="1"/>
        </dgm:presLayoutVars>
      </dgm:prSet>
      <dgm:spPr/>
    </dgm:pt>
  </dgm:ptLst>
  <dgm:cxnLst>
    <dgm:cxn modelId="{77F50505-5841-4E01-BB48-0E8857011784}" srcId="{41BB30CE-1459-4B17-955A-E7CA933E9ACC}" destId="{73AD44AB-06A8-4508-ACCD-9C8DE35E52FE}" srcOrd="4" destOrd="0" parTransId="{F7216A4D-CBB1-4C74-981C-6538A99307A4}" sibTransId="{B1240960-F248-4A5C-97DB-FEBB9B150E2E}"/>
    <dgm:cxn modelId="{3144B111-B100-4CD2-AA48-70305FB47025}" srcId="{41BB30CE-1459-4B17-955A-E7CA933E9ACC}" destId="{3C151ACA-DB7E-4641-B34D-24FF43393DE1}" srcOrd="10" destOrd="0" parTransId="{96A7F210-2619-421B-B43A-8C360E3F6C02}" sibTransId="{AD3BE2D8-2863-49C6-899A-D490006C8D84}"/>
    <dgm:cxn modelId="{7F5E3720-597E-4045-9FF1-56E513D33445}" srcId="{41BB30CE-1459-4B17-955A-E7CA933E9ACC}" destId="{A8D03CD0-8AA8-4087-9DB9-7C7A17BA2E0B}" srcOrd="6" destOrd="0" parTransId="{B5324570-CA48-4279-AC98-DD08C4A83BED}" sibTransId="{E41075B2-3D27-46C1-AE41-7004EE09E8DE}"/>
    <dgm:cxn modelId="{7F237527-CE21-7645-8518-FA91AEB30DF7}" type="presOf" srcId="{6F9704C4-69EA-4054-8355-F78D993C703F}" destId="{2C6881B5-28A9-2F41-BD70-434A0F8D7BA7}" srcOrd="0" destOrd="0" presId="urn:microsoft.com/office/officeart/2005/8/layout/vList2"/>
    <dgm:cxn modelId="{FE4DF430-5D86-4C00-BF33-682CA063BAB1}" srcId="{41BB30CE-1459-4B17-955A-E7CA933E9ACC}" destId="{6F9704C4-69EA-4054-8355-F78D993C703F}" srcOrd="8" destOrd="0" parTransId="{092F6EC3-38E9-4FFB-8E6D-1F3BEE575026}" sibTransId="{D60F8723-B4DA-4D3E-8274-29A854023EA8}"/>
    <dgm:cxn modelId="{0F6EB444-C1AD-3745-80AD-B48F34C2946F}" type="presOf" srcId="{0336E198-9FA4-4B7E-A789-7275F179CD2D}" destId="{49F06D37-6D69-724B-9E17-091687ACA2EC}" srcOrd="0" destOrd="0" presId="urn:microsoft.com/office/officeart/2005/8/layout/vList2"/>
    <dgm:cxn modelId="{33E0524A-EF16-4DD8-B578-2B3171AFCA5C}" srcId="{41BB30CE-1459-4B17-955A-E7CA933E9ACC}" destId="{8C688DA0-9474-4B0A-A34A-763F480D5B5C}" srcOrd="12" destOrd="0" parTransId="{D13AFD2D-B841-4877-B49E-8169EFC5DA20}" sibTransId="{EED4AF74-6CA0-49FA-9C3A-13ACB291F444}"/>
    <dgm:cxn modelId="{B254CE53-C8E5-4532-99B7-3459E916AF5C}" srcId="{41BB30CE-1459-4B17-955A-E7CA933E9ACC}" destId="{5ED9FFCC-7395-448A-B031-65EEC2FB4ED6}" srcOrd="5" destOrd="0" parTransId="{125391FF-EB53-4890-AEA0-31204C5F2E51}" sibTransId="{2C6E1D96-3632-4EAA-BBFA-A1B3673DD4BD}"/>
    <dgm:cxn modelId="{9BA66B55-47DD-452B-98D4-7CBCFBE6CD56}" srcId="{41BB30CE-1459-4B17-955A-E7CA933E9ACC}" destId="{11C37819-BA2C-45A3-A745-B11C637A9524}" srcOrd="9" destOrd="0" parTransId="{A24E84DB-D224-4D43-BD24-51D17C38FCA5}" sibTransId="{B66D9DD4-D985-4832-868F-DE02EF32FDC7}"/>
    <dgm:cxn modelId="{E94E3D57-FE42-534D-8A97-8736257B338A}" type="presOf" srcId="{57D4DB22-258D-4182-A133-DA14CDCA6FDA}" destId="{46C3C1EA-2BB9-CF4B-9CC8-E658DB560B36}" srcOrd="0" destOrd="0" presId="urn:microsoft.com/office/officeart/2005/8/layout/vList2"/>
    <dgm:cxn modelId="{46E7BA6A-16B8-491F-BCE6-3D0953EC5A70}" srcId="{41BB30CE-1459-4B17-955A-E7CA933E9ACC}" destId="{5A3695C2-2D59-4DA5-AB18-183DAB4D0321}" srcOrd="11" destOrd="0" parTransId="{6E70FF85-B81C-49E9-83A7-5C1D51193ADB}" sibTransId="{F9905888-C7FF-4D3C-AA5C-DC430FE1EC29}"/>
    <dgm:cxn modelId="{5AC1B579-C84F-7549-B3BA-3433FB14F184}" type="presOf" srcId="{9B77429B-7CF1-4CDE-8F07-A2743B6926AF}" destId="{D9B795EC-5DA9-8042-9D5A-4A7E66BA53D0}" srcOrd="0" destOrd="0" presId="urn:microsoft.com/office/officeart/2005/8/layout/vList2"/>
    <dgm:cxn modelId="{9AD5278A-02A5-564A-B5F3-BC442D0D673B}" type="presOf" srcId="{11C37819-BA2C-45A3-A745-B11C637A9524}" destId="{E247E583-3C22-024F-B70E-4EBDBCEBEDEE}" srcOrd="0" destOrd="0" presId="urn:microsoft.com/office/officeart/2005/8/layout/vList2"/>
    <dgm:cxn modelId="{FE804E91-B645-4CA5-AC89-C632F1BB91B4}" srcId="{41BB30CE-1459-4B17-955A-E7CA933E9ACC}" destId="{57D4DB22-258D-4182-A133-DA14CDCA6FDA}" srcOrd="0" destOrd="0" parTransId="{D4E767A5-E233-4700-87A1-F79CD16A5E16}" sibTransId="{FA9EBA75-EA71-445D-9A07-BCA1F7414037}"/>
    <dgm:cxn modelId="{4C388798-A0AA-BB4E-BCDE-222A1DD62577}" type="presOf" srcId="{27F1279C-1788-49EC-8723-DF5042A71FC3}" destId="{994D11DF-D82A-AA43-9EF2-DA77FF626522}" srcOrd="0" destOrd="0" presId="urn:microsoft.com/office/officeart/2005/8/layout/vList2"/>
    <dgm:cxn modelId="{2CB60D9D-6065-DC41-9A31-BE6D05533641}" type="presOf" srcId="{41BB30CE-1459-4B17-955A-E7CA933E9ACC}" destId="{29745F33-7723-B045-A42F-191CB54918FA}" srcOrd="0" destOrd="0" presId="urn:microsoft.com/office/officeart/2005/8/layout/vList2"/>
    <dgm:cxn modelId="{0033C19D-E424-A843-8D12-2CF4705489B1}" type="presOf" srcId="{CD8DBBE2-A201-4025-8C2B-38780E02F3FF}" destId="{FF22FC89-4726-0E48-9186-9F6440353931}" srcOrd="0" destOrd="0" presId="urn:microsoft.com/office/officeart/2005/8/layout/vList2"/>
    <dgm:cxn modelId="{02B5529E-6D73-4CBE-8831-310C75D4B533}" srcId="{41BB30CE-1459-4B17-955A-E7CA933E9ACC}" destId="{0336E198-9FA4-4B7E-A789-7275F179CD2D}" srcOrd="1" destOrd="0" parTransId="{8FE51EFB-1C79-46B4-AB39-1A3BED705043}" sibTransId="{FB553566-D25E-45A4-9B25-A259C3838B55}"/>
    <dgm:cxn modelId="{6D19B19F-A55F-46E4-8962-09D8CECBA94D}" srcId="{41BB30CE-1459-4B17-955A-E7CA933E9ACC}" destId="{CD8DBBE2-A201-4025-8C2B-38780E02F3FF}" srcOrd="3" destOrd="0" parTransId="{15DCBA9F-554C-4FAC-AC92-B3D548AAADD2}" sibTransId="{7559903B-DC35-4DE5-BAE2-FBD8A3D21775}"/>
    <dgm:cxn modelId="{7E09F7A2-8906-47CE-9735-0DCF1E65F31D}" srcId="{41BB30CE-1459-4B17-955A-E7CA933E9ACC}" destId="{27F1279C-1788-49EC-8723-DF5042A71FC3}" srcOrd="2" destOrd="0" parTransId="{41A0603E-42EA-41BC-99F5-3671EE1F9CB3}" sibTransId="{D28BAAE1-72C7-4D9A-82B2-713935F9CE41}"/>
    <dgm:cxn modelId="{C6E573B6-3A6E-CD43-A3F7-94FAB92DD69D}" type="presOf" srcId="{5ED9FFCC-7395-448A-B031-65EEC2FB4ED6}" destId="{340C4317-C845-0D40-8211-E8F86B2E9F71}" srcOrd="0" destOrd="0" presId="urn:microsoft.com/office/officeart/2005/8/layout/vList2"/>
    <dgm:cxn modelId="{D71A7BBC-9832-9D41-8BDA-98731CE3A402}" type="presOf" srcId="{73AD44AB-06A8-4508-ACCD-9C8DE35E52FE}" destId="{FDFF9BD5-BD3E-D040-961E-E6D2B98060A1}" srcOrd="0" destOrd="0" presId="urn:microsoft.com/office/officeart/2005/8/layout/vList2"/>
    <dgm:cxn modelId="{AA9318BF-4FE1-574E-A61C-18521DE69712}" type="presOf" srcId="{5A3695C2-2D59-4DA5-AB18-183DAB4D0321}" destId="{856F7F4C-1430-FD46-82E7-DBF404C04AE0}" srcOrd="0" destOrd="0" presId="urn:microsoft.com/office/officeart/2005/8/layout/vList2"/>
    <dgm:cxn modelId="{68E20DD6-7B60-BC48-9AD6-161D0C6477F2}" type="presOf" srcId="{A8D03CD0-8AA8-4087-9DB9-7C7A17BA2E0B}" destId="{5FD97B0C-D859-954E-B3F7-A4FE3B762F8E}" srcOrd="0" destOrd="0" presId="urn:microsoft.com/office/officeart/2005/8/layout/vList2"/>
    <dgm:cxn modelId="{877985DC-38F2-42F3-977B-60141AA36E9C}" srcId="{41BB30CE-1459-4B17-955A-E7CA933E9ACC}" destId="{9B77429B-7CF1-4CDE-8F07-A2743B6926AF}" srcOrd="7" destOrd="0" parTransId="{70FF37A6-C48C-41B3-A7C9-ED117119DAEA}" sibTransId="{578A9707-B268-4730-ACE6-7B6EE781BCAD}"/>
    <dgm:cxn modelId="{D38578FA-6B92-A940-8689-32615D2A014F}" type="presOf" srcId="{3C151ACA-DB7E-4641-B34D-24FF43393DE1}" destId="{F294EFBA-D326-9747-B4C8-DD01ACDB5884}" srcOrd="0" destOrd="0" presId="urn:microsoft.com/office/officeart/2005/8/layout/vList2"/>
    <dgm:cxn modelId="{70AD27FB-4C58-E247-8A7F-E1FEC4083D97}" type="presOf" srcId="{8C688DA0-9474-4B0A-A34A-763F480D5B5C}" destId="{201E5DD9-ED03-5E48-BBBD-A14712C15100}" srcOrd="0" destOrd="0" presId="urn:microsoft.com/office/officeart/2005/8/layout/vList2"/>
    <dgm:cxn modelId="{B39DF1FE-FAA6-7246-BEE7-43244CC1933E}" type="presParOf" srcId="{29745F33-7723-B045-A42F-191CB54918FA}" destId="{46C3C1EA-2BB9-CF4B-9CC8-E658DB560B36}" srcOrd="0" destOrd="0" presId="urn:microsoft.com/office/officeart/2005/8/layout/vList2"/>
    <dgm:cxn modelId="{20B66EF9-E65B-F747-918A-A9F26ED6C5CA}" type="presParOf" srcId="{29745F33-7723-B045-A42F-191CB54918FA}" destId="{C86C54E2-33BD-5444-8311-9B299999F9CB}" srcOrd="1" destOrd="0" presId="urn:microsoft.com/office/officeart/2005/8/layout/vList2"/>
    <dgm:cxn modelId="{134F615D-48EF-A24F-BD2F-16765D67CFEC}" type="presParOf" srcId="{29745F33-7723-B045-A42F-191CB54918FA}" destId="{49F06D37-6D69-724B-9E17-091687ACA2EC}" srcOrd="2" destOrd="0" presId="urn:microsoft.com/office/officeart/2005/8/layout/vList2"/>
    <dgm:cxn modelId="{70B74792-2512-3C4F-AE94-A339D6182CFF}" type="presParOf" srcId="{29745F33-7723-B045-A42F-191CB54918FA}" destId="{331834C4-8F1B-A745-B903-D4ECF3B0B570}" srcOrd="3" destOrd="0" presId="urn:microsoft.com/office/officeart/2005/8/layout/vList2"/>
    <dgm:cxn modelId="{03E1344D-33A8-0F41-8370-9C2D21ED503D}" type="presParOf" srcId="{29745F33-7723-B045-A42F-191CB54918FA}" destId="{994D11DF-D82A-AA43-9EF2-DA77FF626522}" srcOrd="4" destOrd="0" presId="urn:microsoft.com/office/officeart/2005/8/layout/vList2"/>
    <dgm:cxn modelId="{92770699-4DD6-4F4A-8014-215538D25F21}" type="presParOf" srcId="{29745F33-7723-B045-A42F-191CB54918FA}" destId="{AEFE5FE1-9BD3-6C4E-9418-73D87FCCEB3C}" srcOrd="5" destOrd="0" presId="urn:microsoft.com/office/officeart/2005/8/layout/vList2"/>
    <dgm:cxn modelId="{FB2A96FD-F88E-9E4E-AAB9-D4B537955AC0}" type="presParOf" srcId="{29745F33-7723-B045-A42F-191CB54918FA}" destId="{FF22FC89-4726-0E48-9186-9F6440353931}" srcOrd="6" destOrd="0" presId="urn:microsoft.com/office/officeart/2005/8/layout/vList2"/>
    <dgm:cxn modelId="{F3BE5873-2EBE-9149-957D-4166A574CCBD}" type="presParOf" srcId="{29745F33-7723-B045-A42F-191CB54918FA}" destId="{E15ACCF6-FE7B-4144-8163-5FE3B437D708}" srcOrd="7" destOrd="0" presId="urn:microsoft.com/office/officeart/2005/8/layout/vList2"/>
    <dgm:cxn modelId="{5BC72F3D-C3CF-ED43-913F-8E02CDB85D9E}" type="presParOf" srcId="{29745F33-7723-B045-A42F-191CB54918FA}" destId="{FDFF9BD5-BD3E-D040-961E-E6D2B98060A1}" srcOrd="8" destOrd="0" presId="urn:microsoft.com/office/officeart/2005/8/layout/vList2"/>
    <dgm:cxn modelId="{293B3496-B806-5549-8943-45FBE6529256}" type="presParOf" srcId="{29745F33-7723-B045-A42F-191CB54918FA}" destId="{97464976-322E-5B41-814C-B16599E10CF4}" srcOrd="9" destOrd="0" presId="urn:microsoft.com/office/officeart/2005/8/layout/vList2"/>
    <dgm:cxn modelId="{E012371D-6F27-0E46-BE32-1A27B5729573}" type="presParOf" srcId="{29745F33-7723-B045-A42F-191CB54918FA}" destId="{340C4317-C845-0D40-8211-E8F86B2E9F71}" srcOrd="10" destOrd="0" presId="urn:microsoft.com/office/officeart/2005/8/layout/vList2"/>
    <dgm:cxn modelId="{5ABB0DA6-FF03-5B45-8F97-B416776680B4}" type="presParOf" srcId="{29745F33-7723-B045-A42F-191CB54918FA}" destId="{785C5C22-34A1-0E46-9043-9E1A50026001}" srcOrd="11" destOrd="0" presId="urn:microsoft.com/office/officeart/2005/8/layout/vList2"/>
    <dgm:cxn modelId="{E61E3BDA-4B86-5C42-8A14-0D4DA579F907}" type="presParOf" srcId="{29745F33-7723-B045-A42F-191CB54918FA}" destId="{5FD97B0C-D859-954E-B3F7-A4FE3B762F8E}" srcOrd="12" destOrd="0" presId="urn:microsoft.com/office/officeart/2005/8/layout/vList2"/>
    <dgm:cxn modelId="{623B2C8A-6DBF-894A-8B0D-8F2409E9ED22}" type="presParOf" srcId="{29745F33-7723-B045-A42F-191CB54918FA}" destId="{28E934C9-F930-B344-8D5C-B30ECCCE037D}" srcOrd="13" destOrd="0" presId="urn:microsoft.com/office/officeart/2005/8/layout/vList2"/>
    <dgm:cxn modelId="{404D1FE3-8232-C041-A989-C6A27B1091CD}" type="presParOf" srcId="{29745F33-7723-B045-A42F-191CB54918FA}" destId="{D9B795EC-5DA9-8042-9D5A-4A7E66BA53D0}" srcOrd="14" destOrd="0" presId="urn:microsoft.com/office/officeart/2005/8/layout/vList2"/>
    <dgm:cxn modelId="{A3944901-4A5B-8040-83B1-A628EF1014EF}" type="presParOf" srcId="{29745F33-7723-B045-A42F-191CB54918FA}" destId="{6EAF3FEC-D326-1F4A-AA3A-EFF9BF857718}" srcOrd="15" destOrd="0" presId="urn:microsoft.com/office/officeart/2005/8/layout/vList2"/>
    <dgm:cxn modelId="{AC9BCA6F-7E72-4546-AB69-B1C799D130E5}" type="presParOf" srcId="{29745F33-7723-B045-A42F-191CB54918FA}" destId="{2C6881B5-28A9-2F41-BD70-434A0F8D7BA7}" srcOrd="16" destOrd="0" presId="urn:microsoft.com/office/officeart/2005/8/layout/vList2"/>
    <dgm:cxn modelId="{624DE79C-ED73-C848-8361-383DFFB4535C}" type="presParOf" srcId="{29745F33-7723-B045-A42F-191CB54918FA}" destId="{1F160858-AD30-2B47-B886-D976411D46D0}" srcOrd="17" destOrd="0" presId="urn:microsoft.com/office/officeart/2005/8/layout/vList2"/>
    <dgm:cxn modelId="{290CE10A-EB72-3C45-8956-FB01F0A61264}" type="presParOf" srcId="{29745F33-7723-B045-A42F-191CB54918FA}" destId="{E247E583-3C22-024F-B70E-4EBDBCEBEDEE}" srcOrd="18" destOrd="0" presId="urn:microsoft.com/office/officeart/2005/8/layout/vList2"/>
    <dgm:cxn modelId="{E212D755-5E14-7549-B2F9-B536F424E6EA}" type="presParOf" srcId="{29745F33-7723-B045-A42F-191CB54918FA}" destId="{8070D0D9-01B6-AB43-AB60-61E90646958C}" srcOrd="19" destOrd="0" presId="urn:microsoft.com/office/officeart/2005/8/layout/vList2"/>
    <dgm:cxn modelId="{9CDB34BA-9B6A-F14E-8166-3CD841DFDBC9}" type="presParOf" srcId="{29745F33-7723-B045-A42F-191CB54918FA}" destId="{F294EFBA-D326-9747-B4C8-DD01ACDB5884}" srcOrd="20" destOrd="0" presId="urn:microsoft.com/office/officeart/2005/8/layout/vList2"/>
    <dgm:cxn modelId="{84D2D427-E134-FC42-8D87-713933559CFF}" type="presParOf" srcId="{29745F33-7723-B045-A42F-191CB54918FA}" destId="{35CE09A7-A4DF-2F40-ADAE-C29F794544F1}" srcOrd="21" destOrd="0" presId="urn:microsoft.com/office/officeart/2005/8/layout/vList2"/>
    <dgm:cxn modelId="{669243ED-818C-554F-8E1E-C308F517B97B}" type="presParOf" srcId="{29745F33-7723-B045-A42F-191CB54918FA}" destId="{856F7F4C-1430-FD46-82E7-DBF404C04AE0}" srcOrd="22" destOrd="0" presId="urn:microsoft.com/office/officeart/2005/8/layout/vList2"/>
    <dgm:cxn modelId="{DCB221C9-B667-904D-B12D-1B219DBCE179}" type="presParOf" srcId="{29745F33-7723-B045-A42F-191CB54918FA}" destId="{6E77AB02-C376-754C-964E-DE56D643F753}" srcOrd="23" destOrd="0" presId="urn:microsoft.com/office/officeart/2005/8/layout/vList2"/>
    <dgm:cxn modelId="{C12F8C03-33FB-2B47-9DDF-E5385BA63AA1}" type="presParOf" srcId="{29745F33-7723-B045-A42F-191CB54918FA}" destId="{201E5DD9-ED03-5E48-BBBD-A14712C15100}"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3C1EA-2BB9-CF4B-9CC8-E658DB560B36}">
      <dsp:nvSpPr>
        <dsp:cNvPr id="0" name=""/>
        <dsp:cNvSpPr/>
      </dsp:nvSpPr>
      <dsp:spPr>
        <a:xfrm>
          <a:off x="0" y="13548"/>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There are 25 variables:</a:t>
          </a:r>
          <a:endParaRPr lang="en-US" sz="900" kern="1200"/>
        </a:p>
      </dsp:txBody>
      <dsp:txXfrm>
        <a:off x="17453" y="31001"/>
        <a:ext cx="5919326" cy="322620"/>
      </dsp:txXfrm>
    </dsp:sp>
    <dsp:sp modelId="{49F06D37-6D69-724B-9E17-091687ACA2EC}">
      <dsp:nvSpPr>
        <dsp:cNvPr id="0" name=""/>
        <dsp:cNvSpPr/>
      </dsp:nvSpPr>
      <dsp:spPr>
        <a:xfrm>
          <a:off x="0" y="396994"/>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ID</a:t>
          </a:r>
          <a:r>
            <a:rPr lang="en-NZ" sz="900" b="0" i="0" kern="1200"/>
            <a:t>: ID of each client</a:t>
          </a:r>
          <a:endParaRPr lang="en-US" sz="900" kern="1200"/>
        </a:p>
      </dsp:txBody>
      <dsp:txXfrm>
        <a:off x="17453" y="414447"/>
        <a:ext cx="5919326" cy="322620"/>
      </dsp:txXfrm>
    </dsp:sp>
    <dsp:sp modelId="{994D11DF-D82A-AA43-9EF2-DA77FF626522}">
      <dsp:nvSpPr>
        <dsp:cNvPr id="0" name=""/>
        <dsp:cNvSpPr/>
      </dsp:nvSpPr>
      <dsp:spPr>
        <a:xfrm>
          <a:off x="0" y="780441"/>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LIMIT_BAL</a:t>
          </a:r>
          <a:r>
            <a:rPr lang="en-NZ" sz="900" b="0" i="0" kern="1200"/>
            <a:t>: Amount of given credit in NT dollars (includes individual and family/supplementary credit</a:t>
          </a:r>
          <a:endParaRPr lang="en-US" sz="900" kern="1200"/>
        </a:p>
      </dsp:txBody>
      <dsp:txXfrm>
        <a:off x="17453" y="797894"/>
        <a:ext cx="5919326" cy="322620"/>
      </dsp:txXfrm>
    </dsp:sp>
    <dsp:sp modelId="{FF22FC89-4726-0E48-9186-9F6440353931}">
      <dsp:nvSpPr>
        <dsp:cNvPr id="0" name=""/>
        <dsp:cNvSpPr/>
      </dsp:nvSpPr>
      <dsp:spPr>
        <a:xfrm>
          <a:off x="0" y="1163887"/>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SEX</a:t>
          </a:r>
          <a:r>
            <a:rPr lang="en-NZ" sz="900" b="0" i="0" kern="1200"/>
            <a:t>: Gender (1=male, 2=female)</a:t>
          </a:r>
          <a:endParaRPr lang="en-US" sz="900" kern="1200"/>
        </a:p>
      </dsp:txBody>
      <dsp:txXfrm>
        <a:off x="17453" y="1181340"/>
        <a:ext cx="5919326" cy="322620"/>
      </dsp:txXfrm>
    </dsp:sp>
    <dsp:sp modelId="{FDFF9BD5-BD3E-D040-961E-E6D2B98060A1}">
      <dsp:nvSpPr>
        <dsp:cNvPr id="0" name=""/>
        <dsp:cNvSpPr/>
      </dsp:nvSpPr>
      <dsp:spPr>
        <a:xfrm>
          <a:off x="0" y="1547333"/>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EDUCATION</a:t>
          </a:r>
          <a:r>
            <a:rPr lang="en-NZ" sz="900" b="0" i="0" kern="1200"/>
            <a:t>: (1=graduate school, 2=university, 3=high school, 4=others, 5=unknown, 6=unknown)</a:t>
          </a:r>
          <a:endParaRPr lang="en-US" sz="900" kern="1200"/>
        </a:p>
      </dsp:txBody>
      <dsp:txXfrm>
        <a:off x="17453" y="1564786"/>
        <a:ext cx="5919326" cy="322620"/>
      </dsp:txXfrm>
    </dsp:sp>
    <dsp:sp modelId="{340C4317-C845-0D40-8211-E8F86B2E9F71}">
      <dsp:nvSpPr>
        <dsp:cNvPr id="0" name=""/>
        <dsp:cNvSpPr/>
      </dsp:nvSpPr>
      <dsp:spPr>
        <a:xfrm>
          <a:off x="0" y="1930780"/>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MARRIAGE</a:t>
          </a:r>
          <a:r>
            <a:rPr lang="en-NZ" sz="900" b="0" i="0" kern="1200"/>
            <a:t>: Marital status (1=married, 2=single, 3=others)</a:t>
          </a:r>
          <a:endParaRPr lang="en-US" sz="900" kern="1200"/>
        </a:p>
      </dsp:txBody>
      <dsp:txXfrm>
        <a:off x="17453" y="1948233"/>
        <a:ext cx="5919326" cy="322620"/>
      </dsp:txXfrm>
    </dsp:sp>
    <dsp:sp modelId="{5FD97B0C-D859-954E-B3F7-A4FE3B762F8E}">
      <dsp:nvSpPr>
        <dsp:cNvPr id="0" name=""/>
        <dsp:cNvSpPr/>
      </dsp:nvSpPr>
      <dsp:spPr>
        <a:xfrm>
          <a:off x="0" y="2314226"/>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AGE</a:t>
          </a:r>
          <a:r>
            <a:rPr lang="en-NZ" sz="900" b="0" i="0" kern="1200"/>
            <a:t>: Age in years</a:t>
          </a:r>
          <a:endParaRPr lang="en-US" sz="900" kern="1200"/>
        </a:p>
      </dsp:txBody>
      <dsp:txXfrm>
        <a:off x="17453" y="2331679"/>
        <a:ext cx="5919326" cy="322620"/>
      </dsp:txXfrm>
    </dsp:sp>
    <dsp:sp modelId="{D9B795EC-5DA9-8042-9D5A-4A7E66BA53D0}">
      <dsp:nvSpPr>
        <dsp:cNvPr id="0" name=""/>
        <dsp:cNvSpPr/>
      </dsp:nvSpPr>
      <dsp:spPr>
        <a:xfrm>
          <a:off x="0" y="2697673"/>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PAY_0</a:t>
          </a:r>
          <a:r>
            <a:rPr lang="en-NZ" sz="900" b="0" i="0" kern="1200"/>
            <a:t>: Repayment status in September, 2005 (-1=pay duly, 1=payment delay for one month, 2=payment delay for two months, … 8=payment delay for eight months, 9=payment delay for nine months and above)</a:t>
          </a:r>
          <a:endParaRPr lang="en-US" sz="900" kern="1200"/>
        </a:p>
      </dsp:txBody>
      <dsp:txXfrm>
        <a:off x="17453" y="2715126"/>
        <a:ext cx="5919326" cy="322620"/>
      </dsp:txXfrm>
    </dsp:sp>
    <dsp:sp modelId="{2C6881B5-28A9-2F41-BD70-434A0F8D7BA7}">
      <dsp:nvSpPr>
        <dsp:cNvPr id="0" name=""/>
        <dsp:cNvSpPr/>
      </dsp:nvSpPr>
      <dsp:spPr>
        <a:xfrm>
          <a:off x="0" y="3081119"/>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PAY_2</a:t>
          </a:r>
          <a:r>
            <a:rPr lang="en-NZ" sz="900" b="0" i="0" kern="1200"/>
            <a:t>: Repayment status in August, 2005 (scale same as above)</a:t>
          </a:r>
          <a:endParaRPr lang="en-US" sz="900" kern="1200"/>
        </a:p>
      </dsp:txBody>
      <dsp:txXfrm>
        <a:off x="17453" y="3098572"/>
        <a:ext cx="5919326" cy="322620"/>
      </dsp:txXfrm>
    </dsp:sp>
    <dsp:sp modelId="{E247E583-3C22-024F-B70E-4EBDBCEBEDEE}">
      <dsp:nvSpPr>
        <dsp:cNvPr id="0" name=""/>
        <dsp:cNvSpPr/>
      </dsp:nvSpPr>
      <dsp:spPr>
        <a:xfrm>
          <a:off x="0" y="3464566"/>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PAY_3</a:t>
          </a:r>
          <a:r>
            <a:rPr lang="en-NZ" sz="900" b="0" i="0" kern="1200"/>
            <a:t>: Repayment status in July, 2005 (scale same as above)</a:t>
          </a:r>
          <a:endParaRPr lang="en-US" sz="900" kern="1200"/>
        </a:p>
      </dsp:txBody>
      <dsp:txXfrm>
        <a:off x="17453" y="3482019"/>
        <a:ext cx="5919326" cy="322620"/>
      </dsp:txXfrm>
    </dsp:sp>
    <dsp:sp modelId="{F294EFBA-D326-9747-B4C8-DD01ACDB5884}">
      <dsp:nvSpPr>
        <dsp:cNvPr id="0" name=""/>
        <dsp:cNvSpPr/>
      </dsp:nvSpPr>
      <dsp:spPr>
        <a:xfrm>
          <a:off x="0" y="3848012"/>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PAY_4</a:t>
          </a:r>
          <a:r>
            <a:rPr lang="en-NZ" sz="900" b="0" i="0" kern="1200"/>
            <a:t>: Repayment status in June, 2005 (scale same as above)</a:t>
          </a:r>
          <a:endParaRPr lang="en-US" sz="900" kern="1200"/>
        </a:p>
      </dsp:txBody>
      <dsp:txXfrm>
        <a:off x="17453" y="3865465"/>
        <a:ext cx="5919326" cy="322620"/>
      </dsp:txXfrm>
    </dsp:sp>
    <dsp:sp modelId="{856F7F4C-1430-FD46-82E7-DBF404C04AE0}">
      <dsp:nvSpPr>
        <dsp:cNvPr id="0" name=""/>
        <dsp:cNvSpPr/>
      </dsp:nvSpPr>
      <dsp:spPr>
        <a:xfrm>
          <a:off x="0" y="4231458"/>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PAY_5</a:t>
          </a:r>
          <a:r>
            <a:rPr lang="en-NZ" sz="900" b="0" i="0" kern="1200"/>
            <a:t>: Repayment status in May, 2005 (scale same as above)</a:t>
          </a:r>
          <a:endParaRPr lang="en-US" sz="900" kern="1200"/>
        </a:p>
      </dsp:txBody>
      <dsp:txXfrm>
        <a:off x="17453" y="4248911"/>
        <a:ext cx="5919326" cy="322620"/>
      </dsp:txXfrm>
    </dsp:sp>
    <dsp:sp modelId="{201E5DD9-ED03-5E48-BBBD-A14712C15100}">
      <dsp:nvSpPr>
        <dsp:cNvPr id="0" name=""/>
        <dsp:cNvSpPr/>
      </dsp:nvSpPr>
      <dsp:spPr>
        <a:xfrm>
          <a:off x="0" y="4614905"/>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PAY_6</a:t>
          </a:r>
          <a:r>
            <a:rPr lang="en-NZ" sz="900" b="0" i="0" kern="1200"/>
            <a:t>: Repayment status in April, 2005 (scale same as above)</a:t>
          </a:r>
          <a:endParaRPr lang="en-US" sz="900" kern="1200"/>
        </a:p>
      </dsp:txBody>
      <dsp:txXfrm>
        <a:off x="17453" y="4632358"/>
        <a:ext cx="5919326" cy="3226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FADE-73B6-2446-AB9D-1234C578992C}" type="datetimeFigureOut">
              <a:rPr lang="en-US" smtClean="0"/>
              <a:t>8/22/24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45814-62A0-CF4E-862B-93ACED20F3EA}" type="slidenum">
              <a:rPr lang="en-US" smtClean="0"/>
              <a:t>‹#›</a:t>
            </a:fld>
            <a:endParaRPr lang="en-US"/>
          </a:p>
        </p:txBody>
      </p:sp>
    </p:spTree>
    <p:extLst>
      <p:ext uri="{BB962C8B-B14F-4D97-AF65-F5344CB8AC3E}">
        <p14:creationId xmlns:p14="http://schemas.microsoft.com/office/powerpoint/2010/main" val="12555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Plot.bar</a:t>
            </a:r>
            <a:r>
              <a:rPr lang="en-US" dirty="0"/>
              <a:t>()</a:t>
            </a:r>
          </a:p>
          <a:p>
            <a:r>
              <a:rPr lang="en-US" dirty="0" err="1"/>
              <a:t>Xtick</a:t>
            </a:r>
            <a:endParaRPr lang="en-US" dirty="0"/>
          </a:p>
          <a:p>
            <a:r>
              <a:rPr lang="en-US" dirty="0"/>
              <a:t>Y ticks</a:t>
            </a:r>
          </a:p>
        </p:txBody>
      </p:sp>
      <p:sp>
        <p:nvSpPr>
          <p:cNvPr id="4" name="Slide Number Placeholder 3"/>
          <p:cNvSpPr>
            <a:spLocks noGrp="1"/>
          </p:cNvSpPr>
          <p:nvPr>
            <p:ph type="sldNum" sz="quarter" idx="5"/>
          </p:nvPr>
        </p:nvSpPr>
        <p:spPr/>
        <p:txBody>
          <a:bodyPr/>
          <a:lstStyle/>
          <a:p>
            <a:fld id="{C7E45814-62A0-CF4E-862B-93ACED20F3EA}" type="slidenum">
              <a:rPr lang="en-US" smtClean="0"/>
              <a:t>4</a:t>
            </a:fld>
            <a:endParaRPr lang="en-US"/>
          </a:p>
        </p:txBody>
      </p:sp>
    </p:spTree>
    <p:extLst>
      <p:ext uri="{BB962C8B-B14F-4D97-AF65-F5344CB8AC3E}">
        <p14:creationId xmlns:p14="http://schemas.microsoft.com/office/powerpoint/2010/main" val="55060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13</a:t>
            </a:fld>
            <a:endParaRPr lang="en-US"/>
          </a:p>
        </p:txBody>
      </p:sp>
    </p:spTree>
    <p:extLst>
      <p:ext uri="{BB962C8B-B14F-4D97-AF65-F5344CB8AC3E}">
        <p14:creationId xmlns:p14="http://schemas.microsoft.com/office/powerpoint/2010/main" val="117420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LogisticRegression</a:t>
            </a:r>
            <a:endParaRPr lang="en-US" dirty="0"/>
          </a:p>
          <a:p>
            <a:r>
              <a:rPr lang="en-US" dirty="0"/>
              <a:t>The accuracy on train data is  0.8113809523809524</a:t>
            </a:r>
          </a:p>
          <a:p>
            <a:r>
              <a:rPr lang="en-US" dirty="0"/>
              <a:t>The accuracy on test data is  0.809</a:t>
            </a:r>
          </a:p>
          <a:p>
            <a:r>
              <a:rPr lang="en-US" dirty="0"/>
              <a:t>The precision on train data is  0.7208153180975911</a:t>
            </a:r>
          </a:p>
          <a:p>
            <a:r>
              <a:rPr lang="en-US" dirty="0"/>
              <a:t>The precision on test data is  0.680119581464873</a:t>
            </a:r>
          </a:p>
          <a:p>
            <a:r>
              <a:rPr lang="en-US" dirty="0"/>
              <a:t>The recall on train data is  0.24957228400342174</a:t>
            </a:r>
          </a:p>
          <a:p>
            <a:r>
              <a:rPr lang="en-US" dirty="0"/>
              <a:t>The recall on test data is  0.23214285714285715</a:t>
            </a:r>
          </a:p>
          <a:p>
            <a:r>
              <a:rPr lang="en-US" dirty="0"/>
              <a:t>The f1 on train data is  0.37077045274027004</a:t>
            </a:r>
          </a:p>
          <a:p>
            <a:r>
              <a:rPr lang="en-US" dirty="0"/>
              <a:t>The f1 on test data is  0.34613921643210344</a:t>
            </a:r>
          </a:p>
          <a:p>
            <a:r>
              <a:rPr lang="en-US" dirty="0"/>
              <a:t>The </a:t>
            </a:r>
            <a:r>
              <a:rPr lang="en-US" dirty="0" err="1"/>
              <a:t>roc_auc_score</a:t>
            </a:r>
            <a:r>
              <a:rPr lang="en-US" dirty="0"/>
              <a:t> on test data is  0.722860114216141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14</a:t>
            </a:fld>
            <a:endParaRPr lang="en-US"/>
          </a:p>
        </p:txBody>
      </p:sp>
    </p:spTree>
    <p:extLst>
      <p:ext uri="{BB962C8B-B14F-4D97-AF65-F5344CB8AC3E}">
        <p14:creationId xmlns:p14="http://schemas.microsoft.com/office/powerpoint/2010/main" val="185802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DecisionTree</a:t>
            </a:r>
            <a:endParaRPr lang="en-US" dirty="0"/>
          </a:p>
          <a:p>
            <a:r>
              <a:rPr lang="en-US" dirty="0"/>
              <a:t>The accuracy on train data is  0.8438571428571429</a:t>
            </a:r>
          </a:p>
          <a:p>
            <a:r>
              <a:rPr lang="en-US" dirty="0"/>
              <a:t>The accuracy on test data is  0.8045555555555556</a:t>
            </a:r>
          </a:p>
          <a:p>
            <a:r>
              <a:rPr lang="en-US" dirty="0"/>
              <a:t>The precision on train data is  0.7453459782226906</a:t>
            </a:r>
          </a:p>
          <a:p>
            <a:r>
              <a:rPr lang="en-US" dirty="0"/>
              <a:t>The precision on test data is  0.5823095823095823</a:t>
            </a:r>
          </a:p>
          <a:p>
            <a:r>
              <a:rPr lang="en-US" dirty="0"/>
              <a:t>The recall on train data is  0.45380667236954664</a:t>
            </a:r>
          </a:p>
          <a:p>
            <a:r>
              <a:rPr lang="en-US" dirty="0"/>
              <a:t>The recall on test data is  0.36275510204081635</a:t>
            </a:r>
          </a:p>
          <a:p>
            <a:r>
              <a:rPr lang="en-US" dirty="0"/>
              <a:t>The f1 on train data is  0.5641366476139837</a:t>
            </a:r>
          </a:p>
          <a:p>
            <a:r>
              <a:rPr lang="en-US" dirty="0"/>
              <a:t>The f1 on test data is  0.4470292360892801</a:t>
            </a:r>
          </a:p>
          <a:p>
            <a:r>
              <a:rPr lang="en-US" dirty="0"/>
              <a:t>The </a:t>
            </a:r>
            <a:r>
              <a:rPr lang="en-US" dirty="0" err="1"/>
              <a:t>roc_auc_score</a:t>
            </a:r>
            <a:r>
              <a:rPr lang="en-US" dirty="0"/>
              <a:t> on test data is  0.7120746245941558</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15</a:t>
            </a:fld>
            <a:endParaRPr lang="en-US"/>
          </a:p>
        </p:txBody>
      </p:sp>
    </p:spTree>
    <p:extLst>
      <p:ext uri="{BB962C8B-B14F-4D97-AF65-F5344CB8AC3E}">
        <p14:creationId xmlns:p14="http://schemas.microsoft.com/office/powerpoint/2010/main" val="1112966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RandomForest</a:t>
            </a:r>
            <a:endParaRPr lang="en-US" dirty="0"/>
          </a:p>
          <a:p>
            <a:r>
              <a:rPr lang="en-US" dirty="0"/>
              <a:t>The accuracy on train data is  0.8592857142857143</a:t>
            </a:r>
          </a:p>
          <a:p>
            <a:r>
              <a:rPr lang="en-US" dirty="0"/>
              <a:t>The accuracy on test data is  0.8203333333333334</a:t>
            </a:r>
          </a:p>
          <a:p>
            <a:r>
              <a:rPr lang="en-US" dirty="0"/>
              <a:t>The precision on train data is  0.8354775828460039</a:t>
            </a:r>
          </a:p>
          <a:p>
            <a:r>
              <a:rPr lang="en-US" dirty="0"/>
              <a:t>The precision on test data is  0.663489037178265</a:t>
            </a:r>
          </a:p>
          <a:p>
            <a:r>
              <a:rPr lang="en-US" dirty="0"/>
              <a:t>The recall on train data is  0.4582976903336185</a:t>
            </a:r>
          </a:p>
          <a:p>
            <a:r>
              <a:rPr lang="en-US" dirty="0"/>
              <a:t>The recall on test data is  0.3551020408163265</a:t>
            </a:r>
          </a:p>
          <a:p>
            <a:r>
              <a:rPr lang="en-US" dirty="0"/>
              <a:t>The f1 on train data is  0.591907195138793</a:t>
            </a:r>
          </a:p>
          <a:p>
            <a:r>
              <a:rPr lang="en-US" dirty="0"/>
              <a:t>The f1 on test data is  0.4626121635094716</a:t>
            </a:r>
          </a:p>
          <a:p>
            <a:r>
              <a:rPr lang="en-US" dirty="0"/>
              <a:t>The </a:t>
            </a:r>
            <a:r>
              <a:rPr lang="en-US" dirty="0" err="1"/>
              <a:t>roc_auc_score</a:t>
            </a:r>
            <a:r>
              <a:rPr lang="en-US" dirty="0"/>
              <a:t> on test data is  0.7742702777133581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16</a:t>
            </a:fld>
            <a:endParaRPr lang="en-US"/>
          </a:p>
        </p:txBody>
      </p:sp>
    </p:spTree>
    <p:extLst>
      <p:ext uri="{BB962C8B-B14F-4D97-AF65-F5344CB8AC3E}">
        <p14:creationId xmlns:p14="http://schemas.microsoft.com/office/powerpoint/2010/main" val="260019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KNeighbors</a:t>
            </a:r>
            <a:endParaRPr lang="en-US" dirty="0"/>
          </a:p>
          <a:p>
            <a:r>
              <a:rPr lang="en-US" dirty="0"/>
              <a:t>The accuracy on train data is  0.8260952380952381</a:t>
            </a:r>
          </a:p>
          <a:p>
            <a:r>
              <a:rPr lang="en-US" dirty="0"/>
              <a:t>The accuracy on test data is  0.8074444444444444</a:t>
            </a:r>
          </a:p>
          <a:p>
            <a:r>
              <a:rPr lang="en-US" dirty="0"/>
              <a:t>The precision on train data is  0.6987577639751553</a:t>
            </a:r>
          </a:p>
          <a:p>
            <a:r>
              <a:rPr lang="en-US" dirty="0"/>
              <a:t>The precision on test data is  0.607176581680831</a:t>
            </a:r>
          </a:p>
          <a:p>
            <a:r>
              <a:rPr lang="en-US" dirty="0"/>
              <a:t>The recall on train data is  0.3849443969204448</a:t>
            </a:r>
          </a:p>
          <a:p>
            <a:r>
              <a:rPr lang="en-US" dirty="0"/>
              <a:t>The recall on test data is  0.3280612244897959</a:t>
            </a:r>
          </a:p>
          <a:p>
            <a:r>
              <a:rPr lang="en-US" dirty="0"/>
              <a:t>The f1 on train data is  0.49641478212906787</a:t>
            </a:r>
          </a:p>
          <a:p>
            <a:r>
              <a:rPr lang="en-US" dirty="0"/>
              <a:t>The f1 on test data is  0.425968863862206</a:t>
            </a:r>
          </a:p>
          <a:p>
            <a:r>
              <a:rPr lang="en-US" dirty="0"/>
              <a:t>The </a:t>
            </a:r>
            <a:r>
              <a:rPr lang="en-US" dirty="0" err="1"/>
              <a:t>roc_auc_score</a:t>
            </a:r>
            <a:r>
              <a:rPr lang="en-US" dirty="0"/>
              <a:t> on test data is  0.7239859693877551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17</a:t>
            </a:fld>
            <a:endParaRPr lang="en-US"/>
          </a:p>
        </p:txBody>
      </p:sp>
    </p:spTree>
    <p:extLst>
      <p:ext uri="{BB962C8B-B14F-4D97-AF65-F5344CB8AC3E}">
        <p14:creationId xmlns:p14="http://schemas.microsoft.com/office/powerpoint/2010/main" val="125626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AdaBoost</a:t>
            </a:r>
          </a:p>
          <a:p>
            <a:r>
              <a:rPr lang="en-US" dirty="0"/>
              <a:t>The accuracy on train data is  0.8194285714285714</a:t>
            </a:r>
          </a:p>
          <a:p>
            <a:r>
              <a:rPr lang="en-US" dirty="0"/>
              <a:t>The accuracy on test data is  0.82</a:t>
            </a:r>
          </a:p>
          <a:p>
            <a:r>
              <a:rPr lang="en-US" dirty="0"/>
              <a:t>The precision on train data is  0.6990990990990991</a:t>
            </a:r>
          </a:p>
          <a:p>
            <a:r>
              <a:rPr lang="en-US" dirty="0"/>
              <a:t>The precision on test data is  0.6868131868131868</a:t>
            </a:r>
          </a:p>
          <a:p>
            <a:r>
              <a:rPr lang="en-US" dirty="0"/>
              <a:t>The recall on train data is  0.3319076133447391</a:t>
            </a:r>
          </a:p>
          <a:p>
            <a:r>
              <a:rPr lang="en-US" dirty="0"/>
              <a:t>The recall on test data is  0.31887755102040816</a:t>
            </a:r>
          </a:p>
          <a:p>
            <a:r>
              <a:rPr lang="en-US" dirty="0"/>
              <a:t>The f1 on train data is  0.45011600928074247</a:t>
            </a:r>
          </a:p>
          <a:p>
            <a:r>
              <a:rPr lang="en-US" dirty="0"/>
              <a:t>The f1 on test data is  0.4355400696864111</a:t>
            </a:r>
          </a:p>
          <a:p>
            <a:r>
              <a:rPr lang="en-US" dirty="0"/>
              <a:t>The </a:t>
            </a:r>
            <a:r>
              <a:rPr lang="en-US" dirty="0" err="1"/>
              <a:t>roc_auc_score</a:t>
            </a:r>
            <a:r>
              <a:rPr lang="en-US" dirty="0"/>
              <a:t> on test data is  0.7057428035134509</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18</a:t>
            </a:fld>
            <a:endParaRPr lang="en-US"/>
          </a:p>
        </p:txBody>
      </p:sp>
    </p:spTree>
    <p:extLst>
      <p:ext uri="{BB962C8B-B14F-4D97-AF65-F5344CB8AC3E}">
        <p14:creationId xmlns:p14="http://schemas.microsoft.com/office/powerpoint/2010/main" val="2212824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XGBoost</a:t>
            </a:r>
            <a:endParaRPr lang="en-US" dirty="0"/>
          </a:p>
          <a:p>
            <a:r>
              <a:rPr lang="en-US" dirty="0"/>
              <a:t>The accuracy on train data is  0.8265238095238095</a:t>
            </a:r>
          </a:p>
          <a:p>
            <a:r>
              <a:rPr lang="en-US" dirty="0"/>
              <a:t>The accuracy on test data is  0.8198888888888889</a:t>
            </a:r>
          </a:p>
          <a:p>
            <a:r>
              <a:rPr lang="en-US" dirty="0"/>
              <a:t>The precision on train data is  0.7042309213127719</a:t>
            </a:r>
          </a:p>
          <a:p>
            <a:r>
              <a:rPr lang="en-US" dirty="0"/>
              <a:t>The precision on test data is  0.6640851887705711</a:t>
            </a:r>
          </a:p>
          <a:p>
            <a:r>
              <a:rPr lang="en-US" dirty="0"/>
              <a:t>The recall on train data is  0.38088109495295125</a:t>
            </a:r>
          </a:p>
          <a:p>
            <a:r>
              <a:rPr lang="en-US" dirty="0"/>
              <a:t>The recall on test data is  0.35</a:t>
            </a:r>
          </a:p>
          <a:p>
            <a:r>
              <a:rPr lang="en-US" dirty="0"/>
              <a:t>The f1 on train data is  0.4943789035392089</a:t>
            </a:r>
          </a:p>
          <a:p>
            <a:r>
              <a:rPr lang="en-US" dirty="0"/>
              <a:t>The f1 on test data is  0.4584029401937855</a:t>
            </a:r>
          </a:p>
          <a:p>
            <a:r>
              <a:rPr lang="en-US" dirty="0"/>
              <a:t>The </a:t>
            </a:r>
            <a:r>
              <a:rPr lang="en-US" dirty="0" err="1"/>
              <a:t>roc_auc_score</a:t>
            </a:r>
            <a:r>
              <a:rPr lang="en-US" dirty="0"/>
              <a:t> on test data is  0.7784536975301485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19</a:t>
            </a:fld>
            <a:endParaRPr lang="en-US"/>
          </a:p>
        </p:txBody>
      </p:sp>
    </p:spTree>
    <p:extLst>
      <p:ext uri="{BB962C8B-B14F-4D97-AF65-F5344CB8AC3E}">
        <p14:creationId xmlns:p14="http://schemas.microsoft.com/office/powerpoint/2010/main" val="1783597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Bagging</a:t>
            </a:r>
          </a:p>
          <a:p>
            <a:r>
              <a:rPr lang="en-US" dirty="0"/>
              <a:t>The accuracy on train data is  0.9420952380952381</a:t>
            </a:r>
          </a:p>
          <a:p>
            <a:r>
              <a:rPr lang="en-US" dirty="0"/>
              <a:t>The accuracy on test data is  0.8173333333333334</a:t>
            </a:r>
          </a:p>
          <a:p>
            <a:r>
              <a:rPr lang="en-US" dirty="0"/>
              <a:t>The precision on train data is  0.9742324561403509</a:t>
            </a:r>
          </a:p>
          <a:p>
            <a:r>
              <a:rPr lang="en-US" dirty="0"/>
              <a:t>The precision on test data is  0.6400709219858156</a:t>
            </a:r>
          </a:p>
          <a:p>
            <a:r>
              <a:rPr lang="en-US" dirty="0"/>
              <a:t>The recall on train data is  0.7600513259195893</a:t>
            </a:r>
          </a:p>
          <a:p>
            <a:r>
              <a:rPr lang="en-US" dirty="0"/>
              <a:t>The recall on test data is  0.3683673469387755</a:t>
            </a:r>
          </a:p>
          <a:p>
            <a:r>
              <a:rPr lang="en-US" dirty="0"/>
              <a:t>The f1 on train data is  0.853916386352715</a:t>
            </a:r>
          </a:p>
          <a:p>
            <a:r>
              <a:rPr lang="en-US" dirty="0"/>
              <a:t>The f1 on test data is  0.4676165803108808</a:t>
            </a:r>
          </a:p>
          <a:p>
            <a:r>
              <a:rPr lang="en-US" dirty="0"/>
              <a:t>The </a:t>
            </a:r>
            <a:r>
              <a:rPr lang="en-US" dirty="0" err="1"/>
              <a:t>roc_auc_score</a:t>
            </a:r>
            <a:r>
              <a:rPr lang="en-US" dirty="0"/>
              <a:t> on test data is  0.7571977185760667</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20</a:t>
            </a:fld>
            <a:endParaRPr lang="en-US"/>
          </a:p>
        </p:txBody>
      </p:sp>
    </p:spTree>
    <p:extLst>
      <p:ext uri="{BB962C8B-B14F-4D97-AF65-F5344CB8AC3E}">
        <p14:creationId xmlns:p14="http://schemas.microsoft.com/office/powerpoint/2010/main" val="321162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Stacking</a:t>
            </a:r>
          </a:p>
          <a:p>
            <a:r>
              <a:rPr lang="en-US" dirty="0"/>
              <a:t>The accuracy on train data is  0.9993809523809524</a:t>
            </a:r>
          </a:p>
          <a:p>
            <a:r>
              <a:rPr lang="en-US" dirty="0"/>
              <a:t>The accuracy on test data is  0.8138888888888889</a:t>
            </a:r>
          </a:p>
          <a:p>
            <a:r>
              <a:rPr lang="en-US" dirty="0"/>
              <a:t>The precision on train data is  0.99978563772776</a:t>
            </a:r>
          </a:p>
          <a:p>
            <a:r>
              <a:rPr lang="en-US" dirty="0"/>
              <a:t>The precision on test data is  0.646755921730175</a:t>
            </a:r>
          </a:p>
          <a:p>
            <a:r>
              <a:rPr lang="en-US" dirty="0"/>
              <a:t>The recall on train data is  0.9974337040205303</a:t>
            </a:r>
          </a:p>
          <a:p>
            <a:r>
              <a:rPr lang="en-US" dirty="0"/>
              <a:t>The recall on test data is  0.32040816326530613</a:t>
            </a:r>
          </a:p>
          <a:p>
            <a:r>
              <a:rPr lang="en-US" dirty="0"/>
              <a:t>The f1 on train data is  0.998608286050744</a:t>
            </a:r>
          </a:p>
          <a:p>
            <a:r>
              <a:rPr lang="en-US" dirty="0"/>
              <a:t>The f1 on test data is  0.4285226885022177</a:t>
            </a:r>
          </a:p>
          <a:p>
            <a:r>
              <a:rPr lang="en-US" dirty="0"/>
              <a:t>The </a:t>
            </a:r>
            <a:r>
              <a:rPr lang="en-US" dirty="0" err="1"/>
              <a:t>roc_auc_score</a:t>
            </a:r>
            <a:r>
              <a:rPr lang="en-US" dirty="0"/>
              <a:t> on test data is  0.7592083502435065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21</a:t>
            </a:fld>
            <a:endParaRPr lang="en-US"/>
          </a:p>
        </p:txBody>
      </p:sp>
    </p:spTree>
    <p:extLst>
      <p:ext uri="{BB962C8B-B14F-4D97-AF65-F5344CB8AC3E}">
        <p14:creationId xmlns:p14="http://schemas.microsoft.com/office/powerpoint/2010/main" val="127423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ensemble_ML</a:t>
            </a:r>
            <a:endParaRPr lang="en-US" dirty="0"/>
          </a:p>
          <a:p>
            <a:r>
              <a:rPr lang="en-US" dirty="0"/>
              <a:t>The accuracy on train data is  0.8534285714285714</a:t>
            </a:r>
          </a:p>
          <a:p>
            <a:r>
              <a:rPr lang="en-US" dirty="0"/>
              <a:t>The accuracy on test data is  0.8126666666666666</a:t>
            </a:r>
          </a:p>
          <a:p>
            <a:r>
              <a:rPr lang="en-US" dirty="0"/>
              <a:t>The precision on train data is  0.8566964285714286</a:t>
            </a:r>
          </a:p>
          <a:p>
            <a:r>
              <a:rPr lang="en-US" dirty="0"/>
              <a:t>The precision on test data is  0.6451271186440678</a:t>
            </a:r>
          </a:p>
          <a:p>
            <a:r>
              <a:rPr lang="en-US" dirty="0"/>
              <a:t>The recall on train data is  0.410393498716852</a:t>
            </a:r>
          </a:p>
          <a:p>
            <a:r>
              <a:rPr lang="en-US" dirty="0"/>
              <a:t>The recall on test data is  0.3107142857142857</a:t>
            </a:r>
          </a:p>
          <a:p>
            <a:r>
              <a:rPr lang="en-US" dirty="0"/>
              <a:t>The f1 on train data is  0.554945054945055</a:t>
            </a:r>
          </a:p>
          <a:p>
            <a:r>
              <a:rPr lang="en-US" dirty="0"/>
              <a:t>The f1 on test data is  0.4194214876033058</a:t>
            </a:r>
          </a:p>
          <a:p>
            <a:r>
              <a:rPr lang="en-US" dirty="0"/>
              <a:t>The </a:t>
            </a:r>
            <a:r>
              <a:rPr lang="en-US" dirty="0" err="1"/>
              <a:t>roc_auc_score</a:t>
            </a:r>
            <a:r>
              <a:rPr lang="en-US" dirty="0"/>
              <a:t> on test data is  0.7562596387987013</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22</a:t>
            </a:fld>
            <a:endParaRPr lang="en-US"/>
          </a:p>
        </p:txBody>
      </p:sp>
    </p:spTree>
    <p:extLst>
      <p:ext uri="{BB962C8B-B14F-4D97-AF65-F5344CB8AC3E}">
        <p14:creationId xmlns:p14="http://schemas.microsoft.com/office/powerpoint/2010/main" val="185731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121</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.LIMIT_BAL</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122</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5</a:t>
            </a:fld>
            <a:endParaRPr lang="en-US"/>
          </a:p>
        </p:txBody>
      </p:sp>
    </p:spTree>
    <p:extLst>
      <p:ext uri="{BB962C8B-B14F-4D97-AF65-F5344CB8AC3E}">
        <p14:creationId xmlns:p14="http://schemas.microsoft.com/office/powerpoint/2010/main" val="187590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23</a:t>
            </a:fld>
            <a:endParaRPr lang="en-US"/>
          </a:p>
        </p:txBody>
      </p:sp>
    </p:spTree>
    <p:extLst>
      <p:ext uri="{BB962C8B-B14F-4D97-AF65-F5344CB8AC3E}">
        <p14:creationId xmlns:p14="http://schemas.microsoft.com/office/powerpoint/2010/main" val="136754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20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30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40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50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60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70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'21-30'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'31-40'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'41-50'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'51-60'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'61-70'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'71-80'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pd</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cut</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bins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labels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right</a:t>
            </a:r>
            <a:r>
              <a:rPr lang="en-NZ" b="0" dirty="0">
                <a:solidFill>
                  <a:srgbClr val="D4D4D4"/>
                </a:solidFill>
                <a:effectLst/>
                <a:highlight>
                  <a:srgbClr val="1F1F1F"/>
                </a:highlight>
                <a:latin typeface="Menlo" panose="020B0609030804020204" pitchFamily="49" charset="0"/>
              </a:rPr>
              <a:t>=</a:t>
            </a:r>
            <a:r>
              <a:rPr lang="en-NZ" b="0" dirty="0">
                <a:solidFill>
                  <a:srgbClr val="569CD6"/>
                </a:solidFill>
                <a:effectLst/>
                <a:highlight>
                  <a:srgbClr val="1F1F1F"/>
                </a:highlight>
                <a:latin typeface="Menlo" panose="020B0609030804020204" pitchFamily="49" charset="0"/>
              </a:rPr>
              <a:t>True</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9CDCFE"/>
                </a:solidFill>
                <a:effectLst/>
                <a:highlight>
                  <a:srgbClr val="1F1F1F"/>
                </a:highlight>
                <a:latin typeface="Menlo" panose="020B0609030804020204" pitchFamily="49" charset="0"/>
              </a:rPr>
              <a:t>age_cnt</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age_0</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0</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age_1</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endParaRPr lang="en-NZ" b="0" dirty="0">
              <a:solidFill>
                <a:srgbClr val="CCCCCC"/>
              </a:solidFill>
              <a:effectLst/>
              <a:highlight>
                <a:srgbClr val="1F1F1F"/>
              </a:highlight>
              <a:latin typeface="Menlo" panose="020B0609030804020204" pitchFamily="49" charset="0"/>
            </a:endParaRPr>
          </a:p>
          <a:p>
            <a:r>
              <a:rPr lang="en-NZ" b="0" dirty="0" err="1">
                <a:solidFill>
                  <a:srgbClr val="CCCCCC"/>
                </a:solidFill>
                <a:effectLst/>
                <a:highlight>
                  <a:srgbClr val="1F1F1F"/>
                </a:highlight>
                <a:latin typeface="Menlo" panose="020B0609030804020204" pitchFamily="49" charset="0"/>
              </a:rPr>
              <a:t>Barplot</a:t>
            </a:r>
            <a:r>
              <a:rPr lang="en-NZ" b="0" dirty="0">
                <a:solidFill>
                  <a:srgbClr val="CCCCCC"/>
                </a:solidFill>
                <a:effectLst/>
                <a:highlight>
                  <a:srgbClr val="1F1F1F"/>
                </a:highlight>
                <a:latin typeface="Menlo" panose="020B0609030804020204" pitchFamily="49" charset="0"/>
              </a:rPr>
              <a:t> and subplot </a:t>
            </a:r>
          </a:p>
        </p:txBody>
      </p:sp>
      <p:sp>
        <p:nvSpPr>
          <p:cNvPr id="4" name="Slide Number Placeholder 3"/>
          <p:cNvSpPr>
            <a:spLocks noGrp="1"/>
          </p:cNvSpPr>
          <p:nvPr>
            <p:ph type="sldNum" sz="quarter" idx="5"/>
          </p:nvPr>
        </p:nvSpPr>
        <p:spPr/>
        <p:txBody>
          <a:bodyPr/>
          <a:lstStyle/>
          <a:p>
            <a:fld id="{C7E45814-62A0-CF4E-862B-93ACED20F3EA}" type="slidenum">
              <a:rPr lang="en-US" smtClean="0"/>
              <a:t>6</a:t>
            </a:fld>
            <a:endParaRPr lang="en-US"/>
          </a:p>
        </p:txBody>
      </p:sp>
    </p:spTree>
    <p:extLst>
      <p:ext uri="{BB962C8B-B14F-4D97-AF65-F5344CB8AC3E}">
        <p14:creationId xmlns:p14="http://schemas.microsoft.com/office/powerpoint/2010/main" val="126879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Subplot</a:t>
            </a:r>
          </a:p>
          <a:p>
            <a:r>
              <a:rPr lang="en-NZ" b="0" dirty="0" err="1">
                <a:solidFill>
                  <a:srgbClr val="9CDCFE"/>
                </a:solidFill>
                <a:effectLst/>
                <a:highlight>
                  <a:srgbClr val="1F1F1F"/>
                </a:highlight>
                <a:latin typeface="Menlo" panose="020B0609030804020204" pitchFamily="49" charset="0"/>
              </a:rPr>
              <a:t>Barplot</a:t>
            </a:r>
            <a:endParaRPr lang="en-NZ" b="0" dirty="0">
              <a:solidFill>
                <a:srgbClr val="9CDCFE"/>
              </a:solidFill>
              <a:effectLst/>
              <a:highlight>
                <a:srgbClr val="1F1F1F"/>
              </a:highlight>
              <a:latin typeface="Menlo" panose="020B0609030804020204" pitchFamily="49" charset="0"/>
            </a:endParaRPr>
          </a:p>
          <a:p>
            <a:r>
              <a:rPr lang="en-NZ" b="0" dirty="0">
                <a:solidFill>
                  <a:srgbClr val="9CDCFE"/>
                </a:solidFill>
                <a:effectLst/>
                <a:highlight>
                  <a:srgbClr val="1F1F1F"/>
                </a:highlight>
                <a:latin typeface="Menlo" panose="020B0609030804020204" pitchFamily="49" charset="0"/>
              </a:rPr>
              <a:t>payment</a:t>
            </a:r>
            <a:endParaRPr lang="en-NZ" b="0" dirty="0">
              <a:solidFill>
                <a:srgbClr val="CCCCCC"/>
              </a:solidFill>
              <a:effectLst/>
              <a:highlight>
                <a:srgbClr val="1F1F1F"/>
              </a:highligh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7E45814-62A0-CF4E-862B-93ACED20F3EA}" type="slidenum">
              <a:rPr lang="en-US" smtClean="0"/>
              <a:t>7</a:t>
            </a:fld>
            <a:endParaRPr lang="en-US"/>
          </a:p>
        </p:txBody>
      </p:sp>
    </p:spTree>
    <p:extLst>
      <p:ext uri="{BB962C8B-B14F-4D97-AF65-F5344CB8AC3E}">
        <p14:creationId xmlns:p14="http://schemas.microsoft.com/office/powerpoint/2010/main" val="71138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'MARRIAGE'</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show</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8</a:t>
            </a:fld>
            <a:endParaRPr lang="en-US"/>
          </a:p>
        </p:txBody>
      </p:sp>
    </p:spTree>
    <p:extLst>
      <p:ext uri="{BB962C8B-B14F-4D97-AF65-F5344CB8AC3E}">
        <p14:creationId xmlns:p14="http://schemas.microsoft.com/office/powerpoint/2010/main" val="398164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'SEX'</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9</a:t>
            </a:fld>
            <a:endParaRPr lang="en-US"/>
          </a:p>
        </p:txBody>
      </p:sp>
    </p:spTree>
    <p:extLst>
      <p:ext uri="{BB962C8B-B14F-4D97-AF65-F5344CB8AC3E}">
        <p14:creationId xmlns:p14="http://schemas.microsoft.com/office/powerpoint/2010/main" val="101977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10</a:t>
            </a:fld>
            <a:endParaRPr lang="en-US"/>
          </a:p>
        </p:txBody>
      </p:sp>
    </p:spTree>
    <p:extLst>
      <p:ext uri="{BB962C8B-B14F-4D97-AF65-F5344CB8AC3E}">
        <p14:creationId xmlns:p14="http://schemas.microsoft.com/office/powerpoint/2010/main" val="112257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11</a:t>
            </a:fld>
            <a:endParaRPr lang="en-US"/>
          </a:p>
        </p:txBody>
      </p:sp>
    </p:spTree>
    <p:extLst>
      <p:ext uri="{BB962C8B-B14F-4D97-AF65-F5344CB8AC3E}">
        <p14:creationId xmlns:p14="http://schemas.microsoft.com/office/powerpoint/2010/main" val="1381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12</a:t>
            </a:fld>
            <a:endParaRPr lang="en-US"/>
          </a:p>
        </p:txBody>
      </p:sp>
    </p:spTree>
    <p:extLst>
      <p:ext uri="{BB962C8B-B14F-4D97-AF65-F5344CB8AC3E}">
        <p14:creationId xmlns:p14="http://schemas.microsoft.com/office/powerpoint/2010/main" val="351886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11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447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3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8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3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2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01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36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8/22/24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907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343400" y="2744662"/>
            <a:ext cx="7339827" cy="2387600"/>
          </a:xfrm>
        </p:spPr>
        <p:txBody>
          <a:bodyPr>
            <a:normAutofit/>
          </a:bodyPr>
          <a:lstStyle/>
          <a:p>
            <a:pPr algn="r"/>
            <a:r>
              <a:rPr lang="en-US" dirty="0">
                <a:solidFill>
                  <a:srgbClr val="FFFFFF"/>
                </a:solidFill>
              </a:rPr>
              <a:t>Mini PROJECT – 2- Machine Learning</a:t>
            </a:r>
          </a:p>
        </p:txBody>
      </p:sp>
      <p:sp>
        <p:nvSpPr>
          <p:cNvPr id="3" name="Subtitle 2">
            <a:extLst>
              <a:ext uri="{FF2B5EF4-FFF2-40B4-BE49-F238E27FC236}">
                <a16:creationId xmlns:a16="http://schemas.microsoft.com/office/drawing/2014/main" id="{54DDFDD6-2227-E85B-5A44-21BB86CDE373}"/>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CREDIT CARD CLIENT DATASET</a:t>
            </a:r>
          </a:p>
        </p:txBody>
      </p:sp>
      <p:cxnSp>
        <p:nvCxnSpPr>
          <p:cNvPr id="24" name="Straight Connector 2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70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Visualization – Past six months payment vs Default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10179" y="1827258"/>
            <a:ext cx="9329048" cy="386034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2585189"/>
            <a:ext cx="2716364" cy="281239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Above plot indicates that there is higher proportion of clients for whom the bill amount is high but payment done against the same is very low. This we can infer since maximum number of datapoints are closely packed along the Y-axis near to 0 on X-axis</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C2EAB7BE-ADC3-27F5-D3C1-4BFD66F6563A}"/>
              </a:ext>
            </a:extLst>
          </p:cNvPr>
          <p:cNvPicPr>
            <a:picLocks noChangeAspect="1"/>
          </p:cNvPicPr>
          <p:nvPr/>
        </p:nvPicPr>
        <p:blipFill>
          <a:blip r:embed="rId3"/>
          <a:stretch>
            <a:fillRect/>
          </a:stretch>
        </p:blipFill>
        <p:spPr>
          <a:xfrm>
            <a:off x="3671329" y="2199365"/>
            <a:ext cx="7673327" cy="3983521"/>
          </a:xfrm>
          <a:prstGeom prst="rect">
            <a:avLst/>
          </a:prstGeom>
        </p:spPr>
      </p:pic>
    </p:spTree>
    <p:extLst>
      <p:ext uri="{BB962C8B-B14F-4D97-AF65-F5344CB8AC3E}">
        <p14:creationId xmlns:p14="http://schemas.microsoft.com/office/powerpoint/2010/main" val="389094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3700"/>
              <a:t>Visualization – Age / Limit Balance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22874" y="1737360"/>
            <a:ext cx="9270051" cy="3835932"/>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52615" y="3186668"/>
            <a:ext cx="3028949" cy="1980644"/>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This plot of Age against limiting balance does not provide any accurate information, as there is mixed variation of clients of all age groups and their current month limiting balance.</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33569A20-9E80-AB3E-80C0-B557E768026D}"/>
              </a:ext>
            </a:extLst>
          </p:cNvPr>
          <p:cNvPicPr>
            <a:picLocks noChangeAspect="1"/>
          </p:cNvPicPr>
          <p:nvPr/>
        </p:nvPicPr>
        <p:blipFill>
          <a:blip r:embed="rId3"/>
          <a:stretch>
            <a:fillRect/>
          </a:stretch>
        </p:blipFill>
        <p:spPr>
          <a:xfrm>
            <a:off x="4058660" y="2490497"/>
            <a:ext cx="7271581" cy="3782287"/>
          </a:xfrm>
          <a:prstGeom prst="rect">
            <a:avLst/>
          </a:prstGeom>
        </p:spPr>
      </p:pic>
    </p:spTree>
    <p:extLst>
      <p:ext uri="{BB962C8B-B14F-4D97-AF65-F5344CB8AC3E}">
        <p14:creationId xmlns:p14="http://schemas.microsoft.com/office/powerpoint/2010/main" val="349773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038600" y="1939159"/>
            <a:ext cx="7644627" cy="2751086"/>
          </a:xfrm>
        </p:spPr>
        <p:txBody>
          <a:bodyPr>
            <a:normAutofit/>
          </a:bodyPr>
          <a:lstStyle/>
          <a:p>
            <a:pPr algn="r"/>
            <a:r>
              <a:rPr lang="en-US" dirty="0"/>
              <a:t>Machine Learning</a:t>
            </a:r>
            <a:endParaRPr lang="en-US"/>
          </a:p>
        </p:txBody>
      </p:sp>
    </p:spTree>
    <p:extLst>
      <p:ext uri="{BB962C8B-B14F-4D97-AF65-F5344CB8AC3E}">
        <p14:creationId xmlns:p14="http://schemas.microsoft.com/office/powerpoint/2010/main" val="14793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956826" y="1112969"/>
            <a:ext cx="3937298" cy="41660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b="1" kern="1200">
                <a:solidFill>
                  <a:srgbClr val="FFFFFF"/>
                </a:solidFill>
                <a:latin typeface="+mj-lt"/>
                <a:ea typeface="+mj-ea"/>
                <a:cs typeface="+mj-cs"/>
              </a:rPr>
              <a:t>Key questions and steps for ML</a:t>
            </a:r>
          </a:p>
        </p:txBody>
      </p:sp>
      <p:sp>
        <p:nvSpPr>
          <p:cNvPr id="28" name="Freeform: Shape 2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3FCBEEC-33DD-D8C7-B59D-E071066AEC7C}"/>
              </a:ext>
            </a:extLst>
          </p:cNvPr>
          <p:cNvSpPr txBox="1"/>
          <p:nvPr/>
        </p:nvSpPr>
        <p:spPr>
          <a:xfrm>
            <a:off x="5506644" y="820879"/>
            <a:ext cx="5847156" cy="5437875"/>
          </a:xfrm>
          <a:prstGeom prst="rect">
            <a:avLst/>
          </a:prstGeom>
        </p:spPr>
        <p:txBody>
          <a:bodyPr vert="horz" lIns="91440" tIns="45720" rIns="91440" bIns="45720" rtlCol="0" anchor="t">
            <a:normAutofit/>
          </a:bodyPr>
          <a:lstStyle/>
          <a:p>
            <a:pPr marL="285750" indent="-285750" defTabSz="914400">
              <a:lnSpc>
                <a:spcPct val="90000"/>
              </a:lnSpc>
              <a:spcAft>
                <a:spcPts val="600"/>
              </a:spcAft>
              <a:buFont typeface="Wingdings" pitchFamily="2" charset="2"/>
              <a:buChar char="q"/>
            </a:pPr>
            <a:r>
              <a:rPr lang="en-US" b="1" dirty="0"/>
              <a:t>Problem</a:t>
            </a:r>
            <a:r>
              <a:rPr lang="en-US" dirty="0"/>
              <a:t> : Based on the credit card client data set –predict if the person is going to be defaulted next month or not</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Data Source </a:t>
            </a:r>
            <a:r>
              <a:rPr lang="en-US" dirty="0"/>
              <a:t>: Data from universal data Set as suggested by </a:t>
            </a:r>
            <a:r>
              <a:rPr lang="en-US" dirty="0" err="1"/>
              <a:t>Laks</a:t>
            </a:r>
            <a:endParaRPr lang="en-US" dirty="0"/>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Clean and EDA </a:t>
            </a:r>
            <a:r>
              <a:rPr lang="en-US" dirty="0"/>
              <a:t>: Mini Project 1</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Modelling</a:t>
            </a:r>
            <a:r>
              <a:rPr lang="en-US" dirty="0"/>
              <a:t> : Input features are all the columns because I am using </a:t>
            </a:r>
            <a:r>
              <a:rPr lang="en-US" dirty="0" err="1"/>
              <a:t>gridsearch</a:t>
            </a:r>
            <a:r>
              <a:rPr lang="en-US" dirty="0"/>
              <a:t> and hyperparameter tunning. Output variable </a:t>
            </a:r>
            <a:r>
              <a:rPr lang="en-US" dirty="0" err="1"/>
              <a:t>Def_Pay</a:t>
            </a:r>
            <a:r>
              <a:rPr lang="en-US" dirty="0"/>
              <a:t> 0 or 1 , which is Binary , hence used classification Models and used Supervised learning. Ran all the models we know so far and captured the results. </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models  used </a:t>
            </a:r>
            <a:r>
              <a:rPr lang="en-US" dirty="0"/>
              <a:t>= ['</a:t>
            </a:r>
            <a:r>
              <a:rPr lang="en-US" dirty="0" err="1"/>
              <a:t>LogisticRegression</a:t>
            </a:r>
            <a:r>
              <a:rPr lang="en-US" dirty="0"/>
              <a:t>', '</a:t>
            </a:r>
            <a:r>
              <a:rPr lang="en-US" dirty="0" err="1"/>
              <a:t>DecisionTree</a:t>
            </a:r>
            <a:r>
              <a:rPr lang="en-US" dirty="0"/>
              <a:t>', '</a:t>
            </a:r>
            <a:r>
              <a:rPr lang="en-US" dirty="0" err="1"/>
              <a:t>RandomForest</a:t>
            </a:r>
            <a:r>
              <a:rPr lang="en-US" dirty="0"/>
              <a:t>', '</a:t>
            </a:r>
            <a:r>
              <a:rPr lang="en-US" dirty="0" err="1"/>
              <a:t>KNeighbors</a:t>
            </a:r>
            <a:r>
              <a:rPr lang="en-US" dirty="0"/>
              <a:t>’, 'AdaBoost', '</a:t>
            </a:r>
            <a:r>
              <a:rPr lang="en-US" dirty="0" err="1"/>
              <a:t>XGBoost</a:t>
            </a:r>
            <a:r>
              <a:rPr lang="en-US" dirty="0"/>
              <a:t>', 'Bagging', 'Stacking']</a:t>
            </a:r>
          </a:p>
        </p:txBody>
      </p:sp>
      <p:sp>
        <p:nvSpPr>
          <p:cNvPr id="34" name="Freeform: Shape 3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458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LogisticRegression</a:t>
            </a:r>
          </a:p>
        </p:txBody>
      </p:sp>
      <p:sp>
        <p:nvSpPr>
          <p:cNvPr id="21" name="Rectangle 20">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Train/Test Accuracy</a:t>
            </a:r>
            <a:r>
              <a:rPr lang="en-US" sz="2000" dirty="0">
                <a:effectLst/>
              </a:rPr>
              <a:t>: 0.811/0.809 (Minimal overfitting)</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Precision/Recall/F1</a:t>
            </a:r>
            <a:r>
              <a:rPr lang="en-US" sz="2000" dirty="0">
                <a:effectLst/>
              </a:rPr>
              <a:t>: The F1 score on test data is 0.346, indicating that the balance between precision and recall isn't great. Precision is moderate, but recall is low.</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ROC AUC</a:t>
            </a:r>
            <a:r>
              <a:rPr lang="en-US" sz="2000" dirty="0">
                <a:effectLst/>
              </a:rPr>
              <a:t>: 0.723 (Moderate)</a:t>
            </a:r>
          </a:p>
        </p:txBody>
      </p:sp>
      <p:pic>
        <p:nvPicPr>
          <p:cNvPr id="10" name="Picture 9" descr="A blue squares with black numbers&#10;&#10;Description automatically generated">
            <a:extLst>
              <a:ext uri="{FF2B5EF4-FFF2-40B4-BE49-F238E27FC236}">
                <a16:creationId xmlns:a16="http://schemas.microsoft.com/office/drawing/2014/main" id="{4426A4B5-F065-5AD8-7943-7BCEA9D56257}"/>
              </a:ext>
            </a:extLst>
          </p:cNvPr>
          <p:cNvPicPr>
            <a:picLocks noChangeAspect="1"/>
          </p:cNvPicPr>
          <p:nvPr/>
        </p:nvPicPr>
        <p:blipFill>
          <a:blip r:embed="rId3"/>
          <a:srcRect r="23173" b="-4"/>
          <a:stretch/>
        </p:blipFill>
        <p:spPr>
          <a:xfrm>
            <a:off x="6096000" y="154069"/>
            <a:ext cx="2648027" cy="2688566"/>
          </a:xfrm>
          <a:prstGeom prst="rect">
            <a:avLst/>
          </a:prstGeom>
          <a:ln>
            <a:solidFill>
              <a:schemeClr val="accent1"/>
            </a:solidFill>
          </a:ln>
        </p:spPr>
      </p:pic>
      <p:pic>
        <p:nvPicPr>
          <p:cNvPr id="2" name="Picture 1">
            <a:extLst>
              <a:ext uri="{FF2B5EF4-FFF2-40B4-BE49-F238E27FC236}">
                <a16:creationId xmlns:a16="http://schemas.microsoft.com/office/drawing/2014/main" id="{7C32757C-6EA7-3721-FB1D-DD7E5495BCF7}"/>
              </a:ext>
            </a:extLst>
          </p:cNvPr>
          <p:cNvPicPr>
            <a:picLocks noChangeAspect="1"/>
          </p:cNvPicPr>
          <p:nvPr/>
        </p:nvPicPr>
        <p:blipFill>
          <a:blip r:embed="rId4"/>
          <a:stretch>
            <a:fillRect/>
          </a:stretch>
        </p:blipFill>
        <p:spPr>
          <a:xfrm>
            <a:off x="6096000" y="3092534"/>
            <a:ext cx="5387842" cy="3515566"/>
          </a:xfrm>
          <a:prstGeom prst="rect">
            <a:avLst/>
          </a:prstGeom>
          <a:ln>
            <a:solidFill>
              <a:schemeClr val="accent1"/>
            </a:solidFill>
          </a:ln>
        </p:spPr>
      </p:pic>
      <p:pic>
        <p:nvPicPr>
          <p:cNvPr id="6" name="Picture 5">
            <a:extLst>
              <a:ext uri="{FF2B5EF4-FFF2-40B4-BE49-F238E27FC236}">
                <a16:creationId xmlns:a16="http://schemas.microsoft.com/office/drawing/2014/main" id="{E0FE7E73-AF2E-5F63-6CFB-7F91CAED0155}"/>
              </a:ext>
            </a:extLst>
          </p:cNvPr>
          <p:cNvPicPr>
            <a:picLocks noChangeAspect="1"/>
          </p:cNvPicPr>
          <p:nvPr/>
        </p:nvPicPr>
        <p:blipFill>
          <a:blip r:embed="rId5"/>
          <a:stretch>
            <a:fillRect/>
          </a:stretch>
        </p:blipFill>
        <p:spPr>
          <a:xfrm>
            <a:off x="8827169" y="332637"/>
            <a:ext cx="3135372" cy="2331430"/>
          </a:xfrm>
          <a:prstGeom prst="rect">
            <a:avLst/>
          </a:prstGeom>
          <a:ln>
            <a:solidFill>
              <a:schemeClr val="accent1"/>
            </a:solidFill>
          </a:ln>
        </p:spPr>
      </p:pic>
    </p:spTree>
    <p:extLst>
      <p:ext uri="{BB962C8B-B14F-4D97-AF65-F5344CB8AC3E}">
        <p14:creationId xmlns:p14="http://schemas.microsoft.com/office/powerpoint/2010/main" val="264959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DecisionTree</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Train/Test Accuracy</a:t>
            </a:r>
            <a:r>
              <a:rPr lang="en-US" sz="2000" dirty="0"/>
              <a:t>: 0.844/0.805 (Some overfitting)</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Precision/Recall/F1: </a:t>
            </a:r>
            <a:r>
              <a:rPr lang="en-US" sz="2000" dirty="0"/>
              <a:t>The F1 score on test data is 0.450, better than Logistic Regression but still indicating a drop in performance on test data. Precision is moderate, but recall is relatively low.</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ROC AUC: </a:t>
            </a:r>
            <a:r>
              <a:rPr lang="en-US" sz="2000" dirty="0"/>
              <a:t>0.713 (Moderate)</a:t>
            </a:r>
          </a:p>
        </p:txBody>
      </p:sp>
      <p:pic>
        <p:nvPicPr>
          <p:cNvPr id="4" name="Picture 3">
            <a:extLst>
              <a:ext uri="{FF2B5EF4-FFF2-40B4-BE49-F238E27FC236}">
                <a16:creationId xmlns:a16="http://schemas.microsoft.com/office/drawing/2014/main" id="{FA5CD138-FFA7-A65F-DA4A-D50E91BAB070}"/>
              </a:ext>
            </a:extLst>
          </p:cNvPr>
          <p:cNvPicPr>
            <a:picLocks noChangeAspect="1"/>
          </p:cNvPicPr>
          <p:nvPr/>
        </p:nvPicPr>
        <p:blipFill>
          <a:blip r:embed="rId3"/>
          <a:stretch>
            <a:fillRect/>
          </a:stretch>
        </p:blipFill>
        <p:spPr>
          <a:xfrm>
            <a:off x="5861304" y="253164"/>
            <a:ext cx="3135924" cy="2451862"/>
          </a:xfrm>
          <a:prstGeom prst="rect">
            <a:avLst/>
          </a:prstGeom>
          <a:ln>
            <a:solidFill>
              <a:schemeClr val="accent1"/>
            </a:solidFill>
          </a:ln>
        </p:spPr>
      </p:pic>
      <p:pic>
        <p:nvPicPr>
          <p:cNvPr id="5" name="Picture 4">
            <a:extLst>
              <a:ext uri="{FF2B5EF4-FFF2-40B4-BE49-F238E27FC236}">
                <a16:creationId xmlns:a16="http://schemas.microsoft.com/office/drawing/2014/main" id="{2726799D-C4F6-1172-C746-65AC662D92E6}"/>
              </a:ext>
            </a:extLst>
          </p:cNvPr>
          <p:cNvPicPr>
            <a:picLocks noChangeAspect="1"/>
          </p:cNvPicPr>
          <p:nvPr/>
        </p:nvPicPr>
        <p:blipFill>
          <a:blip r:embed="rId4"/>
          <a:stretch>
            <a:fillRect/>
          </a:stretch>
        </p:blipFill>
        <p:spPr>
          <a:xfrm>
            <a:off x="9143343" y="306070"/>
            <a:ext cx="3048657" cy="2266950"/>
          </a:xfrm>
          <a:prstGeom prst="rect">
            <a:avLst/>
          </a:prstGeom>
          <a:ln>
            <a:solidFill>
              <a:schemeClr val="accent1"/>
            </a:solidFill>
          </a:ln>
        </p:spPr>
      </p:pic>
      <p:pic>
        <p:nvPicPr>
          <p:cNvPr id="7" name="Picture 6">
            <a:extLst>
              <a:ext uri="{FF2B5EF4-FFF2-40B4-BE49-F238E27FC236}">
                <a16:creationId xmlns:a16="http://schemas.microsoft.com/office/drawing/2014/main" id="{37565A52-676A-2967-75D9-288C4E2DDE49}"/>
              </a:ext>
            </a:extLst>
          </p:cNvPr>
          <p:cNvPicPr>
            <a:picLocks noChangeAspect="1"/>
          </p:cNvPicPr>
          <p:nvPr/>
        </p:nvPicPr>
        <p:blipFill>
          <a:blip r:embed="rId5"/>
          <a:stretch>
            <a:fillRect/>
          </a:stretch>
        </p:blipFill>
        <p:spPr>
          <a:xfrm>
            <a:off x="6273078" y="2980182"/>
            <a:ext cx="5448300" cy="3556000"/>
          </a:xfrm>
          <a:prstGeom prst="rect">
            <a:avLst/>
          </a:prstGeom>
          <a:ln>
            <a:solidFill>
              <a:schemeClr val="accent1"/>
            </a:solidFill>
          </a:ln>
        </p:spPr>
      </p:pic>
    </p:spTree>
    <p:extLst>
      <p:ext uri="{BB962C8B-B14F-4D97-AF65-F5344CB8AC3E}">
        <p14:creationId xmlns:p14="http://schemas.microsoft.com/office/powerpoint/2010/main" val="210566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RandomForest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0.859/0.821 (Slight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0.468, which is better than Logistic Regression and Decision Tree. Precision is decent, but recall could be better.</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0.774 (Good)</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09F1EC86-B557-4326-95EE-B39EE9600DEB}"/>
              </a:ext>
            </a:extLst>
          </p:cNvPr>
          <p:cNvPicPr>
            <a:picLocks noChangeAspect="1"/>
          </p:cNvPicPr>
          <p:nvPr/>
        </p:nvPicPr>
        <p:blipFill>
          <a:blip r:embed="rId3"/>
          <a:stretch>
            <a:fillRect/>
          </a:stretch>
        </p:blipFill>
        <p:spPr>
          <a:xfrm>
            <a:off x="5885688" y="283390"/>
            <a:ext cx="3144012" cy="2458186"/>
          </a:xfrm>
          <a:prstGeom prst="rect">
            <a:avLst/>
          </a:prstGeom>
          <a:ln>
            <a:solidFill>
              <a:schemeClr val="accent1"/>
            </a:solidFill>
          </a:ln>
        </p:spPr>
      </p:pic>
      <p:pic>
        <p:nvPicPr>
          <p:cNvPr id="6" name="Picture 5">
            <a:extLst>
              <a:ext uri="{FF2B5EF4-FFF2-40B4-BE49-F238E27FC236}">
                <a16:creationId xmlns:a16="http://schemas.microsoft.com/office/drawing/2014/main" id="{ABB1BD5F-6824-3603-0287-0B8097A55992}"/>
              </a:ext>
            </a:extLst>
          </p:cNvPr>
          <p:cNvPicPr>
            <a:picLocks noChangeAspect="1"/>
          </p:cNvPicPr>
          <p:nvPr/>
        </p:nvPicPr>
        <p:blipFill>
          <a:blip r:embed="rId4"/>
          <a:stretch>
            <a:fillRect/>
          </a:stretch>
        </p:blipFill>
        <p:spPr>
          <a:xfrm>
            <a:off x="9089040" y="377369"/>
            <a:ext cx="3001360" cy="2231781"/>
          </a:xfrm>
          <a:prstGeom prst="rect">
            <a:avLst/>
          </a:prstGeom>
          <a:ln>
            <a:solidFill>
              <a:schemeClr val="accent1"/>
            </a:solidFill>
          </a:ln>
        </p:spPr>
      </p:pic>
      <p:pic>
        <p:nvPicPr>
          <p:cNvPr id="8" name="Picture 7">
            <a:extLst>
              <a:ext uri="{FF2B5EF4-FFF2-40B4-BE49-F238E27FC236}">
                <a16:creationId xmlns:a16="http://schemas.microsoft.com/office/drawing/2014/main" id="{0BD7A108-7292-F76F-DDA1-15AAFAF0388B}"/>
              </a:ext>
            </a:extLst>
          </p:cNvPr>
          <p:cNvPicPr>
            <a:picLocks noChangeAspect="1"/>
          </p:cNvPicPr>
          <p:nvPr/>
        </p:nvPicPr>
        <p:blipFill>
          <a:blip r:embed="rId5"/>
          <a:stretch>
            <a:fillRect/>
          </a:stretch>
        </p:blipFill>
        <p:spPr>
          <a:xfrm>
            <a:off x="6304788" y="2941410"/>
            <a:ext cx="5448300" cy="3556000"/>
          </a:xfrm>
          <a:prstGeom prst="rect">
            <a:avLst/>
          </a:prstGeom>
          <a:ln>
            <a:solidFill>
              <a:schemeClr val="accent1"/>
            </a:solidFill>
          </a:ln>
        </p:spPr>
      </p:pic>
    </p:spTree>
    <p:extLst>
      <p:ext uri="{BB962C8B-B14F-4D97-AF65-F5344CB8AC3E}">
        <p14:creationId xmlns:p14="http://schemas.microsoft.com/office/powerpoint/2010/main" val="72437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Kneighbours</a:t>
            </a:r>
            <a:r>
              <a:rPr lang="en-US" sz="3400" b="1" dirty="0"/>
              <a:t> (KNN)</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0.826/0.807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0.426, indicating moderate performance with consistent precision and recall. It's lower than Random Forest but stable across train and test data.</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0.724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E987081-2AC8-4C23-91AB-8EFEB7464BFD}"/>
              </a:ext>
            </a:extLst>
          </p:cNvPr>
          <p:cNvPicPr>
            <a:picLocks noChangeAspect="1"/>
          </p:cNvPicPr>
          <p:nvPr/>
        </p:nvPicPr>
        <p:blipFill>
          <a:blip r:embed="rId3"/>
          <a:stretch>
            <a:fillRect/>
          </a:stretch>
        </p:blipFill>
        <p:spPr>
          <a:xfrm>
            <a:off x="5848604" y="258496"/>
            <a:ext cx="3217630" cy="2515745"/>
          </a:xfrm>
          <a:prstGeom prst="rect">
            <a:avLst/>
          </a:prstGeom>
          <a:ln>
            <a:solidFill>
              <a:schemeClr val="accent1"/>
            </a:solidFill>
          </a:ln>
        </p:spPr>
      </p:pic>
      <p:pic>
        <p:nvPicPr>
          <p:cNvPr id="5" name="Picture 4">
            <a:extLst>
              <a:ext uri="{FF2B5EF4-FFF2-40B4-BE49-F238E27FC236}">
                <a16:creationId xmlns:a16="http://schemas.microsoft.com/office/drawing/2014/main" id="{C831954A-3101-DFF6-6853-168A51C80D53}"/>
              </a:ext>
            </a:extLst>
          </p:cNvPr>
          <p:cNvPicPr>
            <a:picLocks noChangeAspect="1"/>
          </p:cNvPicPr>
          <p:nvPr/>
        </p:nvPicPr>
        <p:blipFill>
          <a:blip r:embed="rId4"/>
          <a:stretch>
            <a:fillRect/>
          </a:stretch>
        </p:blipFill>
        <p:spPr>
          <a:xfrm>
            <a:off x="9104334" y="334696"/>
            <a:ext cx="3078035" cy="2288795"/>
          </a:xfrm>
          <a:prstGeom prst="rect">
            <a:avLst/>
          </a:prstGeom>
          <a:ln>
            <a:solidFill>
              <a:schemeClr val="accent1"/>
            </a:solidFill>
          </a:ln>
        </p:spPr>
      </p:pic>
      <p:pic>
        <p:nvPicPr>
          <p:cNvPr id="7" name="Picture 6">
            <a:extLst>
              <a:ext uri="{FF2B5EF4-FFF2-40B4-BE49-F238E27FC236}">
                <a16:creationId xmlns:a16="http://schemas.microsoft.com/office/drawing/2014/main" id="{8CDB08D1-EEFD-C1FE-99A0-8DF925D0090D}"/>
              </a:ext>
            </a:extLst>
          </p:cNvPr>
          <p:cNvPicPr>
            <a:picLocks noChangeAspect="1"/>
          </p:cNvPicPr>
          <p:nvPr/>
        </p:nvPicPr>
        <p:blipFill>
          <a:blip r:embed="rId5"/>
          <a:stretch>
            <a:fillRect/>
          </a:stretch>
        </p:blipFill>
        <p:spPr>
          <a:xfrm>
            <a:off x="6304788" y="2958187"/>
            <a:ext cx="5448300" cy="3556000"/>
          </a:xfrm>
          <a:prstGeom prst="rect">
            <a:avLst/>
          </a:prstGeom>
          <a:ln>
            <a:solidFill>
              <a:schemeClr val="accent1"/>
            </a:solidFill>
          </a:ln>
        </p:spPr>
      </p:pic>
    </p:spTree>
    <p:extLst>
      <p:ext uri="{BB962C8B-B14F-4D97-AF65-F5344CB8AC3E}">
        <p14:creationId xmlns:p14="http://schemas.microsoft.com/office/powerpoint/2010/main" val="23376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AdaBoost</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0.819/0.820 (No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0.436, showing a reasonable balance between precision and recall, but it does not outperform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0.706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E17309C-B50D-E1E8-FA17-768ABC4AF10F}"/>
              </a:ext>
            </a:extLst>
          </p:cNvPr>
          <p:cNvPicPr>
            <a:picLocks noChangeAspect="1"/>
          </p:cNvPicPr>
          <p:nvPr/>
        </p:nvPicPr>
        <p:blipFill>
          <a:blip r:embed="rId3"/>
          <a:stretch>
            <a:fillRect/>
          </a:stretch>
        </p:blipFill>
        <p:spPr>
          <a:xfrm>
            <a:off x="5205206" y="242296"/>
            <a:ext cx="3421416" cy="2675078"/>
          </a:xfrm>
          <a:prstGeom prst="rect">
            <a:avLst/>
          </a:prstGeom>
          <a:ln>
            <a:solidFill>
              <a:schemeClr val="accent1"/>
            </a:solidFill>
          </a:ln>
        </p:spPr>
      </p:pic>
      <p:pic>
        <p:nvPicPr>
          <p:cNvPr id="6" name="Picture 5">
            <a:extLst>
              <a:ext uri="{FF2B5EF4-FFF2-40B4-BE49-F238E27FC236}">
                <a16:creationId xmlns:a16="http://schemas.microsoft.com/office/drawing/2014/main" id="{622309D9-8058-9B77-C4E7-A4D23E5744F0}"/>
              </a:ext>
            </a:extLst>
          </p:cNvPr>
          <p:cNvPicPr>
            <a:picLocks noChangeAspect="1"/>
          </p:cNvPicPr>
          <p:nvPr/>
        </p:nvPicPr>
        <p:blipFill>
          <a:blip r:embed="rId4"/>
          <a:stretch>
            <a:fillRect/>
          </a:stretch>
        </p:blipFill>
        <p:spPr>
          <a:xfrm>
            <a:off x="8697427" y="235612"/>
            <a:ext cx="3421416" cy="2544130"/>
          </a:xfrm>
          <a:prstGeom prst="rect">
            <a:avLst/>
          </a:prstGeom>
          <a:ln>
            <a:solidFill>
              <a:schemeClr val="accent1"/>
            </a:solidFill>
          </a:ln>
        </p:spPr>
      </p:pic>
      <p:pic>
        <p:nvPicPr>
          <p:cNvPr id="8" name="Picture 7">
            <a:extLst>
              <a:ext uri="{FF2B5EF4-FFF2-40B4-BE49-F238E27FC236}">
                <a16:creationId xmlns:a16="http://schemas.microsoft.com/office/drawing/2014/main" id="{40BDA8ED-861F-3C34-6DEB-09C188C9231A}"/>
              </a:ext>
            </a:extLst>
          </p:cNvPr>
          <p:cNvPicPr>
            <a:picLocks noChangeAspect="1"/>
          </p:cNvPicPr>
          <p:nvPr/>
        </p:nvPicPr>
        <p:blipFill>
          <a:blip r:embed="rId5"/>
          <a:stretch>
            <a:fillRect/>
          </a:stretch>
        </p:blipFill>
        <p:spPr>
          <a:xfrm>
            <a:off x="6096000" y="3066388"/>
            <a:ext cx="5448300" cy="3556000"/>
          </a:xfrm>
          <a:prstGeom prst="rect">
            <a:avLst/>
          </a:prstGeom>
          <a:ln>
            <a:solidFill>
              <a:schemeClr val="accent1"/>
            </a:solidFill>
          </a:ln>
        </p:spPr>
      </p:pic>
    </p:spTree>
    <p:extLst>
      <p:ext uri="{BB962C8B-B14F-4D97-AF65-F5344CB8AC3E}">
        <p14:creationId xmlns:p14="http://schemas.microsoft.com/office/powerpoint/2010/main" val="184166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XGBoost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0.827/0.820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0.458, comparable to Random Forest. It maintains a strong balance between precision and recall with the highest ROC AUC.</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0.778 (Good)</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CB60326-F425-B421-5F31-0BEEC450E691}"/>
              </a:ext>
            </a:extLst>
          </p:cNvPr>
          <p:cNvPicPr>
            <a:picLocks noChangeAspect="1"/>
          </p:cNvPicPr>
          <p:nvPr/>
        </p:nvPicPr>
        <p:blipFill>
          <a:blip r:embed="rId3"/>
          <a:stretch>
            <a:fillRect/>
          </a:stretch>
        </p:blipFill>
        <p:spPr>
          <a:xfrm>
            <a:off x="5561245" y="298450"/>
            <a:ext cx="3467101" cy="2710797"/>
          </a:xfrm>
          <a:prstGeom prst="rect">
            <a:avLst/>
          </a:prstGeom>
          <a:ln>
            <a:solidFill>
              <a:schemeClr val="accent1"/>
            </a:solidFill>
          </a:ln>
        </p:spPr>
      </p:pic>
      <p:pic>
        <p:nvPicPr>
          <p:cNvPr id="5" name="Picture 4">
            <a:extLst>
              <a:ext uri="{FF2B5EF4-FFF2-40B4-BE49-F238E27FC236}">
                <a16:creationId xmlns:a16="http://schemas.microsoft.com/office/drawing/2014/main" id="{6F6E9B12-8CF3-84C7-EA2C-9B4E50B498BF}"/>
              </a:ext>
            </a:extLst>
          </p:cNvPr>
          <p:cNvPicPr>
            <a:picLocks noChangeAspect="1"/>
          </p:cNvPicPr>
          <p:nvPr/>
        </p:nvPicPr>
        <p:blipFill>
          <a:blip r:embed="rId4"/>
          <a:stretch>
            <a:fillRect/>
          </a:stretch>
        </p:blipFill>
        <p:spPr>
          <a:xfrm>
            <a:off x="9079145" y="424104"/>
            <a:ext cx="3087456" cy="2295801"/>
          </a:xfrm>
          <a:prstGeom prst="rect">
            <a:avLst/>
          </a:prstGeom>
          <a:ln>
            <a:solidFill>
              <a:schemeClr val="accent1"/>
            </a:solidFill>
          </a:ln>
        </p:spPr>
      </p:pic>
      <p:pic>
        <p:nvPicPr>
          <p:cNvPr id="7" name="Picture 6">
            <a:extLst>
              <a:ext uri="{FF2B5EF4-FFF2-40B4-BE49-F238E27FC236}">
                <a16:creationId xmlns:a16="http://schemas.microsoft.com/office/drawing/2014/main" id="{B4940132-4589-D266-BC5A-1A73EE79C1D9}"/>
              </a:ext>
            </a:extLst>
          </p:cNvPr>
          <p:cNvPicPr>
            <a:picLocks noChangeAspect="1"/>
          </p:cNvPicPr>
          <p:nvPr/>
        </p:nvPicPr>
        <p:blipFill>
          <a:blip r:embed="rId5"/>
          <a:stretch>
            <a:fillRect/>
          </a:stretch>
        </p:blipFill>
        <p:spPr>
          <a:xfrm>
            <a:off x="6249962" y="3039035"/>
            <a:ext cx="5448300" cy="3556000"/>
          </a:xfrm>
          <a:prstGeom prst="rect">
            <a:avLst/>
          </a:prstGeom>
          <a:ln>
            <a:solidFill>
              <a:schemeClr val="accent1"/>
            </a:solidFill>
          </a:ln>
        </p:spPr>
      </p:pic>
    </p:spTree>
    <p:extLst>
      <p:ext uri="{BB962C8B-B14F-4D97-AF65-F5344CB8AC3E}">
        <p14:creationId xmlns:p14="http://schemas.microsoft.com/office/powerpoint/2010/main" val="367544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A41A-17D0-0F6D-0ACE-7A4E7948CFA3}"/>
              </a:ext>
            </a:extLst>
          </p:cNvPr>
          <p:cNvSpPr>
            <a:spLocks noGrp="1"/>
          </p:cNvSpPr>
          <p:nvPr>
            <p:ph type="title"/>
          </p:nvPr>
        </p:nvSpPr>
        <p:spPr>
          <a:xfrm>
            <a:off x="260733" y="134667"/>
            <a:ext cx="9603275" cy="1049235"/>
          </a:xfrm>
        </p:spPr>
        <p:txBody>
          <a:bodyPr/>
          <a:lstStyle/>
          <a:p>
            <a:r>
              <a:rPr lang="en-US" dirty="0"/>
              <a:t>What is my Data</a:t>
            </a:r>
          </a:p>
        </p:txBody>
      </p:sp>
      <p:sp>
        <p:nvSpPr>
          <p:cNvPr id="7" name="TextBox 6">
            <a:extLst>
              <a:ext uri="{FF2B5EF4-FFF2-40B4-BE49-F238E27FC236}">
                <a16:creationId xmlns:a16="http://schemas.microsoft.com/office/drawing/2014/main" id="{E51493B0-12E9-47A7-65BC-7F906E02FE99}"/>
              </a:ext>
            </a:extLst>
          </p:cNvPr>
          <p:cNvSpPr txBox="1"/>
          <p:nvPr/>
        </p:nvSpPr>
        <p:spPr>
          <a:xfrm>
            <a:off x="5989675" y="1428452"/>
            <a:ext cx="6060558" cy="4001095"/>
          </a:xfrm>
          <a:prstGeom prst="rect">
            <a:avLst/>
          </a:prstGeom>
          <a:noFill/>
        </p:spPr>
        <p:txBody>
          <a:bodyPr wrap="square">
            <a:spAutoFit/>
          </a:bodyPr>
          <a:lstStyle/>
          <a:p>
            <a:pPr algn="l" fontAlgn="base"/>
            <a:br>
              <a:rPr lang="en-NZ" sz="1400" b="0" i="0">
                <a:solidFill>
                  <a:srgbClr val="3C4043"/>
                </a:solidFill>
                <a:effectLst/>
                <a:latin typeface="Inter"/>
              </a:rPr>
            </a:br>
            <a:endParaRPr lang="en-NZ" sz="1600" b="0" i="0">
              <a:solidFill>
                <a:srgbClr val="3C4043"/>
              </a:solidFill>
              <a:effectLst/>
              <a:latin typeface="inherit"/>
            </a:endParaRPr>
          </a:p>
          <a:p>
            <a:pPr algn="l" fontAlgn="base">
              <a:buFont typeface="Arial" panose="020B0604020202020204" pitchFamily="34" charset="0"/>
              <a:buChar char="•"/>
            </a:pPr>
            <a:r>
              <a:rPr lang="en-NZ" sz="1600" b="1" i="0">
                <a:solidFill>
                  <a:srgbClr val="3C4043"/>
                </a:solidFill>
                <a:effectLst/>
                <a:latin typeface="inherit"/>
              </a:rPr>
              <a:t>BILL_AMT1</a:t>
            </a:r>
            <a:r>
              <a:rPr lang="en-NZ" sz="1600" b="0" i="0">
                <a:solidFill>
                  <a:srgbClr val="3C4043"/>
                </a:solidFill>
                <a:effectLst/>
                <a:latin typeface="inherit"/>
              </a:rPr>
              <a:t>: Amount of bill statement in September, 2005 (NT dollar)</a:t>
            </a:r>
          </a:p>
          <a:p>
            <a:pPr algn="l" fontAlgn="base">
              <a:buFont typeface="Arial" panose="020B0604020202020204" pitchFamily="34" charset="0"/>
              <a:buChar char="•"/>
            </a:pPr>
            <a:r>
              <a:rPr lang="en-NZ" sz="1600" b="1" i="0">
                <a:solidFill>
                  <a:srgbClr val="3C4043"/>
                </a:solidFill>
                <a:effectLst/>
                <a:latin typeface="inherit"/>
              </a:rPr>
              <a:t>BILL_AMT2</a:t>
            </a:r>
            <a:r>
              <a:rPr lang="en-NZ" sz="1600" b="0" i="0">
                <a:solidFill>
                  <a:srgbClr val="3C4043"/>
                </a:solidFill>
                <a:effectLst/>
                <a:latin typeface="inherit"/>
              </a:rPr>
              <a:t>: Amount of bill statement in August, 2005 (NT dollar)</a:t>
            </a:r>
          </a:p>
          <a:p>
            <a:pPr algn="l" fontAlgn="base">
              <a:buFont typeface="Arial" panose="020B0604020202020204" pitchFamily="34" charset="0"/>
              <a:buChar char="•"/>
            </a:pPr>
            <a:r>
              <a:rPr lang="en-NZ" sz="1600" b="1" i="0">
                <a:solidFill>
                  <a:srgbClr val="3C4043"/>
                </a:solidFill>
                <a:effectLst/>
                <a:latin typeface="inherit"/>
              </a:rPr>
              <a:t>BILL_AMT3</a:t>
            </a:r>
            <a:r>
              <a:rPr lang="en-NZ" sz="1600" b="0" i="0">
                <a:solidFill>
                  <a:srgbClr val="3C4043"/>
                </a:solidFill>
                <a:effectLst/>
                <a:latin typeface="inherit"/>
              </a:rPr>
              <a:t>: Amount of bill statement in July, 2005 (NT dollar)</a:t>
            </a:r>
          </a:p>
          <a:p>
            <a:pPr algn="l" fontAlgn="base">
              <a:buFont typeface="Arial" panose="020B0604020202020204" pitchFamily="34" charset="0"/>
              <a:buChar char="•"/>
            </a:pPr>
            <a:r>
              <a:rPr lang="en-NZ" sz="1600" b="1" i="0">
                <a:solidFill>
                  <a:srgbClr val="3C4043"/>
                </a:solidFill>
                <a:effectLst/>
                <a:latin typeface="inherit"/>
              </a:rPr>
              <a:t>BILL_AMT4</a:t>
            </a:r>
            <a:r>
              <a:rPr lang="en-NZ" sz="1600" b="0" i="0">
                <a:solidFill>
                  <a:srgbClr val="3C4043"/>
                </a:solidFill>
                <a:effectLst/>
                <a:latin typeface="inherit"/>
              </a:rPr>
              <a:t>: Amount of bill statement in June, 2005 (NT dollar)</a:t>
            </a:r>
          </a:p>
          <a:p>
            <a:pPr algn="l" fontAlgn="base">
              <a:buFont typeface="Arial" panose="020B0604020202020204" pitchFamily="34" charset="0"/>
              <a:buChar char="•"/>
            </a:pPr>
            <a:r>
              <a:rPr lang="en-NZ" sz="1600" b="1" i="0">
                <a:solidFill>
                  <a:srgbClr val="3C4043"/>
                </a:solidFill>
                <a:effectLst/>
                <a:latin typeface="inherit"/>
              </a:rPr>
              <a:t>BILL_AMT5</a:t>
            </a:r>
            <a:r>
              <a:rPr lang="en-NZ" sz="1600" b="0" i="0">
                <a:solidFill>
                  <a:srgbClr val="3C4043"/>
                </a:solidFill>
                <a:effectLst/>
                <a:latin typeface="inherit"/>
              </a:rPr>
              <a:t>: Amount of bill statement in May, 2005 (NT dollar)</a:t>
            </a:r>
          </a:p>
          <a:p>
            <a:pPr algn="l" fontAlgn="base">
              <a:buFont typeface="Arial" panose="020B0604020202020204" pitchFamily="34" charset="0"/>
              <a:buChar char="•"/>
            </a:pPr>
            <a:r>
              <a:rPr lang="en-NZ" sz="1600" b="1" i="0">
                <a:solidFill>
                  <a:srgbClr val="3C4043"/>
                </a:solidFill>
                <a:effectLst/>
                <a:latin typeface="inherit"/>
              </a:rPr>
              <a:t>BILL_AMT6</a:t>
            </a:r>
            <a:r>
              <a:rPr lang="en-NZ" sz="1600" b="0" i="0">
                <a:solidFill>
                  <a:srgbClr val="3C4043"/>
                </a:solidFill>
                <a:effectLst/>
                <a:latin typeface="inherit"/>
              </a:rPr>
              <a:t>: Amount of bill statement in April, 2005 (NT dollar)</a:t>
            </a:r>
          </a:p>
          <a:p>
            <a:pPr algn="l" fontAlgn="base">
              <a:buFont typeface="Arial" panose="020B0604020202020204" pitchFamily="34" charset="0"/>
              <a:buChar char="•"/>
            </a:pPr>
            <a:r>
              <a:rPr lang="en-NZ" sz="1600" b="1" i="0">
                <a:solidFill>
                  <a:srgbClr val="3C4043"/>
                </a:solidFill>
                <a:effectLst/>
                <a:latin typeface="inherit"/>
              </a:rPr>
              <a:t>PAY_AMT1</a:t>
            </a:r>
            <a:r>
              <a:rPr lang="en-NZ" sz="1600" b="0" i="0">
                <a:solidFill>
                  <a:srgbClr val="3C4043"/>
                </a:solidFill>
                <a:effectLst/>
                <a:latin typeface="inherit"/>
              </a:rPr>
              <a:t>: Amount of previous payment in September, 2005 (NT dollar)</a:t>
            </a:r>
          </a:p>
          <a:p>
            <a:pPr algn="l" fontAlgn="base">
              <a:buFont typeface="Arial" panose="020B0604020202020204" pitchFamily="34" charset="0"/>
              <a:buChar char="•"/>
            </a:pPr>
            <a:r>
              <a:rPr lang="en-NZ" sz="1600" b="1" i="0">
                <a:solidFill>
                  <a:srgbClr val="3C4043"/>
                </a:solidFill>
                <a:effectLst/>
                <a:latin typeface="inherit"/>
              </a:rPr>
              <a:t>PAY_AMT2</a:t>
            </a:r>
            <a:r>
              <a:rPr lang="en-NZ" sz="1600" b="0" i="0">
                <a:solidFill>
                  <a:srgbClr val="3C4043"/>
                </a:solidFill>
                <a:effectLst/>
                <a:latin typeface="inherit"/>
              </a:rPr>
              <a:t>: Amount of previous payment in August, 2005 (NT dollar)</a:t>
            </a:r>
          </a:p>
          <a:p>
            <a:pPr algn="l" fontAlgn="base">
              <a:buFont typeface="Arial" panose="020B0604020202020204" pitchFamily="34" charset="0"/>
              <a:buChar char="•"/>
            </a:pPr>
            <a:r>
              <a:rPr lang="en-NZ" sz="1600" b="1" i="0">
                <a:solidFill>
                  <a:srgbClr val="3C4043"/>
                </a:solidFill>
                <a:effectLst/>
                <a:latin typeface="inherit"/>
              </a:rPr>
              <a:t>PAY_AMT3</a:t>
            </a:r>
            <a:r>
              <a:rPr lang="en-NZ" sz="1600" b="0" i="0">
                <a:solidFill>
                  <a:srgbClr val="3C4043"/>
                </a:solidFill>
                <a:effectLst/>
                <a:latin typeface="inherit"/>
              </a:rPr>
              <a:t>: Amount of previous payment in July, 2005 (NT dollar)</a:t>
            </a:r>
          </a:p>
          <a:p>
            <a:pPr algn="l" fontAlgn="base">
              <a:buFont typeface="Arial" panose="020B0604020202020204" pitchFamily="34" charset="0"/>
              <a:buChar char="•"/>
            </a:pPr>
            <a:r>
              <a:rPr lang="en-NZ" sz="1600" b="1" i="0">
                <a:solidFill>
                  <a:srgbClr val="3C4043"/>
                </a:solidFill>
                <a:effectLst/>
                <a:latin typeface="inherit"/>
              </a:rPr>
              <a:t>PAY_AMT4</a:t>
            </a:r>
            <a:r>
              <a:rPr lang="en-NZ" sz="1600" b="0" i="0">
                <a:solidFill>
                  <a:srgbClr val="3C4043"/>
                </a:solidFill>
                <a:effectLst/>
                <a:latin typeface="inherit"/>
              </a:rPr>
              <a:t>: Amount of previous payment in June, 2005 (NT dollar)</a:t>
            </a:r>
          </a:p>
          <a:p>
            <a:pPr algn="l" fontAlgn="base">
              <a:buFont typeface="Arial" panose="020B0604020202020204" pitchFamily="34" charset="0"/>
              <a:buChar char="•"/>
            </a:pPr>
            <a:r>
              <a:rPr lang="en-NZ" sz="1600" b="1" i="0">
                <a:solidFill>
                  <a:srgbClr val="3C4043"/>
                </a:solidFill>
                <a:effectLst/>
                <a:latin typeface="inherit"/>
              </a:rPr>
              <a:t>PAY_AMT5</a:t>
            </a:r>
            <a:r>
              <a:rPr lang="en-NZ" sz="1600" b="0" i="0">
                <a:solidFill>
                  <a:srgbClr val="3C4043"/>
                </a:solidFill>
                <a:effectLst/>
                <a:latin typeface="inherit"/>
              </a:rPr>
              <a:t>: Amount of previous payment in May, 2005 (NT dollar)</a:t>
            </a:r>
          </a:p>
          <a:p>
            <a:pPr algn="l" fontAlgn="base">
              <a:buFont typeface="Arial" panose="020B0604020202020204" pitchFamily="34" charset="0"/>
              <a:buChar char="•"/>
            </a:pPr>
            <a:r>
              <a:rPr lang="en-NZ" sz="1600" b="1" i="0">
                <a:solidFill>
                  <a:srgbClr val="3C4043"/>
                </a:solidFill>
                <a:effectLst/>
                <a:latin typeface="inherit"/>
              </a:rPr>
              <a:t>PAY_AMT6</a:t>
            </a:r>
            <a:r>
              <a:rPr lang="en-NZ" sz="1600" b="0" i="0">
                <a:solidFill>
                  <a:srgbClr val="3C4043"/>
                </a:solidFill>
                <a:effectLst/>
                <a:latin typeface="inherit"/>
              </a:rPr>
              <a:t>: Amount of previous payment in April, 2005 (NT dollar)</a:t>
            </a:r>
          </a:p>
          <a:p>
            <a:pPr algn="l" fontAlgn="base">
              <a:buFont typeface="Arial" panose="020B0604020202020204" pitchFamily="34" charset="0"/>
              <a:buChar char="•"/>
            </a:pPr>
            <a:r>
              <a:rPr lang="en-NZ" sz="1600" b="1" i="0">
                <a:solidFill>
                  <a:srgbClr val="3C4043"/>
                </a:solidFill>
                <a:effectLst/>
                <a:latin typeface="inherit"/>
              </a:rPr>
              <a:t>default.payment.next.month</a:t>
            </a:r>
            <a:r>
              <a:rPr lang="en-NZ" sz="1600" b="0" i="0">
                <a:solidFill>
                  <a:srgbClr val="3C4043"/>
                </a:solidFill>
                <a:effectLst/>
                <a:latin typeface="inherit"/>
              </a:rPr>
              <a:t>: Default payment (1=yes, 0=no)</a:t>
            </a:r>
            <a:endParaRPr lang="en-NZ" sz="1600" b="0" i="0" dirty="0">
              <a:solidFill>
                <a:srgbClr val="3C4043"/>
              </a:solidFill>
              <a:effectLst/>
              <a:latin typeface="inherit"/>
            </a:endParaRPr>
          </a:p>
        </p:txBody>
      </p:sp>
      <p:graphicFrame>
        <p:nvGraphicFramePr>
          <p:cNvPr id="9" name="TextBox 5">
            <a:extLst>
              <a:ext uri="{FF2B5EF4-FFF2-40B4-BE49-F238E27FC236}">
                <a16:creationId xmlns:a16="http://schemas.microsoft.com/office/drawing/2014/main" id="{6DE43C70-234F-74A8-0E95-4A9FF22D92E6}"/>
              </a:ext>
            </a:extLst>
          </p:cNvPr>
          <p:cNvGraphicFramePr/>
          <p:nvPr>
            <p:extLst>
              <p:ext uri="{D42A27DB-BD31-4B8C-83A1-F6EECF244321}">
                <p14:modId xmlns:p14="http://schemas.microsoft.com/office/powerpoint/2010/main" val="4285895223"/>
              </p:ext>
            </p:extLst>
          </p:nvPr>
        </p:nvGraphicFramePr>
        <p:xfrm>
          <a:off x="35442" y="1305340"/>
          <a:ext cx="5954233" cy="4985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91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Bagging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0.941/0.816 (Significant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0.463, but the model shows significant overfitting, which might indicate an overly complex model that does not generalize well.</a:t>
            </a:r>
            <a:endParaRPr lang="en-NZ" sz="2000" kern="100" dirty="0">
              <a:solidFill>
                <a:srgbClr val="000000"/>
              </a:solidFill>
              <a:ea typeface="Times New Roman" panose="02020603050405020304" pitchFamily="18"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rPr>
              <a:t>ROC AUC</a:t>
            </a:r>
            <a:r>
              <a:rPr lang="en-NZ" sz="2000" kern="0" dirty="0">
                <a:solidFill>
                  <a:srgbClr val="000000"/>
                </a:solidFill>
                <a:effectLst/>
                <a:ea typeface="Times New Roman" panose="02020603050405020304" pitchFamily="18" charset="0"/>
              </a:rPr>
              <a:t>: 0.756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0E0D9D5-50D7-CA4C-A003-2BAD3A54E7D6}"/>
              </a:ext>
            </a:extLst>
          </p:cNvPr>
          <p:cNvPicPr>
            <a:picLocks noChangeAspect="1"/>
          </p:cNvPicPr>
          <p:nvPr/>
        </p:nvPicPr>
        <p:blipFill>
          <a:blip r:embed="rId3"/>
          <a:stretch>
            <a:fillRect/>
          </a:stretch>
        </p:blipFill>
        <p:spPr>
          <a:xfrm>
            <a:off x="5586984" y="284658"/>
            <a:ext cx="3293022" cy="2574692"/>
          </a:xfrm>
          <a:prstGeom prst="rect">
            <a:avLst/>
          </a:prstGeom>
          <a:ln>
            <a:solidFill>
              <a:schemeClr val="accent1"/>
            </a:solidFill>
          </a:ln>
        </p:spPr>
      </p:pic>
      <p:pic>
        <p:nvPicPr>
          <p:cNvPr id="6" name="Picture 5">
            <a:extLst>
              <a:ext uri="{FF2B5EF4-FFF2-40B4-BE49-F238E27FC236}">
                <a16:creationId xmlns:a16="http://schemas.microsoft.com/office/drawing/2014/main" id="{09160615-3DC4-9ADF-9A42-2D03C36BCC97}"/>
              </a:ext>
            </a:extLst>
          </p:cNvPr>
          <p:cNvPicPr>
            <a:picLocks noChangeAspect="1"/>
          </p:cNvPicPr>
          <p:nvPr/>
        </p:nvPicPr>
        <p:blipFill>
          <a:blip r:embed="rId4"/>
          <a:stretch>
            <a:fillRect/>
          </a:stretch>
        </p:blipFill>
        <p:spPr>
          <a:xfrm>
            <a:off x="8841366" y="284658"/>
            <a:ext cx="3350519" cy="2491412"/>
          </a:xfrm>
          <a:prstGeom prst="rect">
            <a:avLst/>
          </a:prstGeom>
          <a:ln>
            <a:solidFill>
              <a:schemeClr val="accent1"/>
            </a:solidFill>
          </a:ln>
        </p:spPr>
      </p:pic>
      <p:pic>
        <p:nvPicPr>
          <p:cNvPr id="8" name="Picture 7">
            <a:extLst>
              <a:ext uri="{FF2B5EF4-FFF2-40B4-BE49-F238E27FC236}">
                <a16:creationId xmlns:a16="http://schemas.microsoft.com/office/drawing/2014/main" id="{A9F4D264-F9DA-CA57-013C-1D7081F91501}"/>
              </a:ext>
            </a:extLst>
          </p:cNvPr>
          <p:cNvPicPr>
            <a:picLocks noChangeAspect="1"/>
          </p:cNvPicPr>
          <p:nvPr/>
        </p:nvPicPr>
        <p:blipFill>
          <a:blip r:embed="rId5"/>
          <a:stretch>
            <a:fillRect/>
          </a:stretch>
        </p:blipFill>
        <p:spPr>
          <a:xfrm>
            <a:off x="6048107" y="2859350"/>
            <a:ext cx="5886249" cy="3841841"/>
          </a:xfrm>
          <a:prstGeom prst="rect">
            <a:avLst/>
          </a:prstGeom>
          <a:ln>
            <a:solidFill>
              <a:schemeClr val="accent1"/>
            </a:solidFill>
          </a:ln>
        </p:spPr>
      </p:pic>
    </p:spTree>
    <p:extLst>
      <p:ext uri="{BB962C8B-B14F-4D97-AF65-F5344CB8AC3E}">
        <p14:creationId xmlns:p14="http://schemas.microsoft.com/office/powerpoint/2010/main" val="135047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Stacking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0.999/0.815 (Extreme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0.441, with very high precision but poor recall, indicating severe overfitting and poor generalization.</a:t>
            </a:r>
            <a:endParaRPr lang="en-NZ" sz="2000" kern="1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0.760 (Moderate)</a:t>
            </a:r>
            <a:r>
              <a:rPr lang="en-NZ" sz="2000" dirty="0">
                <a:effectLst/>
                <a:latin typeface="Calibri" panose="020F0502020204030204" pitchFamily="34" charset="0"/>
                <a:cs typeface="Calibri" panose="020F0502020204030204" pitchFamily="34" charset="0"/>
              </a:rPr>
              <a:t>  </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D5CF95F-517B-74EC-CDB0-16693D749CB2}"/>
              </a:ext>
            </a:extLst>
          </p:cNvPr>
          <p:cNvPicPr>
            <a:picLocks noChangeAspect="1"/>
          </p:cNvPicPr>
          <p:nvPr/>
        </p:nvPicPr>
        <p:blipFill>
          <a:blip r:embed="rId3"/>
          <a:stretch>
            <a:fillRect/>
          </a:stretch>
        </p:blipFill>
        <p:spPr>
          <a:xfrm>
            <a:off x="5763651" y="476367"/>
            <a:ext cx="3186603" cy="2491486"/>
          </a:xfrm>
          <a:prstGeom prst="rect">
            <a:avLst/>
          </a:prstGeom>
          <a:ln>
            <a:solidFill>
              <a:schemeClr val="accent1"/>
            </a:solidFill>
          </a:ln>
        </p:spPr>
      </p:pic>
      <p:pic>
        <p:nvPicPr>
          <p:cNvPr id="5" name="Picture 4">
            <a:extLst>
              <a:ext uri="{FF2B5EF4-FFF2-40B4-BE49-F238E27FC236}">
                <a16:creationId xmlns:a16="http://schemas.microsoft.com/office/drawing/2014/main" id="{50B9F47E-C7A2-81EC-812B-E4AE2B440EF8}"/>
              </a:ext>
            </a:extLst>
          </p:cNvPr>
          <p:cNvPicPr>
            <a:picLocks noChangeAspect="1"/>
          </p:cNvPicPr>
          <p:nvPr/>
        </p:nvPicPr>
        <p:blipFill>
          <a:blip r:embed="rId4"/>
          <a:stretch>
            <a:fillRect/>
          </a:stretch>
        </p:blipFill>
        <p:spPr>
          <a:xfrm>
            <a:off x="8973585" y="561032"/>
            <a:ext cx="3186603" cy="2369525"/>
          </a:xfrm>
          <a:prstGeom prst="rect">
            <a:avLst/>
          </a:prstGeom>
          <a:ln>
            <a:solidFill>
              <a:schemeClr val="accent1"/>
            </a:solidFill>
          </a:ln>
        </p:spPr>
      </p:pic>
      <p:pic>
        <p:nvPicPr>
          <p:cNvPr id="7" name="Picture 6">
            <a:extLst>
              <a:ext uri="{FF2B5EF4-FFF2-40B4-BE49-F238E27FC236}">
                <a16:creationId xmlns:a16="http://schemas.microsoft.com/office/drawing/2014/main" id="{2662C41F-72DD-CE46-B086-22CD5DA0085C}"/>
              </a:ext>
            </a:extLst>
          </p:cNvPr>
          <p:cNvPicPr>
            <a:picLocks noChangeAspect="1"/>
          </p:cNvPicPr>
          <p:nvPr/>
        </p:nvPicPr>
        <p:blipFill>
          <a:blip r:embed="rId5"/>
          <a:stretch>
            <a:fillRect/>
          </a:stretch>
        </p:blipFill>
        <p:spPr>
          <a:xfrm>
            <a:off x="6304788" y="3068648"/>
            <a:ext cx="5448300" cy="3556000"/>
          </a:xfrm>
          <a:prstGeom prst="rect">
            <a:avLst/>
          </a:prstGeom>
          <a:ln>
            <a:solidFill>
              <a:schemeClr val="accent1"/>
            </a:solidFill>
          </a:ln>
        </p:spPr>
      </p:pic>
    </p:spTree>
    <p:extLst>
      <p:ext uri="{BB962C8B-B14F-4D97-AF65-F5344CB8AC3E}">
        <p14:creationId xmlns:p14="http://schemas.microsoft.com/office/powerpoint/2010/main" val="40995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Ensemble</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0.853/0.813 (Moderate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0.421, showing moderate performance but not surpassing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 in any key metrics.</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0.757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01AC698-EBE6-7C2A-B17E-8E8E04AAB619}"/>
              </a:ext>
            </a:extLst>
          </p:cNvPr>
          <p:cNvPicPr>
            <a:picLocks noChangeAspect="1"/>
          </p:cNvPicPr>
          <p:nvPr/>
        </p:nvPicPr>
        <p:blipFill>
          <a:blip r:embed="rId3"/>
          <a:stretch>
            <a:fillRect/>
          </a:stretch>
        </p:blipFill>
        <p:spPr>
          <a:xfrm>
            <a:off x="5715000" y="280595"/>
            <a:ext cx="3335938" cy="2608245"/>
          </a:xfrm>
          <a:prstGeom prst="rect">
            <a:avLst/>
          </a:prstGeom>
          <a:ln>
            <a:solidFill>
              <a:schemeClr val="accent1"/>
            </a:solidFill>
          </a:ln>
        </p:spPr>
      </p:pic>
      <p:pic>
        <p:nvPicPr>
          <p:cNvPr id="6" name="Picture 5">
            <a:extLst>
              <a:ext uri="{FF2B5EF4-FFF2-40B4-BE49-F238E27FC236}">
                <a16:creationId xmlns:a16="http://schemas.microsoft.com/office/drawing/2014/main" id="{58C7C66D-290A-BDD6-C2DE-F64BE89594AF}"/>
              </a:ext>
            </a:extLst>
          </p:cNvPr>
          <p:cNvPicPr>
            <a:picLocks noChangeAspect="1"/>
          </p:cNvPicPr>
          <p:nvPr/>
        </p:nvPicPr>
        <p:blipFill>
          <a:blip r:embed="rId4"/>
          <a:stretch>
            <a:fillRect/>
          </a:stretch>
        </p:blipFill>
        <p:spPr>
          <a:xfrm>
            <a:off x="9099669" y="477735"/>
            <a:ext cx="3046661" cy="2265466"/>
          </a:xfrm>
          <a:prstGeom prst="rect">
            <a:avLst/>
          </a:prstGeom>
          <a:ln>
            <a:solidFill>
              <a:schemeClr val="accent1"/>
            </a:solidFill>
          </a:ln>
        </p:spPr>
      </p:pic>
      <p:pic>
        <p:nvPicPr>
          <p:cNvPr id="8" name="Picture 7">
            <a:extLst>
              <a:ext uri="{FF2B5EF4-FFF2-40B4-BE49-F238E27FC236}">
                <a16:creationId xmlns:a16="http://schemas.microsoft.com/office/drawing/2014/main" id="{D07B170C-3E9D-86E0-91AC-19B53FB03AAF}"/>
              </a:ext>
            </a:extLst>
          </p:cNvPr>
          <p:cNvPicPr>
            <a:picLocks noChangeAspect="1"/>
          </p:cNvPicPr>
          <p:nvPr/>
        </p:nvPicPr>
        <p:blipFill>
          <a:blip r:embed="rId5"/>
          <a:stretch>
            <a:fillRect/>
          </a:stretch>
        </p:blipFill>
        <p:spPr>
          <a:xfrm>
            <a:off x="6165850" y="3052865"/>
            <a:ext cx="5587238" cy="3646682"/>
          </a:xfrm>
          <a:prstGeom prst="rect">
            <a:avLst/>
          </a:prstGeom>
          <a:ln>
            <a:solidFill>
              <a:schemeClr val="accent1"/>
            </a:solidFill>
          </a:ln>
        </p:spPr>
      </p:pic>
    </p:spTree>
    <p:extLst>
      <p:ext uri="{BB962C8B-B14F-4D97-AF65-F5344CB8AC3E}">
        <p14:creationId xmlns:p14="http://schemas.microsoft.com/office/powerpoint/2010/main" val="200272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205779" y="0"/>
            <a:ext cx="3724217" cy="28964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000" b="1" dirty="0"/>
              <a:t>Compare All Models</a:t>
            </a:r>
          </a:p>
        </p:txBody>
      </p:sp>
      <p:sp>
        <p:nvSpPr>
          <p:cNvPr id="17" name="Rectangle 16">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A43B8B-BA32-A239-DAFD-07B2CB7DD6AC}"/>
              </a:ext>
            </a:extLst>
          </p:cNvPr>
          <p:cNvPicPr>
            <a:picLocks noChangeAspect="1"/>
          </p:cNvPicPr>
          <p:nvPr/>
        </p:nvPicPr>
        <p:blipFill>
          <a:blip r:embed="rId3"/>
          <a:stretch>
            <a:fillRect/>
          </a:stretch>
        </p:blipFill>
        <p:spPr>
          <a:xfrm>
            <a:off x="4066030" y="316594"/>
            <a:ext cx="3963866" cy="3071995"/>
          </a:xfrm>
          <a:prstGeom prst="rect">
            <a:avLst/>
          </a:prstGeom>
          <a:ln>
            <a:solidFill>
              <a:schemeClr val="accent1"/>
            </a:solidFill>
          </a:ln>
        </p:spPr>
      </p:pic>
      <p:pic>
        <p:nvPicPr>
          <p:cNvPr id="4" name="Picture 3">
            <a:extLst>
              <a:ext uri="{FF2B5EF4-FFF2-40B4-BE49-F238E27FC236}">
                <a16:creationId xmlns:a16="http://schemas.microsoft.com/office/drawing/2014/main" id="{5E4A82FA-9142-5385-D023-9852ECD7F17F}"/>
              </a:ext>
            </a:extLst>
          </p:cNvPr>
          <p:cNvPicPr>
            <a:picLocks noChangeAspect="1"/>
          </p:cNvPicPr>
          <p:nvPr/>
        </p:nvPicPr>
        <p:blipFill>
          <a:blip r:embed="rId4"/>
          <a:stretch>
            <a:fillRect/>
          </a:stretch>
        </p:blipFill>
        <p:spPr>
          <a:xfrm>
            <a:off x="8106755" y="315745"/>
            <a:ext cx="3963866" cy="3071995"/>
          </a:xfrm>
          <a:prstGeom prst="rect">
            <a:avLst/>
          </a:prstGeom>
          <a:ln>
            <a:solidFill>
              <a:schemeClr val="accent1"/>
            </a:solidFill>
          </a:ln>
        </p:spPr>
      </p:pic>
      <p:sp>
        <p:nvSpPr>
          <p:cNvPr id="19" name="Rectangle 18">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F578F4B-568E-DFC7-5536-132F62D9760F}"/>
              </a:ext>
            </a:extLst>
          </p:cNvPr>
          <p:cNvPicPr>
            <a:picLocks noChangeAspect="1"/>
          </p:cNvPicPr>
          <p:nvPr/>
        </p:nvPicPr>
        <p:blipFill>
          <a:blip r:embed="rId5"/>
          <a:stretch>
            <a:fillRect/>
          </a:stretch>
        </p:blipFill>
        <p:spPr>
          <a:xfrm>
            <a:off x="4133473" y="3568038"/>
            <a:ext cx="3877425" cy="2966230"/>
          </a:xfrm>
          <a:prstGeom prst="rect">
            <a:avLst/>
          </a:prstGeom>
          <a:ln>
            <a:solidFill>
              <a:schemeClr val="accent1"/>
            </a:solidFill>
          </a:ln>
        </p:spPr>
      </p:pic>
      <p:pic>
        <p:nvPicPr>
          <p:cNvPr id="5" name="Picture 4">
            <a:extLst>
              <a:ext uri="{FF2B5EF4-FFF2-40B4-BE49-F238E27FC236}">
                <a16:creationId xmlns:a16="http://schemas.microsoft.com/office/drawing/2014/main" id="{C3ACA1D6-5994-A777-5322-3D9F9C6526C7}"/>
              </a:ext>
            </a:extLst>
          </p:cNvPr>
          <p:cNvPicPr>
            <a:picLocks noChangeAspect="1"/>
          </p:cNvPicPr>
          <p:nvPr/>
        </p:nvPicPr>
        <p:blipFill>
          <a:blip r:embed="rId6"/>
          <a:stretch>
            <a:fillRect/>
          </a:stretch>
        </p:blipFill>
        <p:spPr>
          <a:xfrm>
            <a:off x="8156940" y="3568037"/>
            <a:ext cx="3837701" cy="2974217"/>
          </a:xfrm>
          <a:prstGeom prst="rect">
            <a:avLst/>
          </a:prstGeom>
          <a:ln>
            <a:solidFill>
              <a:schemeClr val="accent1"/>
            </a:solidFill>
          </a:ln>
        </p:spPr>
      </p:pic>
      <p:pic>
        <p:nvPicPr>
          <p:cNvPr id="11" name="Picture 10">
            <a:extLst>
              <a:ext uri="{FF2B5EF4-FFF2-40B4-BE49-F238E27FC236}">
                <a16:creationId xmlns:a16="http://schemas.microsoft.com/office/drawing/2014/main" id="{42095622-1EDE-19A5-CEAD-C193A48880B5}"/>
              </a:ext>
            </a:extLst>
          </p:cNvPr>
          <p:cNvPicPr>
            <a:picLocks noChangeAspect="1"/>
          </p:cNvPicPr>
          <p:nvPr/>
        </p:nvPicPr>
        <p:blipFill>
          <a:blip r:embed="rId7"/>
          <a:stretch>
            <a:fillRect/>
          </a:stretch>
        </p:blipFill>
        <p:spPr>
          <a:xfrm>
            <a:off x="182636" y="3369715"/>
            <a:ext cx="3792524" cy="3156017"/>
          </a:xfrm>
          <a:prstGeom prst="rect">
            <a:avLst/>
          </a:prstGeom>
          <a:ln>
            <a:solidFill>
              <a:schemeClr val="accent1"/>
            </a:solidFill>
          </a:ln>
        </p:spPr>
      </p:pic>
    </p:spTree>
    <p:extLst>
      <p:ext uri="{BB962C8B-B14F-4D97-AF65-F5344CB8AC3E}">
        <p14:creationId xmlns:p14="http://schemas.microsoft.com/office/powerpoint/2010/main" val="59133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D1691-6768-9FFB-99E0-668F2C3317C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a:solidFill>
                  <a:srgbClr val="FFFFFF"/>
                </a:solidFill>
                <a:latin typeface="+mj-lt"/>
                <a:ea typeface="+mj-ea"/>
                <a:cs typeface="+mj-cs"/>
              </a:rPr>
              <a:t>Recommendation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DCED58E8-8B47-2D82-0ABE-5E8FBAABFAAD}"/>
              </a:ext>
            </a:extLst>
          </p:cNvPr>
          <p:cNvSpPr txBox="1"/>
          <p:nvPr/>
        </p:nvSpPr>
        <p:spPr>
          <a:xfrm>
            <a:off x="4167272" y="444500"/>
            <a:ext cx="7186527" cy="5732463"/>
          </a:xfrm>
          <a:prstGeom prst="rect">
            <a:avLst/>
          </a:prstGeom>
        </p:spPr>
        <p:txBody>
          <a:bodyPr vert="horz" lIns="91440" tIns="45720" rIns="91440" bIns="45720" rtlCol="0" anchor="ctr">
            <a:noAutofit/>
          </a:bodyPr>
          <a:lstStyle/>
          <a:p>
            <a:pPr defTabSz="914400">
              <a:lnSpc>
                <a:spcPct val="90000"/>
              </a:lnSpc>
              <a:spcAft>
                <a:spcPts val="800"/>
              </a:spcAft>
            </a:pPr>
            <a:r>
              <a:rPr lang="en-US" sz="1550" dirty="0">
                <a:effectLst/>
              </a:rPr>
              <a:t>Based on the analysis, here are the top two recommended models:</a:t>
            </a:r>
          </a:p>
          <a:p>
            <a:pPr marL="57150" indent="-285750" defTabSz="914400">
              <a:lnSpc>
                <a:spcPct val="90000"/>
              </a:lnSpc>
              <a:spcAft>
                <a:spcPts val="800"/>
              </a:spcAft>
              <a:buFont typeface="Wingdings" pitchFamily="2" charset="2"/>
              <a:buChar char="q"/>
            </a:pPr>
            <a:r>
              <a:rPr lang="en-US" sz="1550" b="1" dirty="0">
                <a:effectLst/>
              </a:rPr>
              <a:t>Random Forest</a:t>
            </a:r>
            <a:endParaRPr lang="en-US" sz="1550" dirty="0">
              <a:effectLst/>
            </a:endParaRP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Train/Test Accuracy</a:t>
            </a:r>
            <a:r>
              <a:rPr lang="en-US" sz="1550" dirty="0">
                <a:effectLst/>
              </a:rPr>
              <a:t>: 0.859/0.821 </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Precision/Recall/F1</a:t>
            </a:r>
            <a:r>
              <a:rPr lang="en-US" sz="1550" dirty="0">
                <a:effectLst/>
              </a:rPr>
              <a:t>: The F1 score on test data is 0.468, which is better than Logistic Regression and Decision Tree. Precision is decent, but recall could be better.</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ROC AUC</a:t>
            </a:r>
            <a:r>
              <a:rPr lang="en-US" sz="1550" dirty="0">
                <a:effectLst/>
              </a:rPr>
              <a:t>: 0.774 (Good)</a:t>
            </a:r>
          </a:p>
          <a:p>
            <a:pPr defTabSz="914400">
              <a:lnSpc>
                <a:spcPct val="90000"/>
              </a:lnSpc>
              <a:spcAft>
                <a:spcPts val="800"/>
              </a:spcAft>
            </a:pPr>
            <a:r>
              <a:rPr lang="en-US" sz="1550" b="1" dirty="0">
                <a:effectLst/>
              </a:rPr>
              <a:t>Why Recommend?</a:t>
            </a:r>
            <a:r>
              <a:rPr lang="en-US" sz="1550" dirty="0">
                <a:effectLst/>
              </a:rPr>
              <a:t> Random Forest offers a strong balance of accuracy, precision, and recall with minimal overfitting. It provides the best F1 score and a solid ROC AUC, indicating it generalizes well to the test data.</a:t>
            </a:r>
          </a:p>
          <a:p>
            <a:pPr marL="285750" indent="-285750" defTabSz="914400">
              <a:lnSpc>
                <a:spcPct val="90000"/>
              </a:lnSpc>
              <a:spcAft>
                <a:spcPts val="800"/>
              </a:spcAft>
              <a:buFont typeface="Wingdings" pitchFamily="2" charset="2"/>
              <a:buChar char="q"/>
            </a:pPr>
            <a:r>
              <a:rPr lang="en-US" sz="1550" b="1" dirty="0" err="1">
                <a:effectLst/>
              </a:rPr>
              <a:t>XGBoost</a:t>
            </a:r>
            <a:endParaRPr lang="en-US" sz="1550" dirty="0">
              <a:effectLst/>
            </a:endParaRP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dirty="0">
                <a:effectLst/>
              </a:rPr>
              <a:t>Train/Test Accuracy</a:t>
            </a:r>
            <a:r>
              <a:rPr lang="en-US" sz="1550" dirty="0">
                <a:effectLst/>
              </a:rPr>
              <a:t>: </a:t>
            </a:r>
            <a:r>
              <a:rPr lang="en-US" sz="1550">
                <a:effectLst/>
              </a:rPr>
              <a:t>0.827/0.820 </a:t>
            </a:r>
            <a:endParaRPr lang="en-US" sz="1550"/>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a:effectLst/>
              </a:rPr>
              <a:t>Precision</a:t>
            </a:r>
            <a:r>
              <a:rPr lang="en-US" sz="1550" b="1" dirty="0">
                <a:effectLst/>
              </a:rPr>
              <a:t>/Recall/F1</a:t>
            </a:r>
            <a:r>
              <a:rPr lang="en-US" sz="1550" dirty="0">
                <a:effectLst/>
              </a:rPr>
              <a:t>: The F1 score on test data is 0.458, which is slightly lower than Random Forest but still strong. It maintains a good balance between precision and recall.</a:t>
            </a: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dirty="0">
                <a:effectLst/>
              </a:rPr>
              <a:t>ROC AUC</a:t>
            </a:r>
            <a:r>
              <a:rPr lang="en-US" sz="1550" dirty="0">
                <a:effectLst/>
              </a:rPr>
              <a:t>: 0.778 (Good)</a:t>
            </a:r>
          </a:p>
          <a:p>
            <a:pPr defTabSz="914400">
              <a:lnSpc>
                <a:spcPct val="90000"/>
              </a:lnSpc>
              <a:spcAft>
                <a:spcPts val="800"/>
              </a:spcAft>
            </a:pPr>
            <a:r>
              <a:rPr lang="en-US" sz="1550" b="1" dirty="0">
                <a:effectLst/>
              </a:rPr>
              <a:t>Why Recommend?</a:t>
            </a:r>
            <a:r>
              <a:rPr lang="en-US" sz="1550" dirty="0">
                <a:effectLst/>
              </a:rPr>
              <a:t> </a:t>
            </a:r>
            <a:r>
              <a:rPr lang="en-US" sz="1550" dirty="0" err="1">
                <a:effectLst/>
              </a:rPr>
              <a:t>XGBoost</a:t>
            </a:r>
            <a:r>
              <a:rPr lang="en-US" sz="1550" dirty="0">
                <a:effectLst/>
              </a:rPr>
              <a:t> is another top-performing model with a strong ROC AUC and minimal overfitting. While its F1 score is slightly lower than that of Random Forest, its high ROC AUC indicates excellent predictive power and robustness.</a:t>
            </a:r>
          </a:p>
          <a:p>
            <a:pPr marL="285750" indent="-285750" defTabSz="914400">
              <a:lnSpc>
                <a:spcPct val="90000"/>
              </a:lnSpc>
              <a:spcAft>
                <a:spcPts val="800"/>
              </a:spcAft>
              <a:buFont typeface="Wingdings" pitchFamily="2" charset="2"/>
              <a:buChar char="v"/>
            </a:pPr>
            <a:r>
              <a:rPr lang="en-US" sz="1550" b="1" dirty="0">
                <a:effectLst/>
              </a:rPr>
              <a:t>Final Recommendation:</a:t>
            </a:r>
            <a:endParaRPr lang="en-US" sz="1550" dirty="0">
              <a:effectLst/>
            </a:endParaRPr>
          </a:p>
          <a:p>
            <a:pPr marL="314325" defTabSz="914400">
              <a:lnSpc>
                <a:spcPct val="90000"/>
              </a:lnSpc>
            </a:pPr>
            <a:r>
              <a:rPr lang="en-US" sz="1550" dirty="0">
                <a:effectLst/>
              </a:rPr>
              <a:t>If you need to choose between these two, </a:t>
            </a:r>
            <a:r>
              <a:rPr lang="en-US" sz="1550" b="1" dirty="0">
                <a:effectLst/>
                <a:highlight>
                  <a:srgbClr val="FFFF00"/>
                </a:highlight>
              </a:rPr>
              <a:t>Random Forest</a:t>
            </a:r>
            <a:r>
              <a:rPr lang="en-US" sz="1550" dirty="0">
                <a:effectLst/>
                <a:highlight>
                  <a:srgbClr val="FFFF00"/>
                </a:highlight>
              </a:rPr>
              <a:t> is slightly preferable </a:t>
            </a:r>
            <a:r>
              <a:rPr lang="en-US" sz="1550" dirty="0">
                <a:effectLst/>
              </a:rPr>
              <a:t>for its higher F1 score, making it the top recommendation. However, </a:t>
            </a:r>
            <a:r>
              <a:rPr lang="en-US" sz="1550" b="1" dirty="0" err="1">
                <a:effectLst/>
              </a:rPr>
              <a:t>XGBoost</a:t>
            </a:r>
            <a:r>
              <a:rPr lang="en-US" sz="1550" dirty="0">
                <a:effectLst/>
              </a:rPr>
              <a:t> is a close second, </a:t>
            </a:r>
            <a:endParaRPr lang="en-US" sz="1550" dirty="0"/>
          </a:p>
        </p:txBody>
      </p:sp>
    </p:spTree>
    <p:extLst>
      <p:ext uri="{BB962C8B-B14F-4D97-AF65-F5344CB8AC3E}">
        <p14:creationId xmlns:p14="http://schemas.microsoft.com/office/powerpoint/2010/main" val="233030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738D-9F90-FEFA-8B94-DF1EDC97D8F9}"/>
              </a:ext>
            </a:extLst>
          </p:cNvPr>
          <p:cNvSpPr>
            <a:spLocks noGrp="1"/>
          </p:cNvSpPr>
          <p:nvPr>
            <p:ph type="title"/>
          </p:nvPr>
        </p:nvSpPr>
        <p:spPr>
          <a:xfrm>
            <a:off x="546100" y="2625725"/>
            <a:ext cx="10515600" cy="1325563"/>
          </a:xfrm>
        </p:spPr>
        <p:txBody>
          <a:bodyPr/>
          <a:lstStyle/>
          <a:p>
            <a:pPr algn="ctr"/>
            <a:r>
              <a:rPr lang="en-US"/>
              <a:t>Appendix</a:t>
            </a:r>
          </a:p>
        </p:txBody>
      </p:sp>
    </p:spTree>
    <p:extLst>
      <p:ext uri="{BB962C8B-B14F-4D97-AF65-F5344CB8AC3E}">
        <p14:creationId xmlns:p14="http://schemas.microsoft.com/office/powerpoint/2010/main" val="114781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A24CCB-97F9-D565-15F0-FE7822310B0E}"/>
              </a:ext>
            </a:extLst>
          </p:cNvPr>
          <p:cNvPicPr>
            <a:picLocks noChangeAspect="1"/>
          </p:cNvPicPr>
          <p:nvPr/>
        </p:nvPicPr>
        <p:blipFill>
          <a:blip r:embed="rId2"/>
          <a:stretch>
            <a:fillRect/>
          </a:stretch>
        </p:blipFill>
        <p:spPr>
          <a:xfrm>
            <a:off x="21388" y="178939"/>
            <a:ext cx="6052760" cy="2767461"/>
          </a:xfrm>
          <a:prstGeom prst="rect">
            <a:avLst/>
          </a:prstGeom>
        </p:spPr>
      </p:pic>
      <p:pic>
        <p:nvPicPr>
          <p:cNvPr id="5" name="Picture 4">
            <a:extLst>
              <a:ext uri="{FF2B5EF4-FFF2-40B4-BE49-F238E27FC236}">
                <a16:creationId xmlns:a16="http://schemas.microsoft.com/office/drawing/2014/main" id="{1D2C4D4E-81E3-ED0F-A50A-EDFFB5259BC2}"/>
              </a:ext>
            </a:extLst>
          </p:cNvPr>
          <p:cNvPicPr>
            <a:picLocks noChangeAspect="1"/>
          </p:cNvPicPr>
          <p:nvPr/>
        </p:nvPicPr>
        <p:blipFill>
          <a:blip r:embed="rId3"/>
          <a:stretch>
            <a:fillRect/>
          </a:stretch>
        </p:blipFill>
        <p:spPr>
          <a:xfrm>
            <a:off x="6551215" y="178939"/>
            <a:ext cx="5640785" cy="2937260"/>
          </a:xfrm>
          <a:prstGeom prst="rect">
            <a:avLst/>
          </a:prstGeom>
        </p:spPr>
      </p:pic>
      <p:pic>
        <p:nvPicPr>
          <p:cNvPr id="6" name="Picture 5">
            <a:extLst>
              <a:ext uri="{FF2B5EF4-FFF2-40B4-BE49-F238E27FC236}">
                <a16:creationId xmlns:a16="http://schemas.microsoft.com/office/drawing/2014/main" id="{36322726-A525-659C-A293-F10052A540BF}"/>
              </a:ext>
            </a:extLst>
          </p:cNvPr>
          <p:cNvPicPr>
            <a:picLocks noChangeAspect="1"/>
          </p:cNvPicPr>
          <p:nvPr/>
        </p:nvPicPr>
        <p:blipFill>
          <a:blip r:embed="rId4"/>
          <a:stretch>
            <a:fillRect/>
          </a:stretch>
        </p:blipFill>
        <p:spPr>
          <a:xfrm>
            <a:off x="190499" y="3429000"/>
            <a:ext cx="5814595" cy="2943995"/>
          </a:xfrm>
          <a:prstGeom prst="rect">
            <a:avLst/>
          </a:prstGeom>
        </p:spPr>
      </p:pic>
      <p:pic>
        <p:nvPicPr>
          <p:cNvPr id="7" name="Picture 6">
            <a:extLst>
              <a:ext uri="{FF2B5EF4-FFF2-40B4-BE49-F238E27FC236}">
                <a16:creationId xmlns:a16="http://schemas.microsoft.com/office/drawing/2014/main" id="{44712351-B3EF-836F-0812-32BEAC671510}"/>
              </a:ext>
            </a:extLst>
          </p:cNvPr>
          <p:cNvPicPr>
            <a:picLocks noChangeAspect="1"/>
          </p:cNvPicPr>
          <p:nvPr/>
        </p:nvPicPr>
        <p:blipFill>
          <a:blip r:embed="rId5"/>
          <a:stretch>
            <a:fillRect/>
          </a:stretch>
        </p:blipFill>
        <p:spPr>
          <a:xfrm>
            <a:off x="6529827" y="3429000"/>
            <a:ext cx="5662173" cy="2943995"/>
          </a:xfrm>
          <a:prstGeom prst="rect">
            <a:avLst/>
          </a:prstGeom>
        </p:spPr>
      </p:pic>
    </p:spTree>
    <p:extLst>
      <p:ext uri="{BB962C8B-B14F-4D97-AF65-F5344CB8AC3E}">
        <p14:creationId xmlns:p14="http://schemas.microsoft.com/office/powerpoint/2010/main" val="20920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5558489" cy="1325563"/>
          </a:xfrm>
        </p:spPr>
        <p:txBody>
          <a:bodyPr>
            <a:normAutofit/>
          </a:bodyPr>
          <a:lstStyle/>
          <a:p>
            <a:r>
              <a:rPr lang="en-US" dirty="0"/>
              <a:t>Some Data Info and updates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838200" y="1825625"/>
            <a:ext cx="5558489" cy="4351338"/>
          </a:xfrm>
        </p:spPr>
        <p:txBody>
          <a:bodyPr>
            <a:normAutofit/>
          </a:bodyPr>
          <a:lstStyle/>
          <a:p>
            <a:r>
              <a:rPr lang="en-NZ" sz="1800" b="0" i="0">
                <a:effectLst/>
                <a:latin typeface="Aptos" panose="020B0004020202020204" pitchFamily="34" charset="0"/>
              </a:rPr>
              <a:t>There are 30000 rows and 25 columns</a:t>
            </a:r>
          </a:p>
          <a:p>
            <a:r>
              <a:rPr lang="en-NZ" sz="1800" b="0">
                <a:effectLst/>
                <a:latin typeface="Aptos" panose="020B0004020202020204" pitchFamily="34" charset="0"/>
              </a:rPr>
              <a:t>we can see that all the 25 columns have 30000 count which indicates there is no missing value.</a:t>
            </a:r>
          </a:p>
          <a:p>
            <a:r>
              <a:rPr lang="en-NZ" sz="1800" b="0">
                <a:effectLst/>
                <a:latin typeface="Aptos" panose="020B0004020202020204" pitchFamily="34" charset="0"/>
              </a:rPr>
              <a:t>we can see that the repayment status is indicated in columns PAY_0, PAY_2 ... with no PAY_1 column, so we rename PAY_0 to PAY_1 for ease of understanding.</a:t>
            </a:r>
          </a:p>
          <a:p>
            <a:r>
              <a:rPr lang="en-NZ" sz="1800">
                <a:latin typeface="Aptos" panose="020B0004020202020204" pitchFamily="34" charset="0"/>
              </a:rPr>
              <a:t>next we check the datatype of each variable of dataset. We see that all the columns are int64 type whereas from previous knowledge we know that SEX, EDUCATION, MARRIAGE, PAY_0, PAY_2, PAY_3, PAY_4, PAY_5, PAY_6, </a:t>
            </a:r>
            <a:r>
              <a:rPr lang="en-NZ" sz="1800" err="1">
                <a:latin typeface="Aptos" panose="020B0004020202020204" pitchFamily="34" charset="0"/>
              </a:rPr>
              <a:t>default_payment_next_month</a:t>
            </a:r>
            <a:r>
              <a:rPr lang="en-NZ" sz="1800">
                <a:latin typeface="Aptos" panose="020B0004020202020204" pitchFamily="34" charset="0"/>
              </a:rPr>
              <a:t> are categorical features. </a:t>
            </a:r>
          </a:p>
          <a:p>
            <a:r>
              <a:rPr lang="en-NZ" sz="1800" err="1">
                <a:latin typeface="Aptos" panose="020B0004020202020204" pitchFamily="34" charset="0"/>
              </a:rPr>
              <a:t>defaulters.isna</a:t>
            </a:r>
            <a:r>
              <a:rPr lang="en-NZ" sz="1800">
                <a:latin typeface="Aptos" panose="020B0004020202020204" pitchFamily="34" charset="0"/>
              </a:rPr>
              <a:t>().sum() # check for missing values for surety – no NULLs</a:t>
            </a:r>
          </a:p>
          <a:p>
            <a:endParaRPr lang="en-NZ" sz="1800">
              <a:latin typeface="Aptos" panose="020B0004020202020204" pitchFamily="34" charset="0"/>
            </a:endParaRPr>
          </a:p>
          <a:p>
            <a:pPr marL="0" indent="0">
              <a:buNone/>
            </a:pPr>
            <a:endParaRPr lang="en-NZ" sz="1800">
              <a:latin typeface="Aptos" panose="020B0004020202020204" pitchFamily="34" charset="0"/>
            </a:endParaRPr>
          </a:p>
          <a:p>
            <a:endParaRPr lang="en-US" sz="18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3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5400"/>
              <a:t>Visualisation – Defaulter Percentage</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510105" y="2044563"/>
            <a:ext cx="7080349" cy="2929837"/>
          </a:xfrm>
          <a:prstGeom prst="rect">
            <a:avLst/>
          </a:prstGeom>
        </p:spPr>
        <p:txBody>
          <a:bodyPr>
            <a:normAutofit/>
          </a:bodyPr>
          <a:lstStyle/>
          <a:p>
            <a:pPr defTabSz="306324">
              <a:spcAft>
                <a:spcPts val="600"/>
              </a:spcAft>
            </a:pPr>
            <a:r>
              <a:rPr lang="en-NZ" sz="1340" kern="1200" dirty="0">
                <a:solidFill>
                  <a:schemeClr val="tx1"/>
                </a:solidFill>
                <a:latin typeface="Aptos" panose="020B0004020202020204" pitchFamily="34" charset="0"/>
                <a:ea typeface="+mn-ea"/>
                <a:cs typeface="+mn-cs"/>
              </a:rPr>
              <a:t>before moving to visualization we first select some features which we feel would be most correlated to the target variable. From the data provided we see that we want to predict whether a person will default in payment next month or not. This prediction depends mostly on previous repayment history, what is the limiting balance, age, education and marriage. Let's plot these first.</a:t>
            </a:r>
          </a:p>
          <a:p>
            <a:pPr defTabSz="306324">
              <a:spcAft>
                <a:spcPts val="600"/>
              </a:spcAft>
            </a:pPr>
            <a:endParaRPr lang="en-NZ" sz="1072" kern="1200" dirty="0">
              <a:solidFill>
                <a:schemeClr val="tx1"/>
              </a:solidFill>
              <a:latin typeface="Aptos" panose="020B0004020202020204" pitchFamily="34" charset="0"/>
              <a:ea typeface="+mn-ea"/>
              <a:cs typeface="+mn-cs"/>
            </a:endParaRPr>
          </a:p>
          <a:p>
            <a:pPr defTabSz="306324">
              <a:spcAft>
                <a:spcPts val="600"/>
              </a:spcAft>
            </a:pPr>
            <a:endParaRPr lang="en-NZ" sz="1072" kern="1200" dirty="0">
              <a:solidFill>
                <a:schemeClr val="tx1"/>
              </a:solidFill>
              <a:latin typeface="Aptos" panose="020B0004020202020204" pitchFamily="34" charset="0"/>
              <a:ea typeface="+mn-ea"/>
              <a:cs typeface="+mn-cs"/>
            </a:endParaRPr>
          </a:p>
          <a:p>
            <a:pPr>
              <a:spcAft>
                <a:spcPts val="600"/>
              </a:spcAft>
            </a:pPr>
            <a:endParaRPr lang="en-US" dirty="0"/>
          </a:p>
        </p:txBody>
      </p:sp>
      <p:pic>
        <p:nvPicPr>
          <p:cNvPr id="4" name="Picture 3">
            <a:extLst>
              <a:ext uri="{FF2B5EF4-FFF2-40B4-BE49-F238E27FC236}">
                <a16:creationId xmlns:a16="http://schemas.microsoft.com/office/drawing/2014/main" id="{3785A3E0-7659-A2D5-2887-A511AE0F76AC}"/>
              </a:ext>
            </a:extLst>
          </p:cNvPr>
          <p:cNvPicPr>
            <a:picLocks noChangeAspect="1"/>
          </p:cNvPicPr>
          <p:nvPr/>
        </p:nvPicPr>
        <p:blipFill>
          <a:blip r:embed="rId3"/>
          <a:stretch>
            <a:fillRect/>
          </a:stretch>
        </p:blipFill>
        <p:spPr>
          <a:xfrm>
            <a:off x="6768656" y="3053799"/>
            <a:ext cx="2953427" cy="3123164"/>
          </a:xfrm>
          <a:prstGeom prst="rect">
            <a:avLst/>
          </a:prstGeom>
        </p:spPr>
      </p:pic>
      <p:sp>
        <p:nvSpPr>
          <p:cNvPr id="6" name="TextBox 5">
            <a:extLst>
              <a:ext uri="{FF2B5EF4-FFF2-40B4-BE49-F238E27FC236}">
                <a16:creationId xmlns:a16="http://schemas.microsoft.com/office/drawing/2014/main" id="{31406014-260A-3936-DA45-30869A964EDB}"/>
              </a:ext>
            </a:extLst>
          </p:cNvPr>
          <p:cNvSpPr txBox="1"/>
          <p:nvPr/>
        </p:nvSpPr>
        <p:spPr>
          <a:xfrm>
            <a:off x="2469916" y="3724210"/>
            <a:ext cx="4105936" cy="710964"/>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can see that the dataset consists of 77% clients are not expected to default payment whereas 23% clients are expected to default the payment.</a:t>
            </a:r>
            <a:endParaRPr lang="en-NZ" sz="2000">
              <a:latin typeface="Aptos" panose="020B0004020202020204" pitchFamily="34" charset="0"/>
            </a:endParaRPr>
          </a:p>
        </p:txBody>
      </p:sp>
    </p:spTree>
    <p:extLst>
      <p:ext uri="{BB962C8B-B14F-4D97-AF65-F5344CB8AC3E}">
        <p14:creationId xmlns:p14="http://schemas.microsoft.com/office/powerpoint/2010/main" val="29924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Limit Balance and Age - distribution</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198689" y="2228087"/>
            <a:ext cx="7078861" cy="2929221"/>
          </a:xfrm>
          <a:prstGeom prst="rect">
            <a:avLst/>
          </a:prstGeom>
        </p:spPr>
        <p:txBody>
          <a:bodyPr>
            <a:normAutofit/>
          </a:bodyPr>
          <a:lstStyle/>
          <a:p>
            <a:pPr defTabSz="306324">
              <a:spcAft>
                <a:spcPts val="600"/>
              </a:spcAft>
            </a:pPr>
            <a:endParaRPr lang="en-NZ" sz="1072" kern="1200">
              <a:solidFill>
                <a:schemeClr val="tx1"/>
              </a:solidFill>
              <a:latin typeface="Aptos" panose="020B0004020202020204" pitchFamily="34" charset="0"/>
              <a:ea typeface="+mn-ea"/>
              <a:cs typeface="+mn-cs"/>
            </a:endParaRPr>
          </a:p>
          <a:p>
            <a:pPr defTabSz="306324">
              <a:spcAft>
                <a:spcPts val="600"/>
              </a:spcAft>
            </a:pPr>
            <a:endParaRPr lang="en-NZ" sz="10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2198689" y="4612693"/>
            <a:ext cx="7794621" cy="1598899"/>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By plotting the continuous variables we observe that dataset consists of skewed data of limiting balance and age of clients.</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have more number of clients having limiting balance between 0 to 200000 currency.</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have more number of clients from age bracket of 20 to 40, i.e., clients from mostly young to mid aged groups.</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will observe the effect of variables on target variable below</a:t>
            </a:r>
            <a:endParaRPr lang="en-NZ" sz="2000">
              <a:latin typeface="Aptos" panose="020B0004020202020204" pitchFamily="34" charset="0"/>
            </a:endParaRPr>
          </a:p>
        </p:txBody>
      </p:sp>
      <p:pic>
        <p:nvPicPr>
          <p:cNvPr id="5" name="Picture 4">
            <a:extLst>
              <a:ext uri="{FF2B5EF4-FFF2-40B4-BE49-F238E27FC236}">
                <a16:creationId xmlns:a16="http://schemas.microsoft.com/office/drawing/2014/main" id="{0070C7EA-4B48-314A-B0D0-EFC5EA018E61}"/>
              </a:ext>
            </a:extLst>
          </p:cNvPr>
          <p:cNvPicPr>
            <a:picLocks noChangeAspect="1"/>
          </p:cNvPicPr>
          <p:nvPr/>
        </p:nvPicPr>
        <p:blipFill>
          <a:blip r:embed="rId3"/>
          <a:stretch>
            <a:fillRect/>
          </a:stretch>
        </p:blipFill>
        <p:spPr>
          <a:xfrm>
            <a:off x="2244017" y="2352877"/>
            <a:ext cx="7477214" cy="2135026"/>
          </a:xfrm>
          <a:prstGeom prst="rect">
            <a:avLst/>
          </a:prstGeom>
        </p:spPr>
      </p:pic>
    </p:spTree>
    <p:extLst>
      <p:ext uri="{BB962C8B-B14F-4D97-AF65-F5344CB8AC3E}">
        <p14:creationId xmlns:p14="http://schemas.microsoft.com/office/powerpoint/2010/main" val="25605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 of clients – age group/default on payment </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838200" y="2306350"/>
            <a:ext cx="9303649" cy="384983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3179869"/>
            <a:ext cx="4448004" cy="198782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We have maximum clients from 21-30 age group followed by 31-40. Hence with increasing age group the number of clients that will default the payment next month is decreasing. Hence we can see that Age is important feature to predict the default payment for next month.</a:t>
            </a:r>
            <a:endParaRPr lang="en-NZ" sz="2000" b="0">
              <a:effectLst/>
              <a:latin typeface="Aptos" panose="020B0004020202020204" pitchFamily="34" charset="0"/>
            </a:endParaRPr>
          </a:p>
        </p:txBody>
      </p:sp>
      <p:pic>
        <p:nvPicPr>
          <p:cNvPr id="4" name="Picture 3">
            <a:extLst>
              <a:ext uri="{FF2B5EF4-FFF2-40B4-BE49-F238E27FC236}">
                <a16:creationId xmlns:a16="http://schemas.microsoft.com/office/drawing/2014/main" id="{6BFAC5BB-C966-7035-C2BB-9B7F882A51B6}"/>
              </a:ext>
            </a:extLst>
          </p:cNvPr>
          <p:cNvPicPr>
            <a:picLocks noChangeAspect="1"/>
          </p:cNvPicPr>
          <p:nvPr/>
        </p:nvPicPr>
        <p:blipFill>
          <a:blip r:embed="rId3"/>
          <a:stretch>
            <a:fillRect/>
          </a:stretch>
        </p:blipFill>
        <p:spPr>
          <a:xfrm>
            <a:off x="5528391" y="2248864"/>
            <a:ext cx="5825409" cy="3849835"/>
          </a:xfrm>
          <a:prstGeom prst="rect">
            <a:avLst/>
          </a:prstGeom>
        </p:spPr>
      </p:pic>
    </p:spTree>
    <p:extLst>
      <p:ext uri="{BB962C8B-B14F-4D97-AF65-F5344CB8AC3E}">
        <p14:creationId xmlns:p14="http://schemas.microsoft.com/office/powerpoint/2010/main" val="309793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659234" y="957447"/>
            <a:ext cx="3383280" cy="4943105"/>
          </a:xfrm>
        </p:spPr>
        <p:txBody>
          <a:bodyPr anchor="ctr">
            <a:normAutofit/>
          </a:bodyPr>
          <a:lstStyle/>
          <a:p>
            <a:r>
              <a:rPr lang="en-US" sz="4000"/>
              <a:t>Visualisation – Repayment status vs default payment</a:t>
            </a:r>
          </a:p>
        </p:txBody>
      </p:sp>
      <p:sp>
        <p:nvSpPr>
          <p:cNvPr id="13"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4663948" y="2116709"/>
            <a:ext cx="6147775" cy="2543940"/>
          </a:xfrm>
          <a:prstGeom prst="rect">
            <a:avLst/>
          </a:prstGeom>
        </p:spPr>
        <p:txBody>
          <a:bodyPr>
            <a:normAutofit/>
          </a:bodyPr>
          <a:lstStyle/>
          <a:p>
            <a:pPr defTabSz="265176">
              <a:spcAft>
                <a:spcPts val="600"/>
              </a:spcAft>
            </a:pPr>
            <a:endParaRPr lang="en-NZ" sz="928" kern="1200">
              <a:solidFill>
                <a:schemeClr val="tx1"/>
              </a:solidFill>
              <a:latin typeface="Aptos" panose="020B0004020202020204" pitchFamily="34" charset="0"/>
              <a:ea typeface="+mn-ea"/>
              <a:cs typeface="+mn-cs"/>
            </a:endParaRPr>
          </a:p>
          <a:p>
            <a:pPr defTabSz="265176">
              <a:spcAft>
                <a:spcPts val="600"/>
              </a:spcAft>
            </a:pPr>
            <a:endParaRPr lang="en-NZ" sz="92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4663948" y="1054880"/>
            <a:ext cx="6017304" cy="1154162"/>
          </a:xfrm>
          <a:prstGeom prst="rect">
            <a:avLst/>
          </a:prstGeom>
          <a:noFill/>
        </p:spPr>
        <p:txBody>
          <a:bodyPr wrap="square">
            <a:spAutoFit/>
          </a:bodyPr>
          <a:lstStyle/>
          <a:p>
            <a:pPr defTabSz="265176" fontAlgn="base">
              <a:spcAft>
                <a:spcPts val="600"/>
              </a:spcAft>
              <a:buFont typeface="Arial" panose="020B0604020202020204" pitchFamily="34" charset="0"/>
              <a:buChar char="•"/>
            </a:pPr>
            <a:r>
              <a:rPr lang="en-NZ" sz="1600" kern="1200" dirty="0">
                <a:solidFill>
                  <a:schemeClr val="tx1"/>
                </a:solidFill>
                <a:highlight>
                  <a:srgbClr val="FFFFFF"/>
                </a:highlight>
                <a:latin typeface="inherit"/>
                <a:ea typeface="+mn-ea"/>
                <a:cs typeface="+mn-cs"/>
              </a:rPr>
              <a:t>Those Using Revolving Credit (paid only minimum) and those delayed for 2 months have the highest </a:t>
            </a:r>
            <a:r>
              <a:rPr lang="en-NZ" sz="1600" b="1" kern="1200" dirty="0">
                <a:solidFill>
                  <a:schemeClr val="tx1"/>
                </a:solidFill>
                <a:highlight>
                  <a:srgbClr val="FFFFFF"/>
                </a:highlight>
                <a:latin typeface="inherit"/>
                <a:ea typeface="+mn-ea"/>
                <a:cs typeface="+mn-cs"/>
              </a:rPr>
              <a:t>Default Count</a:t>
            </a:r>
            <a:r>
              <a:rPr lang="en-NZ" sz="1600" kern="1200" dirty="0">
                <a:solidFill>
                  <a:schemeClr val="tx1"/>
                </a:solidFill>
                <a:highlight>
                  <a:srgbClr val="FFFFFF"/>
                </a:highlight>
                <a:latin typeface="inherit"/>
                <a:ea typeface="+mn-ea"/>
                <a:cs typeface="+mn-cs"/>
              </a:rPr>
              <a:t>.</a:t>
            </a:r>
          </a:p>
          <a:p>
            <a:pPr defTabSz="265176" fontAlgn="base">
              <a:spcAft>
                <a:spcPts val="600"/>
              </a:spcAft>
              <a:buFont typeface="Arial" panose="020B0604020202020204" pitchFamily="34" charset="0"/>
              <a:buChar char="•"/>
            </a:pPr>
            <a:r>
              <a:rPr lang="en-NZ" sz="1600" kern="1200" dirty="0">
                <a:solidFill>
                  <a:schemeClr val="tx1"/>
                </a:solidFill>
                <a:highlight>
                  <a:srgbClr val="FFFFFF"/>
                </a:highlight>
                <a:latin typeface="inherit"/>
                <a:ea typeface="+mn-ea"/>
                <a:cs typeface="+mn-cs"/>
              </a:rPr>
              <a:t>When payment is delayed more than 2 months, the </a:t>
            </a:r>
            <a:r>
              <a:rPr lang="en-NZ" sz="1600" b="1" kern="1200" dirty="0">
                <a:solidFill>
                  <a:schemeClr val="tx1"/>
                </a:solidFill>
                <a:highlight>
                  <a:srgbClr val="FFFFFF"/>
                </a:highlight>
                <a:latin typeface="inherit"/>
                <a:ea typeface="+mn-ea"/>
                <a:cs typeface="+mn-cs"/>
              </a:rPr>
              <a:t>chances of default</a:t>
            </a:r>
            <a:r>
              <a:rPr lang="en-NZ" sz="1600" kern="1200" dirty="0">
                <a:solidFill>
                  <a:schemeClr val="tx1"/>
                </a:solidFill>
                <a:highlight>
                  <a:srgbClr val="FFFFFF"/>
                </a:highlight>
                <a:latin typeface="inherit"/>
                <a:ea typeface="+mn-ea"/>
                <a:cs typeface="+mn-cs"/>
              </a:rPr>
              <a:t> goes higher than 50%.</a:t>
            </a:r>
            <a:endParaRPr lang="en-NZ" sz="1600" b="0" i="0" dirty="0">
              <a:effectLst/>
              <a:highlight>
                <a:srgbClr val="FFFFFF"/>
              </a:highlight>
              <a:latin typeface="inherit"/>
            </a:endParaRPr>
          </a:p>
        </p:txBody>
      </p:sp>
      <p:pic>
        <p:nvPicPr>
          <p:cNvPr id="4" name="Picture 3">
            <a:extLst>
              <a:ext uri="{FF2B5EF4-FFF2-40B4-BE49-F238E27FC236}">
                <a16:creationId xmlns:a16="http://schemas.microsoft.com/office/drawing/2014/main" id="{39B31228-2F8F-5893-7A52-CCDAE6EC01F4}"/>
              </a:ext>
            </a:extLst>
          </p:cNvPr>
          <p:cNvPicPr>
            <a:picLocks noChangeAspect="1"/>
          </p:cNvPicPr>
          <p:nvPr/>
        </p:nvPicPr>
        <p:blipFill>
          <a:blip r:embed="rId3"/>
          <a:stretch>
            <a:fillRect/>
          </a:stretch>
        </p:blipFill>
        <p:spPr>
          <a:xfrm>
            <a:off x="3446667" y="2730479"/>
            <a:ext cx="8520045" cy="3565851"/>
          </a:xfrm>
          <a:prstGeom prst="rect">
            <a:avLst/>
          </a:prstGeom>
        </p:spPr>
      </p:pic>
    </p:spTree>
    <p:extLst>
      <p:ext uri="{BB962C8B-B14F-4D97-AF65-F5344CB8AC3E}">
        <p14:creationId xmlns:p14="http://schemas.microsoft.com/office/powerpoint/2010/main" val="2380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Visualisation – Marriage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967800" y="1751320"/>
            <a:ext cx="9712484" cy="4019010"/>
          </a:xfrm>
          <a:prstGeom prst="rect">
            <a:avLst/>
          </a:prstGeom>
        </p:spPr>
        <p:txBody>
          <a:bodyPr>
            <a:normAutofit/>
          </a:bodyPr>
          <a:lstStyle/>
          <a:p>
            <a:pPr defTabSz="420624">
              <a:spcAft>
                <a:spcPts val="600"/>
              </a:spcAft>
            </a:pPr>
            <a:endParaRPr lang="en-NZ" sz="1472" kern="1200">
              <a:solidFill>
                <a:schemeClr val="tx1"/>
              </a:solidFill>
              <a:latin typeface="Aptos" panose="020B0004020202020204" pitchFamily="34" charset="0"/>
              <a:ea typeface="+mn-ea"/>
              <a:cs typeface="+mn-cs"/>
            </a:endParaRPr>
          </a:p>
          <a:p>
            <a:pPr defTabSz="420624">
              <a:spcAft>
                <a:spcPts val="600"/>
              </a:spcAft>
            </a:pPr>
            <a:endParaRPr lang="en-NZ" sz="14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583318" y="1989532"/>
            <a:ext cx="2828010" cy="3780798"/>
          </a:xfrm>
          <a:prstGeom prst="rect">
            <a:avLst/>
          </a:prstGeom>
          <a:noFill/>
        </p:spPr>
        <p:txBody>
          <a:bodyPr wrap="square">
            <a:spAutoFit/>
          </a:bodyPr>
          <a:lstStyle/>
          <a:p>
            <a:pPr defTabSz="420624">
              <a:spcAft>
                <a:spcPts val="600"/>
              </a:spcAft>
            </a:pPr>
            <a:r>
              <a:rPr lang="en-NZ" sz="1840" kern="1200" dirty="0">
                <a:solidFill>
                  <a:schemeClr val="tx1"/>
                </a:solidFill>
                <a:latin typeface="Aptos" panose="020B0004020202020204" pitchFamily="34" charset="0"/>
                <a:ea typeface="+mn-ea"/>
                <a:cs typeface="+mn-cs"/>
              </a:rPr>
              <a:t>From this plot we can infer that married people between age bracket of 30 and 50 and unmarried clients of age 20-30 tend to default payment with unmarried clients higher probability to default payment. Hence we can include MARRIAGE feature of clients to find probability of defaulting the payment next month</a:t>
            </a:r>
            <a:endParaRPr lang="en-NZ" sz="2000" b="0" dirty="0">
              <a:effectLst/>
              <a:latin typeface="Aptos" panose="020B0004020202020204" pitchFamily="34" charset="0"/>
            </a:endParaRPr>
          </a:p>
        </p:txBody>
      </p:sp>
      <p:pic>
        <p:nvPicPr>
          <p:cNvPr id="4" name="Picture 3">
            <a:extLst>
              <a:ext uri="{FF2B5EF4-FFF2-40B4-BE49-F238E27FC236}">
                <a16:creationId xmlns:a16="http://schemas.microsoft.com/office/drawing/2014/main" id="{A4C35934-B0F7-5A71-F29D-5E11268B1A30}"/>
              </a:ext>
            </a:extLst>
          </p:cNvPr>
          <p:cNvPicPr>
            <a:picLocks noChangeAspect="1"/>
          </p:cNvPicPr>
          <p:nvPr/>
        </p:nvPicPr>
        <p:blipFill>
          <a:blip r:embed="rId3"/>
          <a:stretch>
            <a:fillRect/>
          </a:stretch>
        </p:blipFill>
        <p:spPr>
          <a:xfrm>
            <a:off x="3895228" y="2248855"/>
            <a:ext cx="7752856" cy="3850324"/>
          </a:xfrm>
          <a:prstGeom prst="rect">
            <a:avLst/>
          </a:prstGeom>
        </p:spPr>
      </p:pic>
    </p:spTree>
    <p:extLst>
      <p:ext uri="{BB962C8B-B14F-4D97-AF65-F5344CB8AC3E}">
        <p14:creationId xmlns:p14="http://schemas.microsoft.com/office/powerpoint/2010/main" val="41563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256032"/>
            <a:ext cx="10506456" cy="1014984"/>
          </a:xfrm>
        </p:spPr>
        <p:txBody>
          <a:bodyPr anchor="b">
            <a:normAutofit/>
          </a:bodyPr>
          <a:lstStyle/>
          <a:p>
            <a:r>
              <a:rPr lang="en-US" sz="4100" err="1"/>
              <a:t>Visualisation</a:t>
            </a:r>
            <a:r>
              <a:rPr lang="en-US" sz="4100"/>
              <a:t> – Male/Female vs default payment</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31406014-260A-3936-DA45-30869A964EDB}"/>
              </a:ext>
            </a:extLst>
          </p:cNvPr>
          <p:cNvSpPr txBox="1"/>
          <p:nvPr/>
        </p:nvSpPr>
        <p:spPr>
          <a:xfrm>
            <a:off x="1039884" y="2728171"/>
            <a:ext cx="3770655" cy="1569660"/>
          </a:xfrm>
          <a:prstGeom prst="rect">
            <a:avLst/>
          </a:prstGeom>
          <a:noFill/>
        </p:spPr>
        <p:txBody>
          <a:bodyPr wrap="square">
            <a:spAutoFit/>
          </a:bodyPr>
          <a:lstStyle/>
          <a:p>
            <a:pPr defTabSz="329184">
              <a:spcAft>
                <a:spcPts val="600"/>
              </a:spcAft>
            </a:pPr>
            <a:r>
              <a:rPr lang="en-NZ" sz="1600" kern="1200" dirty="0">
                <a:solidFill>
                  <a:schemeClr val="tx1"/>
                </a:solidFill>
                <a:latin typeface="Aptos" panose="020B0004020202020204" pitchFamily="34" charset="0"/>
                <a:ea typeface="+mn-ea"/>
                <a:cs typeface="+mn-cs"/>
              </a:rPr>
              <a:t>It can be seen that females of age group 20-30 have very high tendency to default payment compared to males in all age brackets. Hence we can keep the SEX column of clients to predict probability of defaulting payment.</a:t>
            </a:r>
            <a:endParaRPr lang="en-NZ" sz="1600" b="0" dirty="0">
              <a:effectLst/>
              <a:latin typeface="Aptos" panose="020B0004020202020204" pitchFamily="34" charset="0"/>
            </a:endParaRPr>
          </a:p>
        </p:txBody>
      </p:sp>
      <p:pic>
        <p:nvPicPr>
          <p:cNvPr id="5" name="Picture 4">
            <a:extLst>
              <a:ext uri="{FF2B5EF4-FFF2-40B4-BE49-F238E27FC236}">
                <a16:creationId xmlns:a16="http://schemas.microsoft.com/office/drawing/2014/main" id="{0E96FE98-2770-8328-0B27-CFBEE69D88F8}"/>
              </a:ext>
            </a:extLst>
          </p:cNvPr>
          <p:cNvPicPr>
            <a:picLocks noChangeAspect="1"/>
          </p:cNvPicPr>
          <p:nvPr/>
        </p:nvPicPr>
        <p:blipFill>
          <a:blip r:embed="rId3"/>
          <a:stretch>
            <a:fillRect/>
          </a:stretch>
        </p:blipFill>
        <p:spPr>
          <a:xfrm>
            <a:off x="5703024" y="1926266"/>
            <a:ext cx="4342753" cy="4357524"/>
          </a:xfrm>
          <a:prstGeom prst="rect">
            <a:avLst/>
          </a:prstGeom>
        </p:spPr>
      </p:pic>
    </p:spTree>
    <p:extLst>
      <p:ext uri="{BB962C8B-B14F-4D97-AF65-F5344CB8AC3E}">
        <p14:creationId xmlns:p14="http://schemas.microsoft.com/office/powerpoint/2010/main" val="213833403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1411</TotalTime>
  <Words>2882</Words>
  <Application>Microsoft Macintosh PowerPoint</Application>
  <PresentationFormat>Widescreen</PresentationFormat>
  <Paragraphs>272</Paragraphs>
  <Slides>26</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Aptos</vt:lpstr>
      <vt:lpstr>Arial</vt:lpstr>
      <vt:lpstr>Calibri</vt:lpstr>
      <vt:lpstr>Calibri Light</vt:lpstr>
      <vt:lpstr>inherit</vt:lpstr>
      <vt:lpstr>Inter</vt:lpstr>
      <vt:lpstr>Menlo</vt:lpstr>
      <vt:lpstr>Symbol</vt:lpstr>
      <vt:lpstr>Times New Roman</vt:lpstr>
      <vt:lpstr>Wingdings</vt:lpstr>
      <vt:lpstr>Office 2013 - 2022 Theme</vt:lpstr>
      <vt:lpstr>Mini PROJECT – 2- Machine Learning</vt:lpstr>
      <vt:lpstr>What is my Data</vt:lpstr>
      <vt:lpstr>Some Data Info and updates</vt:lpstr>
      <vt:lpstr>Visualisation – Defaulter Percentage</vt:lpstr>
      <vt:lpstr>Visualisation – Limit Balance and Age - distribution</vt:lpstr>
      <vt:lpstr>Visualisation – # of clients – age group/default on payment </vt:lpstr>
      <vt:lpstr>Visualisation – Repayment status vs default payment</vt:lpstr>
      <vt:lpstr>Visualisation – Marriage vs default payment</vt:lpstr>
      <vt:lpstr>Visualisation – Male/Female vs default payment</vt:lpstr>
      <vt:lpstr>Visualization – Past six months payment vs Default</vt:lpstr>
      <vt:lpstr>Visualization – Age / Limit Balance vs Default payment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Pragya Nandan</dc:creator>
  <cp:lastModifiedBy>Pragya Nandan</cp:lastModifiedBy>
  <cp:revision>24</cp:revision>
  <cp:lastPrinted>2024-08-22T01:16:46Z</cp:lastPrinted>
  <dcterms:created xsi:type="dcterms:W3CDTF">2024-07-11T02:08:44Z</dcterms:created>
  <dcterms:modified xsi:type="dcterms:W3CDTF">2024-08-22T01:18:35Z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20153d-f8d0-415e-837b-b1cf647d0e9a_Enabled">
    <vt:lpwstr>true</vt:lpwstr>
  </property>
  <property fmtid="{D5CDD505-2E9C-101B-9397-08002B2CF9AE}" pid="3" name="MSIP_Label_3120153d-f8d0-415e-837b-b1cf647d0e9a_SetDate">
    <vt:lpwstr>2024-07-11T02:33:40Z</vt:lpwstr>
  </property>
  <property fmtid="{D5CDD505-2E9C-101B-9397-08002B2CF9AE}" pid="4" name="MSIP_Label_3120153d-f8d0-415e-837b-b1cf647d0e9a_Method">
    <vt:lpwstr>Standard</vt:lpwstr>
  </property>
  <property fmtid="{D5CDD505-2E9C-101B-9397-08002B2CF9AE}" pid="5" name="MSIP_Label_3120153d-f8d0-415e-837b-b1cf647d0e9a_Name">
    <vt:lpwstr>3120153d-f8d0-415e-837b-b1cf647d0e9a</vt:lpwstr>
  </property>
  <property fmtid="{D5CDD505-2E9C-101B-9397-08002B2CF9AE}" pid="6" name="MSIP_Label_3120153d-f8d0-415e-837b-b1cf647d0e9a_SiteId">
    <vt:lpwstr>18bef44f-0595-4d0d-8fb8-13341044e998</vt:lpwstr>
  </property>
  <property fmtid="{D5CDD505-2E9C-101B-9397-08002B2CF9AE}" pid="7" name="MSIP_Label_3120153d-f8d0-415e-837b-b1cf647d0e9a_ActionId">
    <vt:lpwstr>b8fcb29c-caee-4828-8fe1-0ede95309394</vt:lpwstr>
  </property>
  <property fmtid="{D5CDD505-2E9C-101B-9397-08002B2CF9AE}" pid="8" name="MSIP_Label_3120153d-f8d0-415e-837b-b1cf647d0e9a_ContentBits">
    <vt:lpwstr>0</vt:lpwstr>
  </property>
</Properties>
</file>