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178"/>
  </p:normalViewPr>
  <p:slideViewPr>
    <p:cSldViewPr snapToGrid="0">
      <p:cViewPr varScale="1">
        <p:scale>
          <a:sx n="92" d="100"/>
          <a:sy n="92" d="100"/>
        </p:scale>
        <p:origin x="1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EFADE-73B6-2446-AB9D-1234C578992C}" type="datetimeFigureOut">
              <a:rPr lang="en-US" smtClean="0"/>
              <a:t>7/16/24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45814-62A0-CF4E-862B-93ACED20F3EA}" type="slidenum">
              <a:rPr lang="en-US" smtClean="0"/>
              <a:t>‹#›</a:t>
            </a:fld>
            <a:endParaRPr lang="en-US"/>
          </a:p>
        </p:txBody>
      </p:sp>
    </p:spTree>
    <p:extLst>
      <p:ext uri="{BB962C8B-B14F-4D97-AF65-F5344CB8AC3E}">
        <p14:creationId xmlns:p14="http://schemas.microsoft.com/office/powerpoint/2010/main" val="12555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Plot.bar</a:t>
            </a:r>
            <a:r>
              <a:rPr lang="en-US" dirty="0"/>
              <a:t>()</a:t>
            </a:r>
          </a:p>
          <a:p>
            <a:r>
              <a:rPr lang="en-US" dirty="0" err="1"/>
              <a:t>Xtick</a:t>
            </a:r>
            <a:endParaRPr lang="en-US" dirty="0"/>
          </a:p>
          <a:p>
            <a:r>
              <a:rPr lang="en-US" dirty="0"/>
              <a:t>Y ticks</a:t>
            </a:r>
          </a:p>
        </p:txBody>
      </p:sp>
      <p:sp>
        <p:nvSpPr>
          <p:cNvPr id="4" name="Slide Number Placeholder 3"/>
          <p:cNvSpPr>
            <a:spLocks noGrp="1"/>
          </p:cNvSpPr>
          <p:nvPr>
            <p:ph type="sldNum" sz="quarter" idx="5"/>
          </p:nvPr>
        </p:nvSpPr>
        <p:spPr/>
        <p:txBody>
          <a:bodyPr/>
          <a:lstStyle/>
          <a:p>
            <a:fld id="{C7E45814-62A0-CF4E-862B-93ACED20F3EA}" type="slidenum">
              <a:rPr lang="en-US" smtClean="0"/>
              <a:t>4</a:t>
            </a:fld>
            <a:endParaRPr lang="en-US"/>
          </a:p>
        </p:txBody>
      </p:sp>
    </p:spTree>
    <p:extLst>
      <p:ext uri="{BB962C8B-B14F-4D97-AF65-F5344CB8AC3E}">
        <p14:creationId xmlns:p14="http://schemas.microsoft.com/office/powerpoint/2010/main" val="55060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121</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.LIMIT_BAL</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122</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5</a:t>
            </a:fld>
            <a:endParaRPr lang="en-US"/>
          </a:p>
        </p:txBody>
      </p:sp>
    </p:spTree>
    <p:extLst>
      <p:ext uri="{BB962C8B-B14F-4D97-AF65-F5344CB8AC3E}">
        <p14:creationId xmlns:p14="http://schemas.microsoft.com/office/powerpoint/2010/main" val="187590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20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30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40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50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60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70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'21-30'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'31-40'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'41-50'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'51-60'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'61-70'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'71-80'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pd</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cut</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bins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labels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right</a:t>
            </a:r>
            <a:r>
              <a:rPr lang="en-NZ" b="0" dirty="0">
                <a:solidFill>
                  <a:srgbClr val="D4D4D4"/>
                </a:solidFill>
                <a:effectLst/>
                <a:highlight>
                  <a:srgbClr val="1F1F1F"/>
                </a:highlight>
                <a:latin typeface="Menlo" panose="020B0609030804020204" pitchFamily="49" charset="0"/>
              </a:rPr>
              <a:t>=</a:t>
            </a:r>
            <a:r>
              <a:rPr lang="en-NZ" b="0" dirty="0">
                <a:solidFill>
                  <a:srgbClr val="569CD6"/>
                </a:solidFill>
                <a:effectLst/>
                <a:highlight>
                  <a:srgbClr val="1F1F1F"/>
                </a:highlight>
                <a:latin typeface="Menlo" panose="020B0609030804020204" pitchFamily="49" charset="0"/>
              </a:rPr>
              <a:t>True</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9CDCFE"/>
                </a:solidFill>
                <a:effectLst/>
                <a:highlight>
                  <a:srgbClr val="1F1F1F"/>
                </a:highlight>
                <a:latin typeface="Menlo" panose="020B0609030804020204" pitchFamily="49" charset="0"/>
              </a:rPr>
              <a:t>age_cnt</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age_0</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0</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age_1</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endParaRPr lang="en-NZ" b="0" dirty="0">
              <a:solidFill>
                <a:srgbClr val="CCCCCC"/>
              </a:solidFill>
              <a:effectLst/>
              <a:highlight>
                <a:srgbClr val="1F1F1F"/>
              </a:highlight>
              <a:latin typeface="Menlo" panose="020B0609030804020204" pitchFamily="49" charset="0"/>
            </a:endParaRPr>
          </a:p>
          <a:p>
            <a:r>
              <a:rPr lang="en-NZ" b="0" dirty="0" err="1">
                <a:solidFill>
                  <a:srgbClr val="CCCCCC"/>
                </a:solidFill>
                <a:effectLst/>
                <a:highlight>
                  <a:srgbClr val="1F1F1F"/>
                </a:highlight>
                <a:latin typeface="Menlo" panose="020B0609030804020204" pitchFamily="49" charset="0"/>
              </a:rPr>
              <a:t>Barplot</a:t>
            </a:r>
            <a:r>
              <a:rPr lang="en-NZ" b="0" dirty="0">
                <a:solidFill>
                  <a:srgbClr val="CCCCCC"/>
                </a:solidFill>
                <a:effectLst/>
                <a:highlight>
                  <a:srgbClr val="1F1F1F"/>
                </a:highlight>
                <a:latin typeface="Menlo" panose="020B0609030804020204" pitchFamily="49" charset="0"/>
              </a:rPr>
              <a:t> and subplot </a:t>
            </a:r>
          </a:p>
        </p:txBody>
      </p:sp>
      <p:sp>
        <p:nvSpPr>
          <p:cNvPr id="4" name="Slide Number Placeholder 3"/>
          <p:cNvSpPr>
            <a:spLocks noGrp="1"/>
          </p:cNvSpPr>
          <p:nvPr>
            <p:ph type="sldNum" sz="quarter" idx="5"/>
          </p:nvPr>
        </p:nvSpPr>
        <p:spPr/>
        <p:txBody>
          <a:bodyPr/>
          <a:lstStyle/>
          <a:p>
            <a:fld id="{C7E45814-62A0-CF4E-862B-93ACED20F3EA}" type="slidenum">
              <a:rPr lang="en-US" smtClean="0"/>
              <a:t>6</a:t>
            </a:fld>
            <a:endParaRPr lang="en-US"/>
          </a:p>
        </p:txBody>
      </p:sp>
    </p:spTree>
    <p:extLst>
      <p:ext uri="{BB962C8B-B14F-4D97-AF65-F5344CB8AC3E}">
        <p14:creationId xmlns:p14="http://schemas.microsoft.com/office/powerpoint/2010/main" val="126879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Subplot</a:t>
            </a:r>
          </a:p>
          <a:p>
            <a:r>
              <a:rPr lang="en-NZ" b="0" dirty="0" err="1">
                <a:solidFill>
                  <a:srgbClr val="9CDCFE"/>
                </a:solidFill>
                <a:effectLst/>
                <a:highlight>
                  <a:srgbClr val="1F1F1F"/>
                </a:highlight>
                <a:latin typeface="Menlo" panose="020B0609030804020204" pitchFamily="49" charset="0"/>
              </a:rPr>
              <a:t>Barplot</a:t>
            </a:r>
            <a:endParaRPr lang="en-NZ" b="0" dirty="0">
              <a:solidFill>
                <a:srgbClr val="9CDCFE"/>
              </a:solidFill>
              <a:effectLst/>
              <a:highlight>
                <a:srgbClr val="1F1F1F"/>
              </a:highlight>
              <a:latin typeface="Menlo" panose="020B0609030804020204" pitchFamily="49" charset="0"/>
            </a:endParaRPr>
          </a:p>
          <a:p>
            <a:r>
              <a:rPr lang="en-NZ" b="0" dirty="0">
                <a:solidFill>
                  <a:srgbClr val="9CDCFE"/>
                </a:solidFill>
                <a:effectLst/>
                <a:highlight>
                  <a:srgbClr val="1F1F1F"/>
                </a:highlight>
                <a:latin typeface="Menlo" panose="020B0609030804020204" pitchFamily="49" charset="0"/>
              </a:rPr>
              <a:t>payment</a:t>
            </a:r>
            <a:endParaRPr lang="en-NZ" b="0" dirty="0">
              <a:solidFill>
                <a:srgbClr val="CCCCCC"/>
              </a:solidFill>
              <a:effectLst/>
              <a:highlight>
                <a:srgbClr val="1F1F1F"/>
              </a:highligh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C7E45814-62A0-CF4E-862B-93ACED20F3EA}" type="slidenum">
              <a:rPr lang="en-US" smtClean="0"/>
              <a:t>7</a:t>
            </a:fld>
            <a:endParaRPr lang="en-US"/>
          </a:p>
        </p:txBody>
      </p:sp>
    </p:spTree>
    <p:extLst>
      <p:ext uri="{BB962C8B-B14F-4D97-AF65-F5344CB8AC3E}">
        <p14:creationId xmlns:p14="http://schemas.microsoft.com/office/powerpoint/2010/main" val="71138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'MARRIAGE'</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show</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8</a:t>
            </a:fld>
            <a:endParaRPr lang="en-US"/>
          </a:p>
        </p:txBody>
      </p:sp>
    </p:spTree>
    <p:extLst>
      <p:ext uri="{BB962C8B-B14F-4D97-AF65-F5344CB8AC3E}">
        <p14:creationId xmlns:p14="http://schemas.microsoft.com/office/powerpoint/2010/main" val="398164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'SEX'</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9</a:t>
            </a:fld>
            <a:endParaRPr lang="en-US"/>
          </a:p>
        </p:txBody>
      </p:sp>
    </p:spTree>
    <p:extLst>
      <p:ext uri="{BB962C8B-B14F-4D97-AF65-F5344CB8AC3E}">
        <p14:creationId xmlns:p14="http://schemas.microsoft.com/office/powerpoint/2010/main" val="101977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10</a:t>
            </a:fld>
            <a:endParaRPr lang="en-US"/>
          </a:p>
        </p:txBody>
      </p:sp>
    </p:spTree>
    <p:extLst>
      <p:ext uri="{BB962C8B-B14F-4D97-AF65-F5344CB8AC3E}">
        <p14:creationId xmlns:p14="http://schemas.microsoft.com/office/powerpoint/2010/main" val="112257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11</a:t>
            </a:fld>
            <a:endParaRPr lang="en-US"/>
          </a:p>
        </p:txBody>
      </p:sp>
    </p:spTree>
    <p:extLst>
      <p:ext uri="{BB962C8B-B14F-4D97-AF65-F5344CB8AC3E}">
        <p14:creationId xmlns:p14="http://schemas.microsoft.com/office/powerpoint/2010/main" val="138153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05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011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447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634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0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98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32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3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120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01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36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7/16/24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907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p:txBody>
          <a:bodyPr/>
          <a:lstStyle/>
          <a:p>
            <a:r>
              <a:rPr lang="en-US" dirty="0"/>
              <a:t>Mini PROJECT – 1- EDA</a:t>
            </a:r>
          </a:p>
        </p:txBody>
      </p:sp>
      <p:sp>
        <p:nvSpPr>
          <p:cNvPr id="3" name="Subtitle 2">
            <a:extLst>
              <a:ext uri="{FF2B5EF4-FFF2-40B4-BE49-F238E27FC236}">
                <a16:creationId xmlns:a16="http://schemas.microsoft.com/office/drawing/2014/main" id="{54DDFDD6-2227-E85B-5A44-21BB86CDE373}"/>
              </a:ext>
            </a:extLst>
          </p:cNvPr>
          <p:cNvSpPr>
            <a:spLocks noGrp="1"/>
          </p:cNvSpPr>
          <p:nvPr>
            <p:ph type="subTitle" idx="1"/>
          </p:nvPr>
        </p:nvSpPr>
        <p:spPr/>
        <p:txBody>
          <a:bodyPr/>
          <a:lstStyle/>
          <a:p>
            <a:r>
              <a:rPr lang="en-US" dirty="0"/>
              <a:t>CREDIT CARD CLIENT DATASET</a:t>
            </a:r>
          </a:p>
        </p:txBody>
      </p:sp>
    </p:spTree>
    <p:extLst>
      <p:ext uri="{BB962C8B-B14F-4D97-AF65-F5344CB8AC3E}">
        <p14:creationId xmlns:p14="http://schemas.microsoft.com/office/powerpoint/2010/main" val="127068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err="1"/>
              <a:t>Visualisation</a:t>
            </a:r>
            <a:r>
              <a:rPr lang="en-US" dirty="0"/>
              <a:t> – </a:t>
            </a:r>
            <a:r>
              <a:rPr lang="en-US" sz="3600" dirty="0"/>
              <a:t>Past six months payment vs Default</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0" y="1680497"/>
            <a:ext cx="3061855" cy="3170099"/>
          </a:xfrm>
          <a:prstGeom prst="rect">
            <a:avLst/>
          </a:prstGeom>
          <a:noFill/>
        </p:spPr>
        <p:txBody>
          <a:bodyPr wrap="square">
            <a:spAutoFit/>
          </a:bodyPr>
          <a:lstStyle/>
          <a:p>
            <a:r>
              <a:rPr lang="en-NZ" sz="2000" b="0" dirty="0">
                <a:effectLst/>
                <a:latin typeface="Aptos" panose="020B0004020202020204" pitchFamily="34" charset="0"/>
              </a:rPr>
              <a:t>Above plot indicates that there is higher proportion of clients for whom the bill amount is high but payment done against the same is very low. This we can infer since maximum number of datapoints are closely packed along the Y-axis near to 0 on X-axis</a:t>
            </a:r>
          </a:p>
        </p:txBody>
      </p:sp>
      <p:pic>
        <p:nvPicPr>
          <p:cNvPr id="5" name="Picture 4">
            <a:extLst>
              <a:ext uri="{FF2B5EF4-FFF2-40B4-BE49-F238E27FC236}">
                <a16:creationId xmlns:a16="http://schemas.microsoft.com/office/drawing/2014/main" id="{C2EAB7BE-ADC3-27F5-D3C1-4BFD66F6563A}"/>
              </a:ext>
            </a:extLst>
          </p:cNvPr>
          <p:cNvPicPr>
            <a:picLocks noChangeAspect="1"/>
          </p:cNvPicPr>
          <p:nvPr/>
        </p:nvPicPr>
        <p:blipFill>
          <a:blip r:embed="rId3"/>
          <a:stretch>
            <a:fillRect/>
          </a:stretch>
        </p:blipFill>
        <p:spPr>
          <a:xfrm>
            <a:off x="3193472" y="1245600"/>
            <a:ext cx="8649289" cy="4490181"/>
          </a:xfrm>
          <a:prstGeom prst="rect">
            <a:avLst/>
          </a:prstGeom>
        </p:spPr>
      </p:pic>
    </p:spTree>
    <p:extLst>
      <p:ext uri="{BB962C8B-B14F-4D97-AF65-F5344CB8AC3E}">
        <p14:creationId xmlns:p14="http://schemas.microsoft.com/office/powerpoint/2010/main" val="389094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err="1"/>
              <a:t>Visualisation</a:t>
            </a:r>
            <a:r>
              <a:rPr lang="en-US" dirty="0"/>
              <a:t> – </a:t>
            </a:r>
            <a:r>
              <a:rPr lang="en-US" sz="3600" dirty="0"/>
              <a:t>Age / Limit Balance vs Default payment</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0" y="2470206"/>
            <a:ext cx="3435927" cy="2246769"/>
          </a:xfrm>
          <a:prstGeom prst="rect">
            <a:avLst/>
          </a:prstGeom>
          <a:noFill/>
        </p:spPr>
        <p:txBody>
          <a:bodyPr wrap="square">
            <a:spAutoFit/>
          </a:bodyPr>
          <a:lstStyle/>
          <a:p>
            <a:r>
              <a:rPr lang="en-NZ" sz="2000" b="0" dirty="0">
                <a:effectLst/>
                <a:latin typeface="Aptos" panose="020B0004020202020204" pitchFamily="34" charset="0"/>
              </a:rPr>
              <a:t>This plot of Age against limiting balance does not provide any accurate information, as there is mixed variation of clients of all age groups and their current month limiting balance.</a:t>
            </a:r>
          </a:p>
        </p:txBody>
      </p:sp>
      <p:pic>
        <p:nvPicPr>
          <p:cNvPr id="5" name="Picture 4">
            <a:extLst>
              <a:ext uri="{FF2B5EF4-FFF2-40B4-BE49-F238E27FC236}">
                <a16:creationId xmlns:a16="http://schemas.microsoft.com/office/drawing/2014/main" id="{33569A20-9E80-AB3E-80C0-B557E768026D}"/>
              </a:ext>
            </a:extLst>
          </p:cNvPr>
          <p:cNvPicPr>
            <a:picLocks noChangeAspect="1"/>
          </p:cNvPicPr>
          <p:nvPr/>
        </p:nvPicPr>
        <p:blipFill>
          <a:blip r:embed="rId3"/>
          <a:stretch>
            <a:fillRect/>
          </a:stretch>
        </p:blipFill>
        <p:spPr>
          <a:xfrm>
            <a:off x="3636818" y="1680496"/>
            <a:ext cx="8248610" cy="4290485"/>
          </a:xfrm>
          <a:prstGeom prst="rect">
            <a:avLst/>
          </a:prstGeom>
        </p:spPr>
      </p:pic>
    </p:spTree>
    <p:extLst>
      <p:ext uri="{BB962C8B-B14F-4D97-AF65-F5344CB8AC3E}">
        <p14:creationId xmlns:p14="http://schemas.microsoft.com/office/powerpoint/2010/main" val="349773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A41A-17D0-0F6D-0ACE-7A4E7948CFA3}"/>
              </a:ext>
            </a:extLst>
          </p:cNvPr>
          <p:cNvSpPr>
            <a:spLocks noGrp="1"/>
          </p:cNvSpPr>
          <p:nvPr>
            <p:ph type="title"/>
          </p:nvPr>
        </p:nvSpPr>
        <p:spPr>
          <a:xfrm>
            <a:off x="260733" y="134667"/>
            <a:ext cx="9603275" cy="1049235"/>
          </a:xfrm>
        </p:spPr>
        <p:txBody>
          <a:bodyPr/>
          <a:lstStyle/>
          <a:p>
            <a:r>
              <a:rPr lang="en-US" dirty="0"/>
              <a:t>What is my Data</a:t>
            </a:r>
          </a:p>
        </p:txBody>
      </p:sp>
      <p:sp>
        <p:nvSpPr>
          <p:cNvPr id="6" name="TextBox 5">
            <a:extLst>
              <a:ext uri="{FF2B5EF4-FFF2-40B4-BE49-F238E27FC236}">
                <a16:creationId xmlns:a16="http://schemas.microsoft.com/office/drawing/2014/main" id="{D1E96630-5681-7138-4D6D-76A9C4052044}"/>
              </a:ext>
            </a:extLst>
          </p:cNvPr>
          <p:cNvSpPr txBox="1"/>
          <p:nvPr/>
        </p:nvSpPr>
        <p:spPr>
          <a:xfrm>
            <a:off x="35442" y="1305340"/>
            <a:ext cx="5954233" cy="4985980"/>
          </a:xfrm>
          <a:prstGeom prst="rect">
            <a:avLst/>
          </a:prstGeom>
          <a:noFill/>
        </p:spPr>
        <p:txBody>
          <a:bodyPr wrap="square">
            <a:spAutoFit/>
          </a:bodyPr>
          <a:lstStyle/>
          <a:p>
            <a:pPr algn="l" fontAlgn="base"/>
            <a:br>
              <a:rPr lang="en-NZ" sz="1600" b="1" i="0" dirty="0">
                <a:solidFill>
                  <a:srgbClr val="3C4043"/>
                </a:solidFill>
                <a:effectLst/>
                <a:latin typeface="Inter"/>
              </a:rPr>
            </a:br>
            <a:r>
              <a:rPr lang="en-NZ" sz="1600" b="1" i="0" dirty="0">
                <a:solidFill>
                  <a:srgbClr val="3C4043"/>
                </a:solidFill>
                <a:effectLst/>
                <a:latin typeface="Inter"/>
              </a:rPr>
              <a:t>There are 25 variables:</a:t>
            </a:r>
          </a:p>
          <a:p>
            <a:pPr algn="l" fontAlgn="base">
              <a:buFont typeface="Arial" panose="020B0604020202020204" pitchFamily="34" charset="0"/>
              <a:buChar char="•"/>
            </a:pPr>
            <a:r>
              <a:rPr lang="en-NZ" sz="1600" b="1" i="0" dirty="0">
                <a:solidFill>
                  <a:srgbClr val="3C4043"/>
                </a:solidFill>
                <a:effectLst/>
                <a:latin typeface="inherit"/>
              </a:rPr>
              <a:t>ID</a:t>
            </a:r>
            <a:r>
              <a:rPr lang="en-NZ" sz="1600" b="0" i="0" dirty="0">
                <a:solidFill>
                  <a:srgbClr val="3C4043"/>
                </a:solidFill>
                <a:effectLst/>
                <a:latin typeface="inherit"/>
              </a:rPr>
              <a:t>: ID of each client</a:t>
            </a:r>
          </a:p>
          <a:p>
            <a:pPr algn="l" fontAlgn="base">
              <a:buFont typeface="Arial" panose="020B0604020202020204" pitchFamily="34" charset="0"/>
              <a:buChar char="•"/>
            </a:pPr>
            <a:r>
              <a:rPr lang="en-NZ" sz="1600" b="1" i="0" dirty="0">
                <a:solidFill>
                  <a:srgbClr val="3C4043"/>
                </a:solidFill>
                <a:effectLst/>
                <a:latin typeface="inherit"/>
              </a:rPr>
              <a:t>LIMIT_BAL</a:t>
            </a:r>
            <a:r>
              <a:rPr lang="en-NZ" sz="1600" b="0" i="0" dirty="0">
                <a:solidFill>
                  <a:srgbClr val="3C4043"/>
                </a:solidFill>
                <a:effectLst/>
                <a:latin typeface="inherit"/>
              </a:rPr>
              <a:t>: Amount of given credit in NT dollars (includes individual and family/supplementary credit</a:t>
            </a:r>
          </a:p>
          <a:p>
            <a:pPr algn="l" fontAlgn="base">
              <a:buFont typeface="Arial" panose="020B0604020202020204" pitchFamily="34" charset="0"/>
              <a:buChar char="•"/>
            </a:pPr>
            <a:r>
              <a:rPr lang="en-NZ" sz="1600" b="1" i="0" dirty="0">
                <a:solidFill>
                  <a:srgbClr val="3C4043"/>
                </a:solidFill>
                <a:effectLst/>
                <a:latin typeface="inherit"/>
              </a:rPr>
              <a:t>SEX</a:t>
            </a:r>
            <a:r>
              <a:rPr lang="en-NZ" sz="1600" b="0" i="0" dirty="0">
                <a:solidFill>
                  <a:srgbClr val="3C4043"/>
                </a:solidFill>
                <a:effectLst/>
                <a:latin typeface="inherit"/>
              </a:rPr>
              <a:t>: Gender (1=male, 2=female)</a:t>
            </a:r>
          </a:p>
          <a:p>
            <a:pPr algn="l" fontAlgn="base">
              <a:buFont typeface="Arial" panose="020B0604020202020204" pitchFamily="34" charset="0"/>
              <a:buChar char="•"/>
            </a:pPr>
            <a:r>
              <a:rPr lang="en-NZ" sz="1600" b="1" i="0" dirty="0">
                <a:solidFill>
                  <a:srgbClr val="3C4043"/>
                </a:solidFill>
                <a:effectLst/>
                <a:latin typeface="inherit"/>
              </a:rPr>
              <a:t>EDUCATION</a:t>
            </a:r>
            <a:r>
              <a:rPr lang="en-NZ" sz="1600" b="0" i="0" dirty="0">
                <a:solidFill>
                  <a:srgbClr val="3C4043"/>
                </a:solidFill>
                <a:effectLst/>
                <a:latin typeface="inherit"/>
              </a:rPr>
              <a:t>: (1=graduate school, 2=university, 3=high school, 4=others, 5=unknown, 6=unknown)</a:t>
            </a:r>
          </a:p>
          <a:p>
            <a:pPr algn="l" fontAlgn="base">
              <a:buFont typeface="Arial" panose="020B0604020202020204" pitchFamily="34" charset="0"/>
              <a:buChar char="•"/>
            </a:pPr>
            <a:r>
              <a:rPr lang="en-NZ" sz="1600" b="1" i="0" dirty="0">
                <a:solidFill>
                  <a:srgbClr val="3C4043"/>
                </a:solidFill>
                <a:effectLst/>
                <a:latin typeface="inherit"/>
              </a:rPr>
              <a:t>MARRIAGE</a:t>
            </a:r>
            <a:r>
              <a:rPr lang="en-NZ" sz="1600" b="0" i="0" dirty="0">
                <a:solidFill>
                  <a:srgbClr val="3C4043"/>
                </a:solidFill>
                <a:effectLst/>
                <a:latin typeface="inherit"/>
              </a:rPr>
              <a:t>: Marital status (1=married, 2=single, 3=others)</a:t>
            </a:r>
          </a:p>
          <a:p>
            <a:pPr algn="l" fontAlgn="base">
              <a:buFont typeface="Arial" panose="020B0604020202020204" pitchFamily="34" charset="0"/>
              <a:buChar char="•"/>
            </a:pPr>
            <a:r>
              <a:rPr lang="en-NZ" sz="1600" b="1" i="0" dirty="0">
                <a:solidFill>
                  <a:srgbClr val="3C4043"/>
                </a:solidFill>
                <a:effectLst/>
                <a:latin typeface="inherit"/>
              </a:rPr>
              <a:t>AGE</a:t>
            </a:r>
            <a:r>
              <a:rPr lang="en-NZ" sz="1600" b="0" i="0" dirty="0">
                <a:solidFill>
                  <a:srgbClr val="3C4043"/>
                </a:solidFill>
                <a:effectLst/>
                <a:latin typeface="inherit"/>
              </a:rPr>
              <a:t>: Age in years</a:t>
            </a:r>
          </a:p>
          <a:p>
            <a:pPr algn="l" fontAlgn="base">
              <a:buFont typeface="Arial" panose="020B0604020202020204" pitchFamily="34" charset="0"/>
              <a:buChar char="•"/>
            </a:pPr>
            <a:r>
              <a:rPr lang="en-NZ" sz="1600" b="1" i="0" dirty="0">
                <a:solidFill>
                  <a:srgbClr val="3C4043"/>
                </a:solidFill>
                <a:effectLst/>
                <a:latin typeface="inherit"/>
              </a:rPr>
              <a:t>PAY_0</a:t>
            </a:r>
            <a:r>
              <a:rPr lang="en-NZ" sz="1600" b="0" i="0" dirty="0">
                <a:solidFill>
                  <a:srgbClr val="3C4043"/>
                </a:solidFill>
                <a:effectLst/>
                <a:latin typeface="inherit"/>
              </a:rPr>
              <a:t>: Repayment status in September, 2005 (-1=pay duly, 1=payment delay for one month, 2=payment delay for two months, … 8=payment delay for eight months, 9=payment delay for nine months and above)</a:t>
            </a:r>
          </a:p>
          <a:p>
            <a:pPr algn="l" fontAlgn="base">
              <a:buFont typeface="Arial" panose="020B0604020202020204" pitchFamily="34" charset="0"/>
              <a:buChar char="•"/>
            </a:pPr>
            <a:r>
              <a:rPr lang="en-NZ" sz="1600" b="1" i="0" dirty="0">
                <a:solidFill>
                  <a:srgbClr val="3C4043"/>
                </a:solidFill>
                <a:effectLst/>
                <a:latin typeface="inherit"/>
              </a:rPr>
              <a:t>PAY_2</a:t>
            </a:r>
            <a:r>
              <a:rPr lang="en-NZ" sz="1600" b="0" i="0" dirty="0">
                <a:solidFill>
                  <a:srgbClr val="3C4043"/>
                </a:solidFill>
                <a:effectLst/>
                <a:latin typeface="inherit"/>
              </a:rPr>
              <a:t>: Repayment status in August, 2005 (scale same as above)</a:t>
            </a:r>
          </a:p>
          <a:p>
            <a:pPr algn="l" fontAlgn="base">
              <a:buFont typeface="Arial" panose="020B0604020202020204" pitchFamily="34" charset="0"/>
              <a:buChar char="•"/>
            </a:pPr>
            <a:r>
              <a:rPr lang="en-NZ" sz="1600" b="1" i="0" dirty="0">
                <a:solidFill>
                  <a:srgbClr val="3C4043"/>
                </a:solidFill>
                <a:effectLst/>
                <a:latin typeface="inherit"/>
              </a:rPr>
              <a:t>PAY_3</a:t>
            </a:r>
            <a:r>
              <a:rPr lang="en-NZ" sz="1600" b="0" i="0" dirty="0">
                <a:solidFill>
                  <a:srgbClr val="3C4043"/>
                </a:solidFill>
                <a:effectLst/>
                <a:latin typeface="inherit"/>
              </a:rPr>
              <a:t>: Repayment status in July, 2005 (scale same as above)</a:t>
            </a:r>
          </a:p>
          <a:p>
            <a:pPr algn="l" fontAlgn="base">
              <a:buFont typeface="Arial" panose="020B0604020202020204" pitchFamily="34" charset="0"/>
              <a:buChar char="•"/>
            </a:pPr>
            <a:r>
              <a:rPr lang="en-NZ" sz="1600" b="1" i="0" dirty="0">
                <a:solidFill>
                  <a:srgbClr val="3C4043"/>
                </a:solidFill>
                <a:effectLst/>
                <a:latin typeface="inherit"/>
              </a:rPr>
              <a:t>PAY_4</a:t>
            </a:r>
            <a:r>
              <a:rPr lang="en-NZ" sz="1600" b="0" i="0" dirty="0">
                <a:solidFill>
                  <a:srgbClr val="3C4043"/>
                </a:solidFill>
                <a:effectLst/>
                <a:latin typeface="inherit"/>
              </a:rPr>
              <a:t>: Repayment status in June, 2005 (scale same as above)</a:t>
            </a:r>
          </a:p>
          <a:p>
            <a:pPr algn="l" fontAlgn="base">
              <a:buFont typeface="Arial" panose="020B0604020202020204" pitchFamily="34" charset="0"/>
              <a:buChar char="•"/>
            </a:pPr>
            <a:r>
              <a:rPr lang="en-NZ" sz="1600" b="1" i="0" dirty="0">
                <a:solidFill>
                  <a:srgbClr val="3C4043"/>
                </a:solidFill>
                <a:effectLst/>
                <a:latin typeface="inherit"/>
              </a:rPr>
              <a:t>PAY_5</a:t>
            </a:r>
            <a:r>
              <a:rPr lang="en-NZ" sz="1600" b="0" i="0" dirty="0">
                <a:solidFill>
                  <a:srgbClr val="3C4043"/>
                </a:solidFill>
                <a:effectLst/>
                <a:latin typeface="inherit"/>
              </a:rPr>
              <a:t>: Repayment status in May, 2005 (scale same as above)</a:t>
            </a:r>
          </a:p>
          <a:p>
            <a:pPr algn="l" fontAlgn="base">
              <a:buFont typeface="Arial" panose="020B0604020202020204" pitchFamily="34" charset="0"/>
              <a:buChar char="•"/>
            </a:pPr>
            <a:r>
              <a:rPr lang="en-NZ" sz="1600" b="1" i="0" dirty="0">
                <a:solidFill>
                  <a:srgbClr val="3C4043"/>
                </a:solidFill>
                <a:effectLst/>
                <a:latin typeface="inherit"/>
              </a:rPr>
              <a:t>PAY_6</a:t>
            </a:r>
            <a:r>
              <a:rPr lang="en-NZ" sz="1600" b="0" i="0" dirty="0">
                <a:solidFill>
                  <a:srgbClr val="3C4043"/>
                </a:solidFill>
                <a:effectLst/>
                <a:latin typeface="inherit"/>
              </a:rPr>
              <a:t>: Repayment status in April, 2005 (scale same as above)</a:t>
            </a:r>
          </a:p>
          <a:p>
            <a:pPr algn="l" fontAlgn="base">
              <a:buFont typeface="Arial" panose="020B0604020202020204" pitchFamily="34" charset="0"/>
              <a:buChar char="•"/>
            </a:pPr>
            <a:endParaRPr lang="en-NZ" sz="1400" b="0" i="0" dirty="0">
              <a:solidFill>
                <a:srgbClr val="3C4043"/>
              </a:solidFill>
              <a:effectLst/>
              <a:latin typeface="inherit"/>
            </a:endParaRPr>
          </a:p>
        </p:txBody>
      </p:sp>
      <p:sp>
        <p:nvSpPr>
          <p:cNvPr id="7" name="TextBox 6">
            <a:extLst>
              <a:ext uri="{FF2B5EF4-FFF2-40B4-BE49-F238E27FC236}">
                <a16:creationId xmlns:a16="http://schemas.microsoft.com/office/drawing/2014/main" id="{E51493B0-12E9-47A7-65BC-7F906E02FE99}"/>
              </a:ext>
            </a:extLst>
          </p:cNvPr>
          <p:cNvSpPr txBox="1"/>
          <p:nvPr/>
        </p:nvSpPr>
        <p:spPr>
          <a:xfrm>
            <a:off x="6096000" y="1767006"/>
            <a:ext cx="6060558" cy="4001095"/>
          </a:xfrm>
          <a:prstGeom prst="rect">
            <a:avLst/>
          </a:prstGeom>
          <a:noFill/>
        </p:spPr>
        <p:txBody>
          <a:bodyPr wrap="square">
            <a:spAutoFit/>
          </a:bodyPr>
          <a:lstStyle/>
          <a:p>
            <a:pPr algn="l" fontAlgn="base"/>
            <a:br>
              <a:rPr lang="en-NZ" sz="1400" b="0" i="0" dirty="0">
                <a:solidFill>
                  <a:srgbClr val="3C4043"/>
                </a:solidFill>
                <a:effectLst/>
                <a:latin typeface="Inter"/>
              </a:rPr>
            </a:br>
            <a:endParaRPr lang="en-NZ" sz="1600" b="0" i="0" dirty="0">
              <a:solidFill>
                <a:srgbClr val="3C4043"/>
              </a:solidFill>
              <a:effectLst/>
              <a:latin typeface="inherit"/>
            </a:endParaRPr>
          </a:p>
          <a:p>
            <a:pPr algn="l" fontAlgn="base">
              <a:buFont typeface="Arial" panose="020B0604020202020204" pitchFamily="34" charset="0"/>
              <a:buChar char="•"/>
            </a:pPr>
            <a:r>
              <a:rPr lang="en-NZ" sz="1600" b="1" i="0" dirty="0">
                <a:solidFill>
                  <a:srgbClr val="3C4043"/>
                </a:solidFill>
                <a:effectLst/>
                <a:latin typeface="inherit"/>
              </a:rPr>
              <a:t>BILL_AMT1</a:t>
            </a:r>
            <a:r>
              <a:rPr lang="en-NZ" sz="1600" b="0" i="0" dirty="0">
                <a:solidFill>
                  <a:srgbClr val="3C4043"/>
                </a:solidFill>
                <a:effectLst/>
                <a:latin typeface="inherit"/>
              </a:rPr>
              <a:t>: Amount of bill statement in September, 2005 (NT dollar)</a:t>
            </a:r>
          </a:p>
          <a:p>
            <a:pPr algn="l" fontAlgn="base">
              <a:buFont typeface="Arial" panose="020B0604020202020204" pitchFamily="34" charset="0"/>
              <a:buChar char="•"/>
            </a:pPr>
            <a:r>
              <a:rPr lang="en-NZ" sz="1600" b="1" i="0" dirty="0">
                <a:solidFill>
                  <a:srgbClr val="3C4043"/>
                </a:solidFill>
                <a:effectLst/>
                <a:latin typeface="inherit"/>
              </a:rPr>
              <a:t>BILL_AMT2</a:t>
            </a:r>
            <a:r>
              <a:rPr lang="en-NZ" sz="1600" b="0" i="0" dirty="0">
                <a:solidFill>
                  <a:srgbClr val="3C4043"/>
                </a:solidFill>
                <a:effectLst/>
                <a:latin typeface="inherit"/>
              </a:rPr>
              <a:t>: Amount of bill statement in August, 2005 (NT dollar)</a:t>
            </a:r>
          </a:p>
          <a:p>
            <a:pPr algn="l" fontAlgn="base">
              <a:buFont typeface="Arial" panose="020B0604020202020204" pitchFamily="34" charset="0"/>
              <a:buChar char="•"/>
            </a:pPr>
            <a:r>
              <a:rPr lang="en-NZ" sz="1600" b="1" i="0" dirty="0">
                <a:solidFill>
                  <a:srgbClr val="3C4043"/>
                </a:solidFill>
                <a:effectLst/>
                <a:latin typeface="inherit"/>
              </a:rPr>
              <a:t>BILL_AMT3</a:t>
            </a:r>
            <a:r>
              <a:rPr lang="en-NZ" sz="1600" b="0" i="0" dirty="0">
                <a:solidFill>
                  <a:srgbClr val="3C4043"/>
                </a:solidFill>
                <a:effectLst/>
                <a:latin typeface="inherit"/>
              </a:rPr>
              <a:t>: Amount of bill statement in July, 2005 (NT dollar)</a:t>
            </a:r>
          </a:p>
          <a:p>
            <a:pPr algn="l" fontAlgn="base">
              <a:buFont typeface="Arial" panose="020B0604020202020204" pitchFamily="34" charset="0"/>
              <a:buChar char="•"/>
            </a:pPr>
            <a:r>
              <a:rPr lang="en-NZ" sz="1600" b="1" i="0" dirty="0">
                <a:solidFill>
                  <a:srgbClr val="3C4043"/>
                </a:solidFill>
                <a:effectLst/>
                <a:latin typeface="inherit"/>
              </a:rPr>
              <a:t>BILL_AMT4</a:t>
            </a:r>
            <a:r>
              <a:rPr lang="en-NZ" sz="1600" b="0" i="0" dirty="0">
                <a:solidFill>
                  <a:srgbClr val="3C4043"/>
                </a:solidFill>
                <a:effectLst/>
                <a:latin typeface="inherit"/>
              </a:rPr>
              <a:t>: Amount of bill statement in June, 2005 (NT dollar)</a:t>
            </a:r>
          </a:p>
          <a:p>
            <a:pPr algn="l" fontAlgn="base">
              <a:buFont typeface="Arial" panose="020B0604020202020204" pitchFamily="34" charset="0"/>
              <a:buChar char="•"/>
            </a:pPr>
            <a:r>
              <a:rPr lang="en-NZ" sz="1600" b="1" i="0" dirty="0">
                <a:solidFill>
                  <a:srgbClr val="3C4043"/>
                </a:solidFill>
                <a:effectLst/>
                <a:latin typeface="inherit"/>
              </a:rPr>
              <a:t>BILL_AMT5</a:t>
            </a:r>
            <a:r>
              <a:rPr lang="en-NZ" sz="1600" b="0" i="0" dirty="0">
                <a:solidFill>
                  <a:srgbClr val="3C4043"/>
                </a:solidFill>
                <a:effectLst/>
                <a:latin typeface="inherit"/>
              </a:rPr>
              <a:t>: Amount of bill statement in May, 2005 (NT dollar)</a:t>
            </a:r>
          </a:p>
          <a:p>
            <a:pPr algn="l" fontAlgn="base">
              <a:buFont typeface="Arial" panose="020B0604020202020204" pitchFamily="34" charset="0"/>
              <a:buChar char="•"/>
            </a:pPr>
            <a:r>
              <a:rPr lang="en-NZ" sz="1600" b="1" i="0" dirty="0">
                <a:solidFill>
                  <a:srgbClr val="3C4043"/>
                </a:solidFill>
                <a:effectLst/>
                <a:latin typeface="inherit"/>
              </a:rPr>
              <a:t>BILL_AMT6</a:t>
            </a:r>
            <a:r>
              <a:rPr lang="en-NZ" sz="1600" b="0" i="0" dirty="0">
                <a:solidFill>
                  <a:srgbClr val="3C4043"/>
                </a:solidFill>
                <a:effectLst/>
                <a:latin typeface="inherit"/>
              </a:rPr>
              <a:t>: Amount of bill statement in April, 2005 (NT dollar)</a:t>
            </a:r>
          </a:p>
          <a:p>
            <a:pPr algn="l" fontAlgn="base">
              <a:buFont typeface="Arial" panose="020B0604020202020204" pitchFamily="34" charset="0"/>
              <a:buChar char="•"/>
            </a:pPr>
            <a:r>
              <a:rPr lang="en-NZ" sz="1600" b="1" i="0" dirty="0">
                <a:solidFill>
                  <a:srgbClr val="3C4043"/>
                </a:solidFill>
                <a:effectLst/>
                <a:latin typeface="inherit"/>
              </a:rPr>
              <a:t>PAY_AMT1</a:t>
            </a:r>
            <a:r>
              <a:rPr lang="en-NZ" sz="1600" b="0" i="0" dirty="0">
                <a:solidFill>
                  <a:srgbClr val="3C4043"/>
                </a:solidFill>
                <a:effectLst/>
                <a:latin typeface="inherit"/>
              </a:rPr>
              <a:t>: Amount of previous payment in September, 2005 (NT dollar)</a:t>
            </a:r>
          </a:p>
          <a:p>
            <a:pPr algn="l" fontAlgn="base">
              <a:buFont typeface="Arial" panose="020B0604020202020204" pitchFamily="34" charset="0"/>
              <a:buChar char="•"/>
            </a:pPr>
            <a:r>
              <a:rPr lang="en-NZ" sz="1600" b="1" i="0" dirty="0">
                <a:solidFill>
                  <a:srgbClr val="3C4043"/>
                </a:solidFill>
                <a:effectLst/>
                <a:latin typeface="inherit"/>
              </a:rPr>
              <a:t>PAY_AMT2</a:t>
            </a:r>
            <a:r>
              <a:rPr lang="en-NZ" sz="1600" b="0" i="0" dirty="0">
                <a:solidFill>
                  <a:srgbClr val="3C4043"/>
                </a:solidFill>
                <a:effectLst/>
                <a:latin typeface="inherit"/>
              </a:rPr>
              <a:t>: Amount of previous payment in August, 2005 (NT dollar)</a:t>
            </a:r>
          </a:p>
          <a:p>
            <a:pPr algn="l" fontAlgn="base">
              <a:buFont typeface="Arial" panose="020B0604020202020204" pitchFamily="34" charset="0"/>
              <a:buChar char="•"/>
            </a:pPr>
            <a:r>
              <a:rPr lang="en-NZ" sz="1600" b="1" i="0" dirty="0">
                <a:solidFill>
                  <a:srgbClr val="3C4043"/>
                </a:solidFill>
                <a:effectLst/>
                <a:latin typeface="inherit"/>
              </a:rPr>
              <a:t>PAY_AMT3</a:t>
            </a:r>
            <a:r>
              <a:rPr lang="en-NZ" sz="1600" b="0" i="0" dirty="0">
                <a:solidFill>
                  <a:srgbClr val="3C4043"/>
                </a:solidFill>
                <a:effectLst/>
                <a:latin typeface="inherit"/>
              </a:rPr>
              <a:t>: Amount of previous payment in July, 2005 (NT dollar)</a:t>
            </a:r>
          </a:p>
          <a:p>
            <a:pPr algn="l" fontAlgn="base">
              <a:buFont typeface="Arial" panose="020B0604020202020204" pitchFamily="34" charset="0"/>
              <a:buChar char="•"/>
            </a:pPr>
            <a:r>
              <a:rPr lang="en-NZ" sz="1600" b="1" i="0" dirty="0">
                <a:solidFill>
                  <a:srgbClr val="3C4043"/>
                </a:solidFill>
                <a:effectLst/>
                <a:latin typeface="inherit"/>
              </a:rPr>
              <a:t>PAY_AMT4</a:t>
            </a:r>
            <a:r>
              <a:rPr lang="en-NZ" sz="1600" b="0" i="0" dirty="0">
                <a:solidFill>
                  <a:srgbClr val="3C4043"/>
                </a:solidFill>
                <a:effectLst/>
                <a:latin typeface="inherit"/>
              </a:rPr>
              <a:t>: Amount of previous payment in June, 2005 (NT dollar)</a:t>
            </a:r>
          </a:p>
          <a:p>
            <a:pPr algn="l" fontAlgn="base">
              <a:buFont typeface="Arial" panose="020B0604020202020204" pitchFamily="34" charset="0"/>
              <a:buChar char="•"/>
            </a:pPr>
            <a:r>
              <a:rPr lang="en-NZ" sz="1600" b="1" i="0" dirty="0">
                <a:solidFill>
                  <a:srgbClr val="3C4043"/>
                </a:solidFill>
                <a:effectLst/>
                <a:latin typeface="inherit"/>
              </a:rPr>
              <a:t>PAY_AMT5</a:t>
            </a:r>
            <a:r>
              <a:rPr lang="en-NZ" sz="1600" b="0" i="0" dirty="0">
                <a:solidFill>
                  <a:srgbClr val="3C4043"/>
                </a:solidFill>
                <a:effectLst/>
                <a:latin typeface="inherit"/>
              </a:rPr>
              <a:t>: Amount of previous payment in May, 2005 (NT dollar)</a:t>
            </a:r>
          </a:p>
          <a:p>
            <a:pPr algn="l" fontAlgn="base">
              <a:buFont typeface="Arial" panose="020B0604020202020204" pitchFamily="34" charset="0"/>
              <a:buChar char="•"/>
            </a:pPr>
            <a:r>
              <a:rPr lang="en-NZ" sz="1600" b="1" i="0" dirty="0">
                <a:solidFill>
                  <a:srgbClr val="3C4043"/>
                </a:solidFill>
                <a:effectLst/>
                <a:latin typeface="inherit"/>
              </a:rPr>
              <a:t>PAY_AMT6</a:t>
            </a:r>
            <a:r>
              <a:rPr lang="en-NZ" sz="1600" b="0" i="0" dirty="0">
                <a:solidFill>
                  <a:srgbClr val="3C4043"/>
                </a:solidFill>
                <a:effectLst/>
                <a:latin typeface="inherit"/>
              </a:rPr>
              <a:t>: Amount of previous payment in April, 2005 (NT dollar)</a:t>
            </a:r>
          </a:p>
          <a:p>
            <a:pPr algn="l" fontAlgn="base">
              <a:buFont typeface="Arial" panose="020B0604020202020204" pitchFamily="34" charset="0"/>
              <a:buChar char="•"/>
            </a:pPr>
            <a:r>
              <a:rPr lang="en-NZ" sz="1600" b="1" i="0" dirty="0" err="1">
                <a:solidFill>
                  <a:srgbClr val="3C4043"/>
                </a:solidFill>
                <a:effectLst/>
                <a:latin typeface="inherit"/>
              </a:rPr>
              <a:t>default.payment.next.month</a:t>
            </a:r>
            <a:r>
              <a:rPr lang="en-NZ" sz="1600" b="0" i="0" dirty="0">
                <a:solidFill>
                  <a:srgbClr val="3C4043"/>
                </a:solidFill>
                <a:effectLst/>
                <a:latin typeface="inherit"/>
              </a:rPr>
              <a:t>: Default payment (1=yes, 0=no)</a:t>
            </a:r>
          </a:p>
        </p:txBody>
      </p:sp>
    </p:spTree>
    <p:extLst>
      <p:ext uri="{BB962C8B-B14F-4D97-AF65-F5344CB8AC3E}">
        <p14:creationId xmlns:p14="http://schemas.microsoft.com/office/powerpoint/2010/main" val="193291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p:txBody>
          <a:bodyPr/>
          <a:lstStyle/>
          <a:p>
            <a:r>
              <a:rPr lang="en-US" dirty="0"/>
              <a:t>Some Data Info and updates</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p:txBody>
          <a:bodyPr>
            <a:normAutofit/>
          </a:bodyPr>
          <a:lstStyle/>
          <a:p>
            <a:r>
              <a:rPr lang="en-NZ" sz="2000" b="0" i="0" dirty="0">
                <a:effectLst/>
                <a:latin typeface="Aptos" panose="020B0004020202020204" pitchFamily="34" charset="0"/>
              </a:rPr>
              <a:t>There are 30000 rows and 25 columns</a:t>
            </a:r>
          </a:p>
          <a:p>
            <a:r>
              <a:rPr lang="en-NZ" sz="2000" b="0" dirty="0">
                <a:effectLst/>
                <a:latin typeface="Aptos" panose="020B0004020202020204" pitchFamily="34" charset="0"/>
              </a:rPr>
              <a:t>we can see that all the 25 columns have 30000 count which indicates there is no missing value.</a:t>
            </a:r>
          </a:p>
          <a:p>
            <a:r>
              <a:rPr lang="en-NZ" sz="2000" b="0" dirty="0">
                <a:effectLst/>
                <a:latin typeface="Aptos" panose="020B0004020202020204" pitchFamily="34" charset="0"/>
              </a:rPr>
              <a:t>we can see that the repayment status is indicated in columns PAY_0, PAY_2 ... with no PAY_1 column, so we rename PAY_0 to PAY_1 for ease of understanding.</a:t>
            </a:r>
          </a:p>
          <a:p>
            <a:pPr>
              <a:lnSpc>
                <a:spcPct val="100000"/>
              </a:lnSpc>
            </a:pPr>
            <a:r>
              <a:rPr lang="en-NZ" sz="2000" dirty="0">
                <a:latin typeface="Aptos" panose="020B0004020202020204" pitchFamily="34" charset="0"/>
              </a:rPr>
              <a:t>next we check the datatype of each variable of dataset. We see that all the columns are int64 type whereas from previous knowledge we know that SEX, EDUCATION, MARRIAGE, PAY_0, PAY_2, PAY_3, PAY_4, PAY_5, PAY_6, </a:t>
            </a:r>
            <a:r>
              <a:rPr lang="en-NZ" sz="2000" dirty="0" err="1">
                <a:latin typeface="Aptos" panose="020B0004020202020204" pitchFamily="34" charset="0"/>
              </a:rPr>
              <a:t>default_payment_next_month</a:t>
            </a:r>
            <a:r>
              <a:rPr lang="en-NZ" sz="2000" dirty="0">
                <a:latin typeface="Aptos" panose="020B0004020202020204" pitchFamily="34" charset="0"/>
              </a:rPr>
              <a:t> are categorical features. </a:t>
            </a:r>
          </a:p>
          <a:p>
            <a:pPr>
              <a:lnSpc>
                <a:spcPct val="100000"/>
              </a:lnSpc>
            </a:pPr>
            <a:r>
              <a:rPr lang="en-NZ" sz="2000" dirty="0" err="1">
                <a:latin typeface="Aptos" panose="020B0004020202020204" pitchFamily="34" charset="0"/>
              </a:rPr>
              <a:t>defaulters.isna</a:t>
            </a:r>
            <a:r>
              <a:rPr lang="en-NZ" sz="2000" dirty="0">
                <a:latin typeface="Aptos" panose="020B0004020202020204" pitchFamily="34" charset="0"/>
              </a:rPr>
              <a:t>().sum() # check for missing values for surety – no NULLs</a:t>
            </a:r>
          </a:p>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Tree>
    <p:extLst>
      <p:ext uri="{BB962C8B-B14F-4D97-AF65-F5344CB8AC3E}">
        <p14:creationId xmlns:p14="http://schemas.microsoft.com/office/powerpoint/2010/main" val="92638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561753" y="216822"/>
            <a:ext cx="10515600" cy="464215"/>
          </a:xfrm>
        </p:spPr>
        <p:txBody>
          <a:bodyPr>
            <a:normAutofit fontScale="90000"/>
          </a:bodyPr>
          <a:lstStyle/>
          <a:p>
            <a:r>
              <a:rPr lang="en-US" dirty="0" err="1"/>
              <a:t>Visualisation</a:t>
            </a:r>
            <a:r>
              <a:rPr lang="en-US" dirty="0"/>
              <a:t> – Defaulter Percentage</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r>
              <a:rPr lang="en-NZ" sz="2000" dirty="0">
                <a:latin typeface="Aptos" panose="020B0004020202020204" pitchFamily="34" charset="0"/>
              </a:rPr>
              <a:t>before moving to visualization we first select some features which we feel would be most correlated to the target variable. From the data provided we see that we want to predict whether a person will default in payment next month or not. This prediction depends mostly on previous repayment history, what is the limiting balance, age, education and marriage. Let's plot these first.</a:t>
            </a:r>
          </a:p>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pic>
        <p:nvPicPr>
          <p:cNvPr id="4" name="Picture 3">
            <a:extLst>
              <a:ext uri="{FF2B5EF4-FFF2-40B4-BE49-F238E27FC236}">
                <a16:creationId xmlns:a16="http://schemas.microsoft.com/office/drawing/2014/main" id="{3785A3E0-7659-A2D5-2887-A511AE0F76AC}"/>
              </a:ext>
            </a:extLst>
          </p:cNvPr>
          <p:cNvPicPr>
            <a:picLocks noChangeAspect="1"/>
          </p:cNvPicPr>
          <p:nvPr/>
        </p:nvPicPr>
        <p:blipFill>
          <a:blip r:embed="rId3"/>
          <a:stretch>
            <a:fillRect/>
          </a:stretch>
        </p:blipFill>
        <p:spPr>
          <a:xfrm>
            <a:off x="6690979" y="2052497"/>
            <a:ext cx="4386374" cy="4638464"/>
          </a:xfrm>
          <a:prstGeom prst="rect">
            <a:avLst/>
          </a:prstGeom>
        </p:spPr>
      </p:pic>
      <p:sp>
        <p:nvSpPr>
          <p:cNvPr id="6" name="TextBox 5">
            <a:extLst>
              <a:ext uri="{FF2B5EF4-FFF2-40B4-BE49-F238E27FC236}">
                <a16:creationId xmlns:a16="http://schemas.microsoft.com/office/drawing/2014/main" id="{31406014-260A-3936-DA45-30869A964EDB}"/>
              </a:ext>
            </a:extLst>
          </p:cNvPr>
          <p:cNvSpPr txBox="1"/>
          <p:nvPr/>
        </p:nvSpPr>
        <p:spPr>
          <a:xfrm>
            <a:off x="306572" y="3048178"/>
            <a:ext cx="6098058" cy="1015663"/>
          </a:xfrm>
          <a:prstGeom prst="rect">
            <a:avLst/>
          </a:prstGeom>
          <a:noFill/>
        </p:spPr>
        <p:txBody>
          <a:bodyPr wrap="square">
            <a:spAutoFit/>
          </a:bodyPr>
          <a:lstStyle/>
          <a:p>
            <a:pPr marL="228600" indent="-228600" defTabSz="914400">
              <a:spcBef>
                <a:spcPts val="1000"/>
              </a:spcBef>
              <a:buFont typeface="Arial" panose="020B0604020202020204" pitchFamily="34" charset="0"/>
              <a:buChar char="•"/>
            </a:pPr>
            <a:r>
              <a:rPr lang="en-NZ" sz="2000" dirty="0">
                <a:latin typeface="Aptos" panose="020B0004020202020204" pitchFamily="34" charset="0"/>
              </a:rPr>
              <a:t>We can see that the dataset consists of 77% clients are not expected to default payment whereas 23% clients are expected to default the payment.</a:t>
            </a:r>
          </a:p>
        </p:txBody>
      </p:sp>
    </p:spTree>
    <p:extLst>
      <p:ext uri="{BB962C8B-B14F-4D97-AF65-F5344CB8AC3E}">
        <p14:creationId xmlns:p14="http://schemas.microsoft.com/office/powerpoint/2010/main" val="29924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561753" y="216822"/>
            <a:ext cx="10515600" cy="464215"/>
          </a:xfrm>
        </p:spPr>
        <p:txBody>
          <a:bodyPr>
            <a:normAutofit fontScale="90000"/>
          </a:bodyPr>
          <a:lstStyle/>
          <a:p>
            <a:r>
              <a:rPr lang="en-US" dirty="0" err="1"/>
              <a:t>Visualisation</a:t>
            </a:r>
            <a:r>
              <a:rPr lang="en-US" dirty="0"/>
              <a:t> – Limit Balance and Age - distribution</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306572" y="4368480"/>
            <a:ext cx="11578856" cy="2323713"/>
          </a:xfrm>
          <a:prstGeom prst="rect">
            <a:avLst/>
          </a:prstGeom>
          <a:noFill/>
        </p:spPr>
        <p:txBody>
          <a:bodyPr wrap="square">
            <a:spAutoFit/>
          </a:bodyPr>
          <a:lstStyle/>
          <a:p>
            <a:pPr marL="228600" indent="-228600" defTabSz="914400">
              <a:spcBef>
                <a:spcPts val="1000"/>
              </a:spcBef>
              <a:buFont typeface="Arial" panose="020B0604020202020204" pitchFamily="34" charset="0"/>
              <a:buChar char="•"/>
            </a:pPr>
            <a:r>
              <a:rPr lang="en-NZ" sz="2000" dirty="0">
                <a:latin typeface="Aptos" panose="020B0004020202020204" pitchFamily="34" charset="0"/>
              </a:rPr>
              <a:t>By plotting the continuous variables we observe that dataset consists of skewed data of limiting balance and age of clients.</a:t>
            </a:r>
          </a:p>
          <a:p>
            <a:pPr marL="228600" indent="-228600" defTabSz="914400">
              <a:spcBef>
                <a:spcPts val="1000"/>
              </a:spcBef>
              <a:buFont typeface="Arial" panose="020B0604020202020204" pitchFamily="34" charset="0"/>
              <a:buChar char="•"/>
            </a:pPr>
            <a:r>
              <a:rPr lang="en-NZ" sz="2000" dirty="0">
                <a:latin typeface="Aptos" panose="020B0004020202020204" pitchFamily="34" charset="0"/>
              </a:rPr>
              <a:t>We have more number of clients having limiting balance between 0 to 200000 currency.</a:t>
            </a:r>
          </a:p>
          <a:p>
            <a:pPr marL="228600" indent="-228600" defTabSz="914400">
              <a:spcBef>
                <a:spcPts val="1000"/>
              </a:spcBef>
              <a:buFont typeface="Arial" panose="020B0604020202020204" pitchFamily="34" charset="0"/>
              <a:buChar char="•"/>
            </a:pPr>
            <a:r>
              <a:rPr lang="en-NZ" sz="2000" dirty="0">
                <a:latin typeface="Aptos" panose="020B0004020202020204" pitchFamily="34" charset="0"/>
              </a:rPr>
              <a:t>We have more number of clients from age bracket of 20 to 40, i.e., clients from mostly young to mid aged groups.</a:t>
            </a:r>
          </a:p>
          <a:p>
            <a:pPr marL="228600" indent="-228600" defTabSz="914400">
              <a:spcBef>
                <a:spcPts val="1000"/>
              </a:spcBef>
              <a:buFont typeface="Arial" panose="020B0604020202020204" pitchFamily="34" charset="0"/>
              <a:buChar char="•"/>
            </a:pPr>
            <a:r>
              <a:rPr lang="en-NZ" sz="2000" dirty="0">
                <a:latin typeface="Aptos" panose="020B0004020202020204" pitchFamily="34" charset="0"/>
              </a:rPr>
              <a:t>We will observe the effect of variables on target variable below</a:t>
            </a:r>
          </a:p>
        </p:txBody>
      </p:sp>
      <p:pic>
        <p:nvPicPr>
          <p:cNvPr id="5" name="Picture 4">
            <a:extLst>
              <a:ext uri="{FF2B5EF4-FFF2-40B4-BE49-F238E27FC236}">
                <a16:creationId xmlns:a16="http://schemas.microsoft.com/office/drawing/2014/main" id="{0070C7EA-4B48-314A-B0D0-EFC5EA018E61}"/>
              </a:ext>
            </a:extLst>
          </p:cNvPr>
          <p:cNvPicPr>
            <a:picLocks noChangeAspect="1"/>
          </p:cNvPicPr>
          <p:nvPr/>
        </p:nvPicPr>
        <p:blipFill>
          <a:blip r:embed="rId3"/>
          <a:stretch>
            <a:fillRect/>
          </a:stretch>
        </p:blipFill>
        <p:spPr>
          <a:xfrm>
            <a:off x="373906" y="1011539"/>
            <a:ext cx="11107350" cy="3171567"/>
          </a:xfrm>
          <a:prstGeom prst="rect">
            <a:avLst/>
          </a:prstGeom>
        </p:spPr>
      </p:pic>
    </p:spTree>
    <p:extLst>
      <p:ext uri="{BB962C8B-B14F-4D97-AF65-F5344CB8AC3E}">
        <p14:creationId xmlns:p14="http://schemas.microsoft.com/office/powerpoint/2010/main" val="256057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err="1"/>
              <a:t>Visualisation</a:t>
            </a:r>
            <a:r>
              <a:rPr lang="en-US" dirty="0"/>
              <a:t> – </a:t>
            </a:r>
            <a:r>
              <a:rPr lang="en-US" sz="3600" dirty="0"/>
              <a:t># of clients – age group/default on payment </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306572" y="1813474"/>
            <a:ext cx="5027428" cy="2246769"/>
          </a:xfrm>
          <a:prstGeom prst="rect">
            <a:avLst/>
          </a:prstGeom>
          <a:noFill/>
        </p:spPr>
        <p:txBody>
          <a:bodyPr wrap="square">
            <a:spAutoFit/>
          </a:bodyPr>
          <a:lstStyle/>
          <a:p>
            <a:r>
              <a:rPr lang="en-NZ" sz="2000" b="0" dirty="0">
                <a:effectLst/>
                <a:latin typeface="Aptos" panose="020B0004020202020204" pitchFamily="34" charset="0"/>
              </a:rPr>
              <a:t>We have maximum clients from 21-30 age group followed by 31-40. Hence with increasing age group the number of clients that will default the payment next month is decreasing. Hence we can see that Age is important feature to predict the default payment for next month.</a:t>
            </a:r>
          </a:p>
        </p:txBody>
      </p:sp>
      <p:pic>
        <p:nvPicPr>
          <p:cNvPr id="4" name="Picture 3">
            <a:extLst>
              <a:ext uri="{FF2B5EF4-FFF2-40B4-BE49-F238E27FC236}">
                <a16:creationId xmlns:a16="http://schemas.microsoft.com/office/drawing/2014/main" id="{6BFAC5BB-C966-7035-C2BB-9B7F882A51B6}"/>
              </a:ext>
            </a:extLst>
          </p:cNvPr>
          <p:cNvPicPr>
            <a:picLocks noChangeAspect="1"/>
          </p:cNvPicPr>
          <p:nvPr/>
        </p:nvPicPr>
        <p:blipFill>
          <a:blip r:embed="rId3"/>
          <a:stretch>
            <a:fillRect/>
          </a:stretch>
        </p:blipFill>
        <p:spPr>
          <a:xfrm>
            <a:off x="5607736" y="761190"/>
            <a:ext cx="6584263" cy="4351339"/>
          </a:xfrm>
          <a:prstGeom prst="rect">
            <a:avLst/>
          </a:prstGeom>
        </p:spPr>
      </p:pic>
    </p:spTree>
    <p:extLst>
      <p:ext uri="{BB962C8B-B14F-4D97-AF65-F5344CB8AC3E}">
        <p14:creationId xmlns:p14="http://schemas.microsoft.com/office/powerpoint/2010/main" val="309793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err="1"/>
              <a:t>Visualisation</a:t>
            </a:r>
            <a:r>
              <a:rPr lang="en-US" dirty="0"/>
              <a:t> – </a:t>
            </a:r>
            <a:r>
              <a:rPr lang="en-US" sz="3600" dirty="0"/>
              <a:t>Repayment status vs default payment</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110836" y="1745673"/>
            <a:ext cx="3061855" cy="2862322"/>
          </a:xfrm>
          <a:prstGeom prst="rect">
            <a:avLst/>
          </a:prstGeom>
          <a:noFill/>
        </p:spPr>
        <p:txBody>
          <a:bodyPr wrap="square">
            <a:spAutoFit/>
          </a:bodyPr>
          <a:lstStyle/>
          <a:p>
            <a:pPr algn="l" fontAlgn="base">
              <a:buFont typeface="Arial" panose="020B0604020202020204" pitchFamily="34" charset="0"/>
              <a:buChar char="•"/>
            </a:pPr>
            <a:r>
              <a:rPr lang="en-NZ" sz="2000" b="0" i="0" dirty="0">
                <a:effectLst/>
                <a:highlight>
                  <a:srgbClr val="FFFFFF"/>
                </a:highlight>
                <a:latin typeface="inherit"/>
              </a:rPr>
              <a:t>Those Using Revolving Credit (paid only minimum) and those delayed for 2 months have the highest </a:t>
            </a:r>
            <a:r>
              <a:rPr lang="en-NZ" sz="2000" b="1" i="0" dirty="0">
                <a:effectLst/>
                <a:highlight>
                  <a:srgbClr val="FFFFFF"/>
                </a:highlight>
                <a:latin typeface="inherit"/>
              </a:rPr>
              <a:t>Default Count</a:t>
            </a:r>
            <a:r>
              <a:rPr lang="en-NZ" sz="2000" b="0" i="0" dirty="0">
                <a:effectLst/>
                <a:highlight>
                  <a:srgbClr val="FFFFFF"/>
                </a:highlight>
                <a:latin typeface="inherit"/>
              </a:rPr>
              <a:t>.</a:t>
            </a:r>
          </a:p>
          <a:p>
            <a:pPr algn="l" fontAlgn="base">
              <a:buFont typeface="Arial" panose="020B0604020202020204" pitchFamily="34" charset="0"/>
              <a:buChar char="•"/>
            </a:pPr>
            <a:r>
              <a:rPr lang="en-NZ" sz="2000" b="0" i="0" dirty="0">
                <a:effectLst/>
                <a:highlight>
                  <a:srgbClr val="FFFFFF"/>
                </a:highlight>
                <a:latin typeface="inherit"/>
              </a:rPr>
              <a:t>When payment is delayed more than 2 months, the </a:t>
            </a:r>
            <a:r>
              <a:rPr lang="en-NZ" sz="2000" b="1" i="0" dirty="0">
                <a:effectLst/>
                <a:highlight>
                  <a:srgbClr val="FFFFFF"/>
                </a:highlight>
                <a:latin typeface="inherit"/>
              </a:rPr>
              <a:t>chances of default</a:t>
            </a:r>
            <a:r>
              <a:rPr lang="en-NZ" sz="2000" b="0" i="0" dirty="0">
                <a:effectLst/>
                <a:highlight>
                  <a:srgbClr val="FFFFFF"/>
                </a:highlight>
                <a:latin typeface="inherit"/>
              </a:rPr>
              <a:t> goes higher than 50%.</a:t>
            </a:r>
          </a:p>
        </p:txBody>
      </p:sp>
      <p:pic>
        <p:nvPicPr>
          <p:cNvPr id="4" name="Picture 3">
            <a:extLst>
              <a:ext uri="{FF2B5EF4-FFF2-40B4-BE49-F238E27FC236}">
                <a16:creationId xmlns:a16="http://schemas.microsoft.com/office/drawing/2014/main" id="{39B31228-2F8F-5893-7A52-CCDAE6EC01F4}"/>
              </a:ext>
            </a:extLst>
          </p:cNvPr>
          <p:cNvPicPr>
            <a:picLocks noChangeAspect="1"/>
          </p:cNvPicPr>
          <p:nvPr/>
        </p:nvPicPr>
        <p:blipFill>
          <a:blip r:embed="rId3"/>
          <a:stretch>
            <a:fillRect/>
          </a:stretch>
        </p:blipFill>
        <p:spPr>
          <a:xfrm>
            <a:off x="3368427" y="1680497"/>
            <a:ext cx="8386164" cy="3509818"/>
          </a:xfrm>
          <a:prstGeom prst="rect">
            <a:avLst/>
          </a:prstGeom>
        </p:spPr>
      </p:pic>
    </p:spTree>
    <p:extLst>
      <p:ext uri="{BB962C8B-B14F-4D97-AF65-F5344CB8AC3E}">
        <p14:creationId xmlns:p14="http://schemas.microsoft.com/office/powerpoint/2010/main" val="238060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err="1"/>
              <a:t>Visualisation</a:t>
            </a:r>
            <a:r>
              <a:rPr lang="en-US" dirty="0"/>
              <a:t> – </a:t>
            </a:r>
            <a:r>
              <a:rPr lang="en-US" sz="3600" dirty="0"/>
              <a:t>Marriage vs default payment</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166255" y="1612962"/>
            <a:ext cx="3061855" cy="4093428"/>
          </a:xfrm>
          <a:prstGeom prst="rect">
            <a:avLst/>
          </a:prstGeom>
          <a:noFill/>
        </p:spPr>
        <p:txBody>
          <a:bodyPr wrap="square">
            <a:spAutoFit/>
          </a:bodyPr>
          <a:lstStyle/>
          <a:p>
            <a:r>
              <a:rPr lang="en-NZ" sz="2000" b="0" dirty="0">
                <a:effectLst/>
                <a:latin typeface="Aptos" panose="020B0004020202020204" pitchFamily="34" charset="0"/>
              </a:rPr>
              <a:t>From this plot we can infer that married people between age bracket of 30 and 50 and unmarried clients of age 20-30 tend to default payment with unmarried clients higher probability to default payment. Hence we can include MARRIAGE feature of clients to find probability of defaulting the payment next month</a:t>
            </a:r>
          </a:p>
        </p:txBody>
      </p:sp>
      <p:pic>
        <p:nvPicPr>
          <p:cNvPr id="4" name="Picture 3">
            <a:extLst>
              <a:ext uri="{FF2B5EF4-FFF2-40B4-BE49-F238E27FC236}">
                <a16:creationId xmlns:a16="http://schemas.microsoft.com/office/drawing/2014/main" id="{A4C35934-B0F7-5A71-F29D-5E11268B1A30}"/>
              </a:ext>
            </a:extLst>
          </p:cNvPr>
          <p:cNvPicPr>
            <a:picLocks noChangeAspect="1"/>
          </p:cNvPicPr>
          <p:nvPr/>
        </p:nvPicPr>
        <p:blipFill>
          <a:blip r:embed="rId3"/>
          <a:stretch>
            <a:fillRect/>
          </a:stretch>
        </p:blipFill>
        <p:spPr>
          <a:xfrm>
            <a:off x="3571089" y="1680497"/>
            <a:ext cx="7970391" cy="3958359"/>
          </a:xfrm>
          <a:prstGeom prst="rect">
            <a:avLst/>
          </a:prstGeom>
        </p:spPr>
      </p:pic>
    </p:spTree>
    <p:extLst>
      <p:ext uri="{BB962C8B-B14F-4D97-AF65-F5344CB8AC3E}">
        <p14:creationId xmlns:p14="http://schemas.microsoft.com/office/powerpoint/2010/main" val="41563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306572" y="258898"/>
            <a:ext cx="12469091" cy="464215"/>
          </a:xfrm>
        </p:spPr>
        <p:txBody>
          <a:bodyPr>
            <a:normAutofit fontScale="90000"/>
          </a:bodyPr>
          <a:lstStyle/>
          <a:p>
            <a:r>
              <a:rPr lang="en-US" dirty="0" err="1"/>
              <a:t>Visualisation</a:t>
            </a:r>
            <a:r>
              <a:rPr lang="en-US" dirty="0"/>
              <a:t> – </a:t>
            </a:r>
            <a:r>
              <a:rPr lang="en-US" sz="3600" dirty="0"/>
              <a:t>Male/Female vs default payment</a:t>
            </a:r>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306572" y="826165"/>
            <a:ext cx="10515600" cy="4351338"/>
          </a:xfrm>
        </p:spPr>
        <p:txBody>
          <a:bodyPr>
            <a:normAutofit/>
          </a:bodyPr>
          <a:lstStyle/>
          <a:p>
            <a:pPr>
              <a:lnSpc>
                <a:spcPct val="100000"/>
              </a:lnSpc>
            </a:pPr>
            <a:endParaRPr lang="en-NZ" sz="1600" dirty="0">
              <a:latin typeface="Aptos" panose="020B0004020202020204" pitchFamily="34" charset="0"/>
            </a:endParaRPr>
          </a:p>
          <a:p>
            <a:pPr marL="0" indent="0">
              <a:lnSpc>
                <a:spcPct val="100000"/>
              </a:lnSpc>
              <a:buNone/>
            </a:pPr>
            <a:endParaRPr lang="en-NZ" sz="1600" dirty="0">
              <a:latin typeface="Aptos" panose="020B0004020202020204" pitchFamily="34" charset="0"/>
            </a:endParaRPr>
          </a:p>
          <a:p>
            <a:endParaRPr lang="en-US" dirty="0"/>
          </a:p>
        </p:txBody>
      </p:sp>
      <p:sp>
        <p:nvSpPr>
          <p:cNvPr id="6" name="TextBox 5">
            <a:extLst>
              <a:ext uri="{FF2B5EF4-FFF2-40B4-BE49-F238E27FC236}">
                <a16:creationId xmlns:a16="http://schemas.microsoft.com/office/drawing/2014/main" id="{31406014-260A-3936-DA45-30869A964EDB}"/>
              </a:ext>
            </a:extLst>
          </p:cNvPr>
          <p:cNvSpPr txBox="1"/>
          <p:nvPr/>
        </p:nvSpPr>
        <p:spPr>
          <a:xfrm>
            <a:off x="166255" y="1612962"/>
            <a:ext cx="3061855" cy="3170099"/>
          </a:xfrm>
          <a:prstGeom prst="rect">
            <a:avLst/>
          </a:prstGeom>
          <a:noFill/>
        </p:spPr>
        <p:txBody>
          <a:bodyPr wrap="square">
            <a:spAutoFit/>
          </a:bodyPr>
          <a:lstStyle/>
          <a:p>
            <a:r>
              <a:rPr lang="en-NZ" sz="2000" b="0" dirty="0">
                <a:effectLst/>
                <a:latin typeface="Aptos" panose="020B0004020202020204" pitchFamily="34" charset="0"/>
              </a:rPr>
              <a:t>It can be seen that females of age group 20-30 have very high tendency to default payment compared to males in all age brackets. Hence we can keep the SEX column of clients to predict probability of defaulting payment.</a:t>
            </a:r>
          </a:p>
        </p:txBody>
      </p:sp>
      <p:pic>
        <p:nvPicPr>
          <p:cNvPr id="5" name="Picture 4">
            <a:extLst>
              <a:ext uri="{FF2B5EF4-FFF2-40B4-BE49-F238E27FC236}">
                <a16:creationId xmlns:a16="http://schemas.microsoft.com/office/drawing/2014/main" id="{0E96FE98-2770-8328-0B27-CFBEE69D88F8}"/>
              </a:ext>
            </a:extLst>
          </p:cNvPr>
          <p:cNvPicPr>
            <a:picLocks noChangeAspect="1"/>
          </p:cNvPicPr>
          <p:nvPr/>
        </p:nvPicPr>
        <p:blipFill>
          <a:blip r:embed="rId3"/>
          <a:stretch>
            <a:fillRect/>
          </a:stretch>
        </p:blipFill>
        <p:spPr>
          <a:xfrm>
            <a:off x="5088081" y="723113"/>
            <a:ext cx="6009409" cy="6029849"/>
          </a:xfrm>
          <a:prstGeom prst="rect">
            <a:avLst/>
          </a:prstGeom>
        </p:spPr>
      </p:pic>
    </p:spTree>
    <p:extLst>
      <p:ext uri="{BB962C8B-B14F-4D97-AF65-F5344CB8AC3E}">
        <p14:creationId xmlns:p14="http://schemas.microsoft.com/office/powerpoint/2010/main" val="213833403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84</TotalTime>
  <Words>1402</Words>
  <Application>Microsoft Macintosh PowerPoint</Application>
  <PresentationFormat>Widescreen</PresentationFormat>
  <Paragraphs>101</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Calibri</vt:lpstr>
      <vt:lpstr>Calibri Light</vt:lpstr>
      <vt:lpstr>inherit</vt:lpstr>
      <vt:lpstr>Inter</vt:lpstr>
      <vt:lpstr>Menlo</vt:lpstr>
      <vt:lpstr>Office 2013 - 2022 Theme</vt:lpstr>
      <vt:lpstr>Mini PROJECT – 1- EDA</vt:lpstr>
      <vt:lpstr>What is my Data</vt:lpstr>
      <vt:lpstr>Some Data Info and updates</vt:lpstr>
      <vt:lpstr>Visualisation – Defaulter Percentage</vt:lpstr>
      <vt:lpstr>Visualisation – Limit Balance and Age - distribution</vt:lpstr>
      <vt:lpstr>Visualisation – # of clients – age group/default on payment </vt:lpstr>
      <vt:lpstr>Visualisation – Repayment status vs default payment</vt:lpstr>
      <vt:lpstr>Visualisation – Marriage vs default payment</vt:lpstr>
      <vt:lpstr>Visualisation – Male/Female vs default payment</vt:lpstr>
      <vt:lpstr>Visualisation – Past six months payment vs Default</vt:lpstr>
      <vt:lpstr>Visualisation – Age / Limit Balance vs Default 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Pragya Nandan</dc:creator>
  <cp:lastModifiedBy>Pragya Nandan</cp:lastModifiedBy>
  <cp:revision>8</cp:revision>
  <dcterms:created xsi:type="dcterms:W3CDTF">2024-07-11T02:08:44Z</dcterms:created>
  <dcterms:modified xsi:type="dcterms:W3CDTF">2024-07-16T07:49:35Z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120153d-f8d0-415e-837b-b1cf647d0e9a_Enabled">
    <vt:lpwstr>true</vt:lpwstr>
  </property>
  <property fmtid="{D5CDD505-2E9C-101B-9397-08002B2CF9AE}" pid="3" name="MSIP_Label_3120153d-f8d0-415e-837b-b1cf647d0e9a_SetDate">
    <vt:lpwstr>2024-07-11T02:33:40Z</vt:lpwstr>
  </property>
  <property fmtid="{D5CDD505-2E9C-101B-9397-08002B2CF9AE}" pid="4" name="MSIP_Label_3120153d-f8d0-415e-837b-b1cf647d0e9a_Method">
    <vt:lpwstr>Standard</vt:lpwstr>
  </property>
  <property fmtid="{D5CDD505-2E9C-101B-9397-08002B2CF9AE}" pid="5" name="MSIP_Label_3120153d-f8d0-415e-837b-b1cf647d0e9a_Name">
    <vt:lpwstr>3120153d-f8d0-415e-837b-b1cf647d0e9a</vt:lpwstr>
  </property>
  <property fmtid="{D5CDD505-2E9C-101B-9397-08002B2CF9AE}" pid="6" name="MSIP_Label_3120153d-f8d0-415e-837b-b1cf647d0e9a_SiteId">
    <vt:lpwstr>18bef44f-0595-4d0d-8fb8-13341044e998</vt:lpwstr>
  </property>
  <property fmtid="{D5CDD505-2E9C-101B-9397-08002B2CF9AE}" pid="7" name="MSIP_Label_3120153d-f8d0-415e-837b-b1cf647d0e9a_ActionId">
    <vt:lpwstr>b8fcb29c-caee-4828-8fe1-0ede95309394</vt:lpwstr>
  </property>
  <property fmtid="{D5CDD505-2E9C-101B-9397-08002B2CF9AE}" pid="8" name="MSIP_Label_3120153d-f8d0-415e-837b-b1cf647d0e9a_ContentBits">
    <vt:lpwstr>0</vt:lpwstr>
  </property>
</Properties>
</file>