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80" r:id="rId25"/>
    <p:sldId id="281" r:id="rId26"/>
    <p:sldId id="282"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Helvetica Neue"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qKYOq625GKS0bEXE0CDoqpm7k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D3B58-B854-433B-B10F-F5457F096343}">
  <a:tblStyle styleId="{1FDD3B58-B854-433B-B10F-F5457F09634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B5EF15-4EFB-451C-8AD0-1149DDA03F2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81" d="100"/>
          <a:sy n="81"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b3c56f5bc_2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b3c56f5bc_2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5b3c56f5bc_2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b3c56f5b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b3c56f5bc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5b3c56f5bc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3c56f5b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3c56f5bc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5b3c56f5bc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b3c56f5bc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b3c56f5bc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5b3c56f5bc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b3c56f5bc_1_5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b3c56f5bc_1_5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process we followed for our analysis. </a:t>
            </a:r>
            <a:endParaRPr/>
          </a:p>
          <a:p>
            <a:pPr marL="0" lvl="0" indent="0" algn="l" rtl="0">
              <a:spcBef>
                <a:spcPts val="0"/>
              </a:spcBef>
              <a:spcAft>
                <a:spcPts val="0"/>
              </a:spcAft>
              <a:buNone/>
            </a:pPr>
            <a:r>
              <a:rPr lang="en-US"/>
              <a:t>We used individual datasets like article body, title, whether they have wiki page or not, and then created multiple combinations for the datasets, We used PCA for the ones, based on whether is required or not.</a:t>
            </a:r>
            <a:endParaRPr/>
          </a:p>
          <a:p>
            <a:pPr marL="0" lvl="0" indent="0" algn="l" rtl="0">
              <a:spcBef>
                <a:spcPts val="0"/>
              </a:spcBef>
              <a:spcAft>
                <a:spcPts val="0"/>
              </a:spcAft>
              <a:buNone/>
            </a:pPr>
            <a:r>
              <a:rPr lang="en-US"/>
              <a:t>For Sampling we used K-fold cross validation using different methodologies like SVM, Logistics Regression, </a:t>
            </a:r>
            <a:endParaRPr/>
          </a:p>
          <a:p>
            <a:pPr marL="0" lvl="0" indent="0" algn="l" rtl="0">
              <a:spcBef>
                <a:spcPts val="0"/>
              </a:spcBef>
              <a:spcAft>
                <a:spcPts val="0"/>
              </a:spcAft>
              <a:buNone/>
            </a:pPr>
            <a:r>
              <a:rPr lang="en-US"/>
              <a:t>And then we used Accuracy score and F1 score to decide which model to pick that is our best model and then compared it with the ones that are given in the MIT paper.</a:t>
            </a:r>
            <a:endParaRPr/>
          </a:p>
        </p:txBody>
      </p:sp>
      <p:sp>
        <p:nvSpPr>
          <p:cNvPr id="248" name="Google Shape;248;g5b3c56f5bc_1_5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b44a6ea9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are the results from the best models for Fact. The green cells indicate that our models did better than the ones given in MIT research work &amp; and red cells mean we did worse.  If the accuracy turned out to be + or - 1% we considered it similar. Those cells are coloured in grey.  Most of our models have results that are better or at par with existing models. </a:t>
            </a:r>
            <a:endParaRPr/>
          </a:p>
          <a:p>
            <a:pPr marL="0" lvl="0" indent="0" algn="l" rtl="0">
              <a:spcBef>
                <a:spcPts val="0"/>
              </a:spcBef>
              <a:spcAft>
                <a:spcPts val="0"/>
              </a:spcAft>
              <a:buNone/>
            </a:pPr>
            <a:r>
              <a:rPr lang="en-US"/>
              <a:t>We have better accuracy for body and title of the article, we also improved results from wiki and twitter. However, the improvements are small.</a:t>
            </a:r>
            <a:endParaRPr/>
          </a:p>
          <a:p>
            <a:pPr marL="0" lvl="0" indent="0" algn="l" rtl="0">
              <a:spcBef>
                <a:spcPts val="0"/>
              </a:spcBef>
              <a:spcAft>
                <a:spcPts val="0"/>
              </a:spcAft>
              <a:buNone/>
            </a:pPr>
            <a:r>
              <a:rPr lang="en-US"/>
              <a:t>We got the best accuracy using article body which is  65.67% which is higher than that given in the paper. The model is given  </a:t>
            </a:r>
            <a:endParaRPr sz="2600">
              <a:latin typeface="Helvetica Neue"/>
              <a:ea typeface="Helvetica Neue"/>
              <a:cs typeface="Helvetica Neue"/>
              <a:sym typeface="Helvetica Neue"/>
            </a:endParaRPr>
          </a:p>
          <a:p>
            <a:pPr marL="0" lvl="0" indent="0" algn="l" rtl="0">
              <a:spcBef>
                <a:spcPts val="0"/>
              </a:spcBef>
              <a:spcAft>
                <a:spcPts val="0"/>
              </a:spcAft>
              <a:buNone/>
            </a:pPr>
            <a:r>
              <a:rPr lang="en-US"/>
              <a:t>Wikipedia All has lower score because one dataset is missing.</a:t>
            </a:r>
            <a:endParaRPr/>
          </a:p>
          <a:p>
            <a:pPr marL="0" lvl="0" indent="0" algn="l" rtl="0">
              <a:spcBef>
                <a:spcPts val="0"/>
              </a:spcBef>
              <a:spcAft>
                <a:spcPts val="0"/>
              </a:spcAft>
              <a:buNone/>
            </a:pPr>
            <a:endParaRPr/>
          </a:p>
        </p:txBody>
      </p:sp>
      <p:sp>
        <p:nvSpPr>
          <p:cNvPr id="269" name="Google Shape;269;g5b44a6ea9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b44a6ea9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Similarly these are the results for bias: </a:t>
            </a:r>
            <a:endParaRPr/>
          </a:p>
          <a:p>
            <a:pPr marL="0" lvl="0" indent="0" algn="l" rtl="0">
              <a:spcBef>
                <a:spcPts val="0"/>
              </a:spcBef>
              <a:spcAft>
                <a:spcPts val="0"/>
              </a:spcAft>
              <a:buNone/>
            </a:pPr>
            <a:r>
              <a:rPr lang="en-US"/>
              <a:t>The best accuracy results given by MIT research paper in 41.74%. </a:t>
            </a:r>
            <a:endParaRPr/>
          </a:p>
          <a:p>
            <a:pPr marL="0" lvl="0" indent="0" algn="l" rtl="0">
              <a:spcBef>
                <a:spcPts val="0"/>
              </a:spcBef>
              <a:spcAft>
                <a:spcPts val="0"/>
              </a:spcAft>
              <a:buNone/>
            </a:pPr>
            <a:r>
              <a:rPr lang="en-US"/>
              <a:t>While ours was much better when we used Random forest on table of contents.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1" name="Google Shape;281;g5b44a6ea9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b44a6ea97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b44a6ea97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b44a6ea97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5b44a6ea97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Some of the website</a:t>
            </a:r>
            <a:endParaRPr/>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b3c56f5bc_1_6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b3c56f5bc_1_6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latin typeface="Helvetica Neue"/>
                <a:ea typeface="Helvetica Neue"/>
                <a:cs typeface="Helvetica Neue"/>
                <a:sym typeface="Helvetica Neue"/>
              </a:rPr>
              <a:t>Added new features like About Us and Terms of Use in our feature set. For future we want to add more features like:</a:t>
            </a:r>
            <a:endParaRPr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dirty="0" err="1">
                <a:latin typeface="Helvetica Neue"/>
                <a:ea typeface="Helvetica Neue"/>
                <a:cs typeface="Helvetica Neue"/>
                <a:sym typeface="Helvetica Neue"/>
              </a:rPr>
              <a:t>Whois</a:t>
            </a:r>
            <a:r>
              <a:rPr lang="en-US" dirty="0">
                <a:latin typeface="Helvetica Neue"/>
                <a:ea typeface="Helvetica Neue"/>
                <a:cs typeface="Helvetica Neue"/>
                <a:sym typeface="Helvetica Neue"/>
              </a:rPr>
              <a:t> DNS Info:  Consists of domain name, domain created at and updates at, server info etc.</a:t>
            </a:r>
            <a:endParaRPr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dirty="0">
                <a:latin typeface="Helvetica Neue"/>
                <a:ea typeface="Helvetica Neue"/>
                <a:cs typeface="Helvetica Neue"/>
                <a:sym typeface="Helvetica Neue"/>
              </a:rPr>
              <a:t>Domain Categorization: Which domain  the website belongs to </a:t>
            </a:r>
            <a:r>
              <a:rPr lang="en-US" dirty="0" err="1">
                <a:latin typeface="Helvetica Neue"/>
                <a:ea typeface="Helvetica Neue"/>
                <a:cs typeface="Helvetica Neue"/>
                <a:sym typeface="Helvetica Neue"/>
              </a:rPr>
              <a:t>e.g</a:t>
            </a:r>
            <a:r>
              <a:rPr lang="en-US" dirty="0">
                <a:latin typeface="Helvetica Neue"/>
                <a:ea typeface="Helvetica Neue"/>
                <a:cs typeface="Helvetica Neue"/>
                <a:sym typeface="Helvetica Neue"/>
              </a:rPr>
              <a:t> </a:t>
            </a:r>
            <a:r>
              <a:rPr lang="en-US" dirty="0">
                <a:solidFill>
                  <a:srgbClr val="002330"/>
                </a:solidFill>
                <a:highlight>
                  <a:srgbClr val="FFFFFF"/>
                </a:highlight>
                <a:latin typeface="Arial"/>
                <a:ea typeface="Arial"/>
                <a:cs typeface="Arial"/>
                <a:sym typeface="Arial"/>
              </a:rPr>
              <a:t>“</a:t>
            </a:r>
            <a:r>
              <a:rPr lang="en-US" dirty="0" err="1">
                <a:solidFill>
                  <a:srgbClr val="002330"/>
                </a:solidFill>
                <a:highlight>
                  <a:srgbClr val="FFFFFF"/>
                </a:highlight>
                <a:latin typeface="Arial"/>
                <a:ea typeface="Arial"/>
                <a:cs typeface="Arial"/>
                <a:sym typeface="Arial"/>
              </a:rPr>
              <a:t>Facebook.com</a:t>
            </a:r>
            <a:r>
              <a:rPr lang="en-US" dirty="0">
                <a:solidFill>
                  <a:srgbClr val="002330"/>
                </a:solidFill>
                <a:highlight>
                  <a:srgbClr val="FFFFFF"/>
                </a:highlight>
                <a:latin typeface="Arial"/>
                <a:ea typeface="Arial"/>
                <a:cs typeface="Arial"/>
                <a:sym typeface="Arial"/>
              </a:rPr>
              <a:t>” might be placed into the category Social Networking</a:t>
            </a:r>
            <a:endParaRPr dirty="0">
              <a:latin typeface="Helvetica Neue"/>
              <a:ea typeface="Helvetica Neue"/>
              <a:cs typeface="Helvetica Neue"/>
              <a:sym typeface="Helvetica Neue"/>
            </a:endParaRPr>
          </a:p>
          <a:p>
            <a:pPr marL="0" lvl="0" indent="0" algn="l" rtl="0">
              <a:spcBef>
                <a:spcPts val="0"/>
              </a:spcBef>
              <a:spcAft>
                <a:spcPts val="0"/>
              </a:spcAft>
              <a:buNone/>
            </a:pPr>
            <a:r>
              <a:rPr lang="en-US" sz="1150" dirty="0">
                <a:solidFill>
                  <a:srgbClr val="282C31"/>
                </a:solidFill>
                <a:highlight>
                  <a:srgbClr val="FFFFFF"/>
                </a:highlight>
                <a:latin typeface="Arial"/>
                <a:ea typeface="Arial"/>
                <a:cs typeface="Arial"/>
                <a:sym typeface="Arial"/>
              </a:rPr>
              <a:t>URL Cloaking: Hiding the target URL from the visitor, such that they cannot see it in their address bar, even after clicking on your shortened affiliate link.</a:t>
            </a:r>
            <a:endParaRPr sz="1150" dirty="0">
              <a:solidFill>
                <a:srgbClr val="282C31"/>
              </a:solidFill>
              <a:highlight>
                <a:srgbClr val="FFFFFF"/>
              </a:highlight>
              <a:latin typeface="Arial"/>
              <a:ea typeface="Arial"/>
              <a:cs typeface="Arial"/>
              <a:sym typeface="Arial"/>
            </a:endParaRPr>
          </a:p>
        </p:txBody>
      </p:sp>
      <p:sp>
        <p:nvSpPr>
          <p:cNvPr id="327" name="Google Shape;327;g5b3c56f5bc_1_6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b3c56f5bc_3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5b3c56f5bc_3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b44a6ea97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b44a6ea97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5b44a6ea97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b44a6ea97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b44a6ea97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5b44a6ea97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b44a6ea9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5b44a6ea97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endParaRPr/>
          </a:p>
        </p:txBody>
      </p:sp>
      <p:sp>
        <p:nvSpPr>
          <p:cNvPr id="128" name="Google Shape;128;g5b44a6ea97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b3c56f5bc_3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5b3c56f5bc_3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endParaRPr/>
          </a:p>
        </p:txBody>
      </p:sp>
      <p:sp>
        <p:nvSpPr>
          <p:cNvPr id="154" name="Google Shape;154;g5b3c56f5bc_3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b3c56f5bc_3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b3c56f5bc_3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b3c56f5bc_3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b3c56f5bc_3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5b3c56f5bc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93" name="Google Shape;9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433136" y="5089012"/>
            <a:ext cx="7834193" cy="1264588"/>
          </a:xfrm>
          <a:prstGeom prst="rect">
            <a:avLst/>
          </a:prstGeom>
          <a:noFill/>
          <a:ln>
            <a:noFill/>
          </a:ln>
        </p:spPr>
        <p:txBody>
          <a:bodyPr spcFirstLastPara="1" wrap="square" lIns="91425" tIns="45700" rIns="91425" bIns="45700" anchor="ctr" anchorCtr="0">
            <a:noAutofit/>
          </a:bodyPr>
          <a:lstStyle/>
          <a:p>
            <a:pPr marL="0" lvl="0" indent="0" algn="r" rtl="0">
              <a:lnSpc>
                <a:spcPct val="115000"/>
              </a:lnSpc>
              <a:spcBef>
                <a:spcPts val="0"/>
              </a:spcBef>
              <a:spcAft>
                <a:spcPts val="0"/>
              </a:spcAft>
              <a:buClr>
                <a:schemeClr val="lt1"/>
              </a:buClr>
              <a:buSzPts val="3600"/>
              <a:buFont typeface="Helvetica Neue"/>
              <a:buNone/>
            </a:pPr>
            <a:r>
              <a:rPr lang="en-US" sz="3600" b="1">
                <a:latin typeface="Helvetica Neue"/>
                <a:ea typeface="Helvetica Neue"/>
                <a:cs typeface="Helvetica Neue"/>
                <a:sym typeface="Helvetica Neue"/>
              </a:rPr>
              <a:t>Predicting Factuality of Reporting </a:t>
            </a:r>
            <a:br>
              <a:rPr lang="en-US" sz="3600" b="1">
                <a:latin typeface="Helvetica Neue"/>
                <a:ea typeface="Helvetica Neue"/>
                <a:cs typeface="Helvetica Neue"/>
                <a:sym typeface="Helvetica Neue"/>
              </a:rPr>
            </a:br>
            <a:r>
              <a:rPr lang="en-US" sz="3600" b="1">
                <a:latin typeface="Helvetica Neue"/>
                <a:ea typeface="Helvetica Neue"/>
                <a:cs typeface="Helvetica Neue"/>
                <a:sym typeface="Helvetica Neue"/>
              </a:rPr>
              <a:t>and Bias of News Media Sources </a:t>
            </a:r>
            <a:endParaRPr/>
          </a:p>
        </p:txBody>
      </p:sp>
      <p:pic>
        <p:nvPicPr>
          <p:cNvPr id="102" name="Google Shape;102;p3"/>
          <p:cNvPicPr preferRelativeResize="0"/>
          <p:nvPr/>
        </p:nvPicPr>
        <p:blipFill rotWithShape="1">
          <a:blip r:embed="rId3">
            <a:alphaModFix/>
          </a:blip>
          <a:srcRect t="11539" b="11539"/>
          <a:stretch/>
        </p:blipFill>
        <p:spPr>
          <a:xfrm>
            <a:off x="-3983" y="-28271"/>
            <a:ext cx="12192000" cy="4571990"/>
          </a:xfrm>
          <a:prstGeom prst="rect">
            <a:avLst/>
          </a:prstGeom>
          <a:noFill/>
          <a:ln>
            <a:noFill/>
          </a:ln>
        </p:spPr>
      </p:pic>
      <p:cxnSp>
        <p:nvCxnSpPr>
          <p:cNvPr id="103" name="Google Shape;103;p3"/>
          <p:cNvCxnSpPr/>
          <p:nvPr/>
        </p:nvCxnSpPr>
        <p:spPr>
          <a:xfrm rot="10800000">
            <a:off x="8386843" y="5264106"/>
            <a:ext cx="0" cy="914400"/>
          </a:xfrm>
          <a:prstGeom prst="straightConnector1">
            <a:avLst/>
          </a:prstGeom>
          <a:noFill/>
          <a:ln w="19050" cap="flat" cmpd="sng">
            <a:solidFill>
              <a:srgbClr val="FFFFFF">
                <a:alpha val="80000"/>
              </a:srgbClr>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5b3c56f5bc_2_58"/>
          <p:cNvSpPr txBox="1">
            <a:spLocks noGrp="1"/>
          </p:cNvSpPr>
          <p:nvPr>
            <p:ph type="title"/>
          </p:nvPr>
        </p:nvSpPr>
        <p:spPr>
          <a:xfrm>
            <a:off x="8085200" y="1775700"/>
            <a:ext cx="3658200" cy="3306600"/>
          </a:xfrm>
          <a:prstGeom prst="rect">
            <a:avLst/>
          </a:prstGeom>
        </p:spPr>
        <p:txBody>
          <a:bodyPr spcFirstLastPara="1" wrap="square" lIns="91425" tIns="45700" rIns="91425" bIns="45700" anchor="ctr" anchorCtr="0">
            <a:noAutofit/>
          </a:bodyPr>
          <a:lstStyle/>
          <a:p>
            <a:pPr marL="457200" lvl="0" indent="-393700" algn="l" rtl="0">
              <a:spcBef>
                <a:spcPts val="0"/>
              </a:spcBef>
              <a:spcAft>
                <a:spcPts val="0"/>
              </a:spcAft>
              <a:buSzPts val="2600"/>
              <a:buFont typeface="Helvetica Neue"/>
              <a:buChar char="●"/>
            </a:pPr>
            <a:r>
              <a:rPr lang="en-US" sz="2600">
                <a:latin typeface="Helvetica Neue"/>
                <a:ea typeface="Helvetica Neue"/>
                <a:cs typeface="Helvetica Neue"/>
                <a:sym typeface="Helvetica Neue"/>
              </a:rPr>
              <a:t>High factual news site are less likely to be biased</a:t>
            </a:r>
            <a:endParaRPr sz="2600">
              <a:latin typeface="Helvetica Neue"/>
              <a:ea typeface="Helvetica Neue"/>
              <a:cs typeface="Helvetica Neue"/>
              <a:sym typeface="Helvetica Neue"/>
            </a:endParaRPr>
          </a:p>
          <a:p>
            <a:pPr marL="457200" lvl="0" indent="-393700" algn="l" rtl="0">
              <a:lnSpc>
                <a:spcPct val="115000"/>
              </a:lnSpc>
              <a:spcBef>
                <a:spcPts val="0"/>
              </a:spcBef>
              <a:spcAft>
                <a:spcPts val="0"/>
              </a:spcAft>
              <a:buSzPts val="2600"/>
              <a:buFont typeface="Helvetica Neue"/>
              <a:buChar char="●"/>
            </a:pPr>
            <a:r>
              <a:rPr lang="en-US" sz="2600">
                <a:latin typeface="Helvetica Neue"/>
                <a:ea typeface="Helvetica Neue"/>
                <a:cs typeface="Helvetica Neue"/>
                <a:sym typeface="Helvetica Neue"/>
              </a:rPr>
              <a:t>Low factual news site are more likely to be biased towards extreme right</a:t>
            </a:r>
            <a:endParaRPr sz="2600">
              <a:latin typeface="Helvetica Neue"/>
              <a:ea typeface="Helvetica Neue"/>
              <a:cs typeface="Helvetica Neue"/>
              <a:sym typeface="Helvetica Neue"/>
            </a:endParaRPr>
          </a:p>
        </p:txBody>
      </p:sp>
      <p:pic>
        <p:nvPicPr>
          <p:cNvPr id="215" name="Google Shape;215;g5b3c56f5bc_2_58"/>
          <p:cNvPicPr preferRelativeResize="0"/>
          <p:nvPr/>
        </p:nvPicPr>
        <p:blipFill>
          <a:blip r:embed="rId3">
            <a:alphaModFix/>
          </a:blip>
          <a:stretch>
            <a:fillRect/>
          </a:stretch>
        </p:blipFill>
        <p:spPr>
          <a:xfrm>
            <a:off x="761988" y="1233700"/>
            <a:ext cx="6857375" cy="43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5b3c56f5bc_0_4"/>
          <p:cNvSpPr txBox="1">
            <a:spLocks noGrp="1"/>
          </p:cNvSpPr>
          <p:nvPr>
            <p:ph type="body" idx="1"/>
          </p:nvPr>
        </p:nvSpPr>
        <p:spPr>
          <a:xfrm>
            <a:off x="8873050" y="1960400"/>
            <a:ext cx="3050400" cy="2770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600">
                <a:latin typeface="Helvetica Neue"/>
                <a:ea typeface="Helvetica Neue"/>
                <a:cs typeface="Helvetica Neue"/>
                <a:sym typeface="Helvetica Neue"/>
              </a:rPr>
              <a:t>High accuracy news sources on average are more likely to have all the categories present compared to the others</a:t>
            </a:r>
            <a:endParaRPr sz="2600">
              <a:latin typeface="Helvetica Neue"/>
              <a:ea typeface="Helvetica Neue"/>
              <a:cs typeface="Helvetica Neue"/>
              <a:sym typeface="Helvetica Neue"/>
            </a:endParaRPr>
          </a:p>
        </p:txBody>
      </p:sp>
      <p:pic>
        <p:nvPicPr>
          <p:cNvPr id="222" name="Google Shape;222;g5b3c56f5bc_0_4"/>
          <p:cNvPicPr preferRelativeResize="0"/>
          <p:nvPr/>
        </p:nvPicPr>
        <p:blipFill>
          <a:blip r:embed="rId3">
            <a:alphaModFix/>
          </a:blip>
          <a:stretch>
            <a:fillRect/>
          </a:stretch>
        </p:blipFill>
        <p:spPr>
          <a:xfrm>
            <a:off x="316926" y="246650"/>
            <a:ext cx="7971300" cy="6456823"/>
          </a:xfrm>
          <a:prstGeom prst="rect">
            <a:avLst/>
          </a:prstGeom>
          <a:noFill/>
          <a:ln>
            <a:noFill/>
          </a:ln>
        </p:spPr>
      </p:pic>
      <p:sp>
        <p:nvSpPr>
          <p:cNvPr id="223" name="Google Shape;223;g5b3c56f5bc_0_4"/>
          <p:cNvSpPr txBox="1"/>
          <p:nvPr/>
        </p:nvSpPr>
        <p:spPr>
          <a:xfrm>
            <a:off x="316925" y="24665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Twitter</a:t>
            </a:r>
            <a:endParaRPr sz="2000">
              <a:latin typeface="Calibri"/>
              <a:ea typeface="Calibri"/>
              <a:cs typeface="Calibri"/>
              <a:sym typeface="Calibri"/>
            </a:endParaRPr>
          </a:p>
        </p:txBody>
      </p:sp>
      <p:sp>
        <p:nvSpPr>
          <p:cNvPr id="224" name="Google Shape;224;g5b3c56f5bc_0_4"/>
          <p:cNvSpPr txBox="1"/>
          <p:nvPr/>
        </p:nvSpPr>
        <p:spPr>
          <a:xfrm>
            <a:off x="4356872" y="24665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Wiki</a:t>
            </a:r>
            <a:endParaRPr sz="2000">
              <a:latin typeface="Calibri"/>
              <a:ea typeface="Calibri"/>
              <a:cs typeface="Calibri"/>
              <a:sym typeface="Calibri"/>
            </a:endParaRPr>
          </a:p>
        </p:txBody>
      </p:sp>
      <p:sp>
        <p:nvSpPr>
          <p:cNvPr id="225" name="Google Shape;225;g5b3c56f5bc_0_4"/>
          <p:cNvSpPr txBox="1"/>
          <p:nvPr/>
        </p:nvSpPr>
        <p:spPr>
          <a:xfrm>
            <a:off x="316925" y="352564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Location</a:t>
            </a:r>
            <a:endParaRPr sz="2000">
              <a:latin typeface="Calibri"/>
              <a:ea typeface="Calibri"/>
              <a:cs typeface="Calibri"/>
              <a:sym typeface="Calibri"/>
            </a:endParaRPr>
          </a:p>
        </p:txBody>
      </p:sp>
      <p:sp>
        <p:nvSpPr>
          <p:cNvPr id="226" name="Google Shape;226;g5b3c56f5bc_0_4"/>
          <p:cNvSpPr txBox="1"/>
          <p:nvPr/>
        </p:nvSpPr>
        <p:spPr>
          <a:xfrm>
            <a:off x="4356872" y="352564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Is Verified</a:t>
            </a:r>
            <a:endParaRPr sz="2000">
              <a:latin typeface="Calibri"/>
              <a:ea typeface="Calibri"/>
              <a:cs typeface="Calibri"/>
              <a:sym typeface="Calibri"/>
            </a:endParaRPr>
          </a:p>
        </p:txBody>
      </p:sp>
      <p:cxnSp>
        <p:nvCxnSpPr>
          <p:cNvPr id="227" name="Google Shape;227;g5b3c56f5bc_0_4"/>
          <p:cNvCxnSpPr>
            <a:stCxn id="222" idx="0"/>
          </p:cNvCxnSpPr>
          <p:nvPr/>
        </p:nvCxnSpPr>
        <p:spPr>
          <a:xfrm>
            <a:off x="4302576" y="246650"/>
            <a:ext cx="35400" cy="6197700"/>
          </a:xfrm>
          <a:prstGeom prst="straightConnector1">
            <a:avLst/>
          </a:prstGeom>
          <a:noFill/>
          <a:ln w="19050" cap="flat" cmpd="sng">
            <a:solidFill>
              <a:srgbClr val="999999"/>
            </a:solidFill>
            <a:prstDash val="solid"/>
            <a:round/>
            <a:headEnd type="none" w="med" len="med"/>
            <a:tailEnd type="none" w="med" len="med"/>
          </a:ln>
        </p:spPr>
      </p:cxnSp>
      <p:cxnSp>
        <p:nvCxnSpPr>
          <p:cNvPr id="228" name="Google Shape;228;g5b3c56f5bc_0_4"/>
          <p:cNvCxnSpPr/>
          <p:nvPr/>
        </p:nvCxnSpPr>
        <p:spPr>
          <a:xfrm rot="10800000" flipH="1">
            <a:off x="316926" y="3475062"/>
            <a:ext cx="7971300" cy="41100"/>
          </a:xfrm>
          <a:prstGeom prst="straightConnector1">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5b3c56f5bc_0_10"/>
          <p:cNvSpPr txBox="1">
            <a:spLocks noGrp="1"/>
          </p:cNvSpPr>
          <p:nvPr>
            <p:ph type="body" idx="1"/>
          </p:nvPr>
        </p:nvSpPr>
        <p:spPr>
          <a:xfrm>
            <a:off x="8138275" y="1627163"/>
            <a:ext cx="3707400" cy="3677700"/>
          </a:xfrm>
          <a:prstGeom prst="rect">
            <a:avLst/>
          </a:prstGeom>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600" b="1">
                <a:latin typeface="Helvetica Neue"/>
                <a:ea typeface="Helvetica Neue"/>
                <a:cs typeface="Helvetica Neue"/>
                <a:sym typeface="Helvetica Neue"/>
              </a:rPr>
              <a:t>Wikipedia </a:t>
            </a:r>
            <a:r>
              <a:rPr lang="en-US" sz="2600">
                <a:latin typeface="Helvetica Neue"/>
                <a:ea typeface="Helvetica Neue"/>
                <a:cs typeface="Helvetica Neue"/>
                <a:sym typeface="Helvetica Neue"/>
              </a:rPr>
              <a:t>and </a:t>
            </a:r>
            <a:r>
              <a:rPr lang="en-US" sz="2600" b="1">
                <a:latin typeface="Helvetica Neue"/>
                <a:ea typeface="Helvetica Neue"/>
                <a:cs typeface="Helvetica Neue"/>
                <a:sym typeface="Helvetica Neue"/>
              </a:rPr>
              <a:t>Location</a:t>
            </a:r>
            <a:r>
              <a:rPr lang="en-US" sz="2600">
                <a:latin typeface="Helvetica Neue"/>
                <a:ea typeface="Helvetica Neue"/>
                <a:cs typeface="Helvetica Neue"/>
                <a:sym typeface="Helvetica Neue"/>
              </a:rPr>
              <a:t> has more impact on bias (if the news sources are centered they are likely to have that </a:t>
            </a:r>
            <a:r>
              <a:rPr lang="en-US" sz="2600">
                <a:solidFill>
                  <a:srgbClr val="000000"/>
                </a:solidFill>
                <a:latin typeface="Helvetica Neue"/>
                <a:ea typeface="Helvetica Neue"/>
                <a:cs typeface="Helvetica Neue"/>
                <a:sym typeface="Helvetica Neue"/>
              </a:rPr>
              <a:t>information</a:t>
            </a:r>
            <a:r>
              <a:rPr lang="en-US" sz="2600">
                <a:latin typeface="Helvetica Neue"/>
                <a:ea typeface="Helvetica Neue"/>
                <a:cs typeface="Helvetica Neue"/>
                <a:sym typeface="Helvetica Neue"/>
              </a:rPr>
              <a:t> public) compared to Twitter and whether it is verified or not</a:t>
            </a:r>
            <a:endParaRPr sz="2600">
              <a:latin typeface="Helvetica Neue"/>
              <a:ea typeface="Helvetica Neue"/>
              <a:cs typeface="Helvetica Neue"/>
              <a:sym typeface="Helvetica Neue"/>
            </a:endParaRPr>
          </a:p>
        </p:txBody>
      </p:sp>
      <p:pic>
        <p:nvPicPr>
          <p:cNvPr id="235" name="Google Shape;235;g5b3c56f5bc_0_10"/>
          <p:cNvPicPr preferRelativeResize="0"/>
          <p:nvPr/>
        </p:nvPicPr>
        <p:blipFill>
          <a:blip r:embed="rId3">
            <a:alphaModFix/>
          </a:blip>
          <a:stretch>
            <a:fillRect/>
          </a:stretch>
        </p:blipFill>
        <p:spPr>
          <a:xfrm>
            <a:off x="152400" y="150225"/>
            <a:ext cx="8059648" cy="6631574"/>
          </a:xfrm>
          <a:prstGeom prst="rect">
            <a:avLst/>
          </a:prstGeom>
          <a:noFill/>
          <a:ln>
            <a:noFill/>
          </a:ln>
        </p:spPr>
      </p:pic>
      <p:cxnSp>
        <p:nvCxnSpPr>
          <p:cNvPr id="236" name="Google Shape;236;g5b3c56f5bc_0_10"/>
          <p:cNvCxnSpPr/>
          <p:nvPr/>
        </p:nvCxnSpPr>
        <p:spPr>
          <a:xfrm>
            <a:off x="76200" y="3466012"/>
            <a:ext cx="7193700" cy="18600"/>
          </a:xfrm>
          <a:prstGeom prst="straightConnector1">
            <a:avLst/>
          </a:prstGeom>
          <a:noFill/>
          <a:ln w="19050" cap="flat" cmpd="sng">
            <a:solidFill>
              <a:srgbClr val="999999"/>
            </a:solidFill>
            <a:prstDash val="solid"/>
            <a:round/>
            <a:headEnd type="none" w="med" len="med"/>
            <a:tailEnd type="none" w="med" len="med"/>
          </a:ln>
        </p:spPr>
      </p:cxnSp>
      <p:cxnSp>
        <p:nvCxnSpPr>
          <p:cNvPr id="237" name="Google Shape;237;g5b3c56f5bc_0_10"/>
          <p:cNvCxnSpPr/>
          <p:nvPr/>
        </p:nvCxnSpPr>
        <p:spPr>
          <a:xfrm>
            <a:off x="3685050" y="133600"/>
            <a:ext cx="12600" cy="6648300"/>
          </a:xfrm>
          <a:prstGeom prst="straightConnector1">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5b3c56f5bc_2_27"/>
          <p:cNvSpPr txBox="1">
            <a:spLocks noGrp="1"/>
          </p:cNvSpPr>
          <p:nvPr>
            <p:ph type="title"/>
          </p:nvPr>
        </p:nvSpPr>
        <p:spPr>
          <a:xfrm>
            <a:off x="838200" y="2879693"/>
            <a:ext cx="10515600" cy="1098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accent2"/>
                </a:solidFill>
                <a:latin typeface="Helvetica Neue"/>
                <a:ea typeface="Helvetica Neue"/>
                <a:cs typeface="Helvetica Neue"/>
                <a:sym typeface="Helvetica Neue"/>
              </a:rPr>
              <a:t>Modeling</a:t>
            </a:r>
            <a:endParaRPr>
              <a:latin typeface="Helvetica Neue"/>
              <a:ea typeface="Helvetica Neue"/>
              <a:cs typeface="Helvetica Neue"/>
              <a:sym typeface="Helvetica Neue"/>
            </a:endParaRPr>
          </a:p>
        </p:txBody>
      </p:sp>
      <p:cxnSp>
        <p:nvCxnSpPr>
          <p:cNvPr id="244" name="Google Shape;244;g5b3c56f5bc_2_27"/>
          <p:cNvCxnSpPr/>
          <p:nvPr/>
        </p:nvCxnSpPr>
        <p:spPr>
          <a:xfrm rot="10800000" flipH="1">
            <a:off x="838204" y="3978290"/>
            <a:ext cx="10978500" cy="1320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g5b3c56f5bc_1_569"/>
          <p:cNvGrpSpPr/>
          <p:nvPr/>
        </p:nvGrpSpPr>
        <p:grpSpPr>
          <a:xfrm>
            <a:off x="4674676" y="1832083"/>
            <a:ext cx="2355520" cy="3510911"/>
            <a:chOff x="5384124" y="1189775"/>
            <a:chExt cx="3553893" cy="3483046"/>
          </a:xfrm>
        </p:grpSpPr>
        <p:sp>
          <p:nvSpPr>
            <p:cNvPr id="251" name="Google Shape;251;g5b3c56f5bc_1_569"/>
            <p:cNvSpPr/>
            <p:nvPr/>
          </p:nvSpPr>
          <p:spPr>
            <a:xfrm>
              <a:off x="5632317" y="1189775"/>
              <a:ext cx="3305700" cy="669000"/>
            </a:xfrm>
            <a:prstGeom prst="chevron">
              <a:avLst>
                <a:gd name="adj" fmla="val 50000"/>
              </a:avLst>
            </a:prstGeom>
            <a:solidFill>
              <a:srgbClr val="3D85C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Sampling</a:t>
              </a:r>
              <a:endParaRPr sz="1600">
                <a:solidFill>
                  <a:srgbClr val="FFFFFF"/>
                </a:solidFill>
                <a:latin typeface="Helvetica Neue"/>
                <a:ea typeface="Helvetica Neue"/>
                <a:cs typeface="Helvetica Neue"/>
                <a:sym typeface="Helvetica Neue"/>
              </a:endParaRPr>
            </a:p>
          </p:txBody>
        </p:sp>
        <p:sp>
          <p:nvSpPr>
            <p:cNvPr id="252" name="Google Shape;252;g5b3c56f5bc_1_569"/>
            <p:cNvSpPr txBox="1"/>
            <p:nvPr/>
          </p:nvSpPr>
          <p:spPr>
            <a:xfrm>
              <a:off x="5384124" y="2057121"/>
              <a:ext cx="31686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5-Fold cross-validation</a:t>
              </a:r>
              <a:endParaRPr>
                <a:latin typeface="Helvetica Neue"/>
                <a:ea typeface="Helvetica Neue"/>
                <a:cs typeface="Helvetica Neue"/>
                <a:sym typeface="Helvetica Neue"/>
              </a:endParaRPr>
            </a:p>
          </p:txBody>
        </p:sp>
      </p:grpSp>
      <p:grpSp>
        <p:nvGrpSpPr>
          <p:cNvPr id="253" name="Google Shape;253;g5b3c56f5bc_1_569"/>
          <p:cNvGrpSpPr/>
          <p:nvPr/>
        </p:nvGrpSpPr>
        <p:grpSpPr>
          <a:xfrm>
            <a:off x="883998" y="1832305"/>
            <a:ext cx="2232377" cy="3510684"/>
            <a:chOff x="44505" y="1189990"/>
            <a:chExt cx="3502317" cy="3482821"/>
          </a:xfrm>
        </p:grpSpPr>
        <p:sp>
          <p:nvSpPr>
            <p:cNvPr id="254" name="Google Shape;254;g5b3c56f5bc_1_569"/>
            <p:cNvSpPr/>
            <p:nvPr/>
          </p:nvSpPr>
          <p:spPr>
            <a:xfrm>
              <a:off x="373422" y="1189990"/>
              <a:ext cx="3173400" cy="669000"/>
            </a:xfrm>
            <a:prstGeom prst="homePlate">
              <a:avLst>
                <a:gd name="adj" fmla="val 50000"/>
              </a:avLst>
            </a:prstGeom>
            <a:solidFill>
              <a:srgbClr val="07376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Dataset</a:t>
              </a:r>
              <a:endParaRPr sz="1600">
                <a:solidFill>
                  <a:srgbClr val="FFFFFF"/>
                </a:solidFill>
                <a:latin typeface="Helvetica Neue"/>
                <a:ea typeface="Helvetica Neue"/>
                <a:cs typeface="Helvetica Neue"/>
                <a:sym typeface="Helvetica Neue"/>
              </a:endParaRPr>
            </a:p>
          </p:txBody>
        </p:sp>
        <p:sp>
          <p:nvSpPr>
            <p:cNvPr id="255" name="Google Shape;255;g5b3c56f5bc_1_569"/>
            <p:cNvSpPr txBox="1"/>
            <p:nvPr/>
          </p:nvSpPr>
          <p:spPr>
            <a:xfrm>
              <a:off x="44505" y="2057112"/>
              <a:ext cx="31734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Individual</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Combination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features</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grpSp>
        <p:nvGrpSpPr>
          <p:cNvPr id="256" name="Google Shape;256;g5b3c56f5bc_1_569"/>
          <p:cNvGrpSpPr/>
          <p:nvPr/>
        </p:nvGrpSpPr>
        <p:grpSpPr>
          <a:xfrm>
            <a:off x="2643253" y="1832083"/>
            <a:ext cx="2578777" cy="3510911"/>
            <a:chOff x="2944204" y="1189775"/>
            <a:chExt cx="3305700" cy="3483046"/>
          </a:xfrm>
        </p:grpSpPr>
        <p:sp>
          <p:nvSpPr>
            <p:cNvPr id="257" name="Google Shape;257;g5b3c56f5bc_1_569"/>
            <p:cNvSpPr/>
            <p:nvPr/>
          </p:nvSpPr>
          <p:spPr>
            <a:xfrm>
              <a:off x="2944204" y="1189775"/>
              <a:ext cx="3305700" cy="669000"/>
            </a:xfrm>
            <a:prstGeom prst="chevron">
              <a:avLst>
                <a:gd name="adj" fmla="val 50000"/>
              </a:avLst>
            </a:prstGeom>
            <a:solidFill>
              <a:srgbClr val="0B5394"/>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PCA</a:t>
              </a:r>
              <a:r>
                <a:rPr lang="en-US">
                  <a:solidFill>
                    <a:srgbClr val="FFFFFF"/>
                  </a:solidFill>
                  <a:latin typeface="Helvetica Neue"/>
                  <a:ea typeface="Helvetica Neue"/>
                  <a:cs typeface="Helvetica Neue"/>
                  <a:sym typeface="Helvetica Neue"/>
                </a:rPr>
                <a:t> </a:t>
              </a:r>
              <a:endParaRPr>
                <a:solidFill>
                  <a:srgbClr val="FFFFFF"/>
                </a:solidFill>
                <a:latin typeface="Helvetica Neue"/>
                <a:ea typeface="Helvetica Neue"/>
                <a:cs typeface="Helvetica Neue"/>
                <a:sym typeface="Helvetica Neue"/>
              </a:endParaRPr>
            </a:p>
          </p:txBody>
        </p:sp>
        <p:sp>
          <p:nvSpPr>
            <p:cNvPr id="258" name="Google Shape;258;g5b3c56f5bc_1_569"/>
            <p:cNvSpPr txBox="1"/>
            <p:nvPr/>
          </p:nvSpPr>
          <p:spPr>
            <a:xfrm>
              <a:off x="2948609" y="2057121"/>
              <a:ext cx="28635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Use PCA, if required</a:t>
              </a:r>
              <a:endParaRPr>
                <a:latin typeface="Helvetica Neue"/>
                <a:ea typeface="Helvetica Neue"/>
                <a:cs typeface="Helvetica Neue"/>
                <a:sym typeface="Helvetica Neue"/>
              </a:endParaRPr>
            </a:p>
          </p:txBody>
        </p:sp>
      </p:grpSp>
      <p:grpSp>
        <p:nvGrpSpPr>
          <p:cNvPr id="259" name="Google Shape;259;g5b3c56f5bc_1_569"/>
          <p:cNvGrpSpPr/>
          <p:nvPr/>
        </p:nvGrpSpPr>
        <p:grpSpPr>
          <a:xfrm>
            <a:off x="9137386" y="1832201"/>
            <a:ext cx="1993498" cy="3510906"/>
            <a:chOff x="5764244" y="1189789"/>
            <a:chExt cx="3628500" cy="3483042"/>
          </a:xfrm>
        </p:grpSpPr>
        <p:sp>
          <p:nvSpPr>
            <p:cNvPr id="260" name="Google Shape;260;g5b3c56f5bc_1_569"/>
            <p:cNvSpPr/>
            <p:nvPr/>
          </p:nvSpPr>
          <p:spPr>
            <a:xfrm>
              <a:off x="5764244" y="1189789"/>
              <a:ext cx="3628500" cy="669000"/>
            </a:xfrm>
            <a:prstGeom prst="chevron">
              <a:avLst>
                <a:gd name="adj" fmla="val 50000"/>
              </a:avLst>
            </a:prstGeom>
            <a:solidFill>
              <a:srgbClr val="CFE2F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Evaluation</a:t>
              </a:r>
              <a:endParaRPr sz="1600">
                <a:solidFill>
                  <a:srgbClr val="FFFFFF"/>
                </a:solidFill>
                <a:latin typeface="Helvetica Neue"/>
                <a:ea typeface="Helvetica Neue"/>
                <a:cs typeface="Helvetica Neue"/>
                <a:sym typeface="Helvetica Neue"/>
              </a:endParaRPr>
            </a:p>
          </p:txBody>
        </p:sp>
        <p:sp>
          <p:nvSpPr>
            <p:cNvPr id="261" name="Google Shape;261;g5b3c56f5bc_1_569"/>
            <p:cNvSpPr txBox="1"/>
            <p:nvPr/>
          </p:nvSpPr>
          <p:spPr>
            <a:xfrm>
              <a:off x="5764247" y="2057130"/>
              <a:ext cx="3323100" cy="2615700"/>
            </a:xfrm>
            <a:prstGeom prst="rect">
              <a:avLst/>
            </a:prstGeom>
            <a:noFill/>
            <a:ln>
              <a:noFill/>
            </a:ln>
          </p:spPr>
          <p:txBody>
            <a:bodyPr spcFirstLastPara="1" wrap="square" lIns="121900" tIns="121900" rIns="121900" bIns="121900" anchor="t" anchorCtr="0">
              <a:noAutofit/>
            </a:bodyPr>
            <a:lstStyle/>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Accuracy rate</a:t>
              </a:r>
              <a:endParaRPr>
                <a:latin typeface="Helvetica Neue"/>
                <a:ea typeface="Helvetica Neue"/>
                <a:cs typeface="Helvetica Neue"/>
                <a:sym typeface="Helvetica Neue"/>
              </a:endParaRPr>
            </a:p>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F1-score</a:t>
              </a:r>
              <a:endParaRPr>
                <a:latin typeface="Helvetica Neue"/>
                <a:ea typeface="Helvetica Neue"/>
                <a:cs typeface="Helvetica Neue"/>
                <a:sym typeface="Helvetica Neue"/>
              </a:endParaRPr>
            </a:p>
          </p:txBody>
        </p:sp>
      </p:grpSp>
      <p:grpSp>
        <p:nvGrpSpPr>
          <p:cNvPr id="262" name="Google Shape;262;g5b3c56f5bc_1_569"/>
          <p:cNvGrpSpPr/>
          <p:nvPr/>
        </p:nvGrpSpPr>
        <p:grpSpPr>
          <a:xfrm>
            <a:off x="6677219" y="1832084"/>
            <a:ext cx="2836952" cy="3510911"/>
            <a:chOff x="5632317" y="1189775"/>
            <a:chExt cx="3305700" cy="3483046"/>
          </a:xfrm>
        </p:grpSpPr>
        <p:sp>
          <p:nvSpPr>
            <p:cNvPr id="263" name="Google Shape;263;g5b3c56f5bc_1_569"/>
            <p:cNvSpPr/>
            <p:nvPr/>
          </p:nvSpPr>
          <p:spPr>
            <a:xfrm>
              <a:off x="5632317" y="1189775"/>
              <a:ext cx="3305700" cy="669000"/>
            </a:xfrm>
            <a:prstGeom prst="chevron">
              <a:avLst>
                <a:gd name="adj" fmla="val 50000"/>
              </a:avLst>
            </a:prstGeom>
            <a:solidFill>
              <a:srgbClr val="6FA8D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Modeling</a:t>
              </a:r>
              <a:endParaRPr sz="1600">
                <a:solidFill>
                  <a:srgbClr val="FFFFFF"/>
                </a:solidFill>
                <a:latin typeface="Helvetica Neue"/>
                <a:ea typeface="Helvetica Neue"/>
                <a:cs typeface="Helvetica Neue"/>
                <a:sym typeface="Helvetica Neue"/>
              </a:endParaRPr>
            </a:p>
          </p:txBody>
        </p:sp>
        <p:sp>
          <p:nvSpPr>
            <p:cNvPr id="264" name="Google Shape;264;g5b3c56f5bc_1_569"/>
            <p:cNvSpPr txBox="1"/>
            <p:nvPr/>
          </p:nvSpPr>
          <p:spPr>
            <a:xfrm>
              <a:off x="5936058" y="2057121"/>
              <a:ext cx="26982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SVM</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Logistic Regression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Random Forest</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ADA Boosting</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KNN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XGBoost</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sp>
        <p:nvSpPr>
          <p:cNvPr id="265" name="Google Shape;265;g5b3c56f5bc_1_569"/>
          <p:cNvSpPr txBox="1">
            <a:spLocks noGrp="1"/>
          </p:cNvSpPr>
          <p:nvPr>
            <p:ph type="title"/>
          </p:nvPr>
        </p:nvSpPr>
        <p:spPr>
          <a:xfrm>
            <a:off x="838200" y="2778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3600">
                <a:solidFill>
                  <a:schemeClr val="accent2"/>
                </a:solidFill>
                <a:latin typeface="Helvetica Neue"/>
                <a:ea typeface="Helvetica Neue"/>
                <a:cs typeface="Helvetica Neue"/>
                <a:sym typeface="Helvetica Neue"/>
              </a:rPr>
              <a:t>Process</a:t>
            </a:r>
            <a:endParaRPr sz="3600">
              <a:solidFill>
                <a:schemeClr val="accent2"/>
              </a:solidFill>
            </a:endParaRPr>
          </a:p>
        </p:txBody>
      </p:sp>
      <p:cxnSp>
        <p:nvCxnSpPr>
          <p:cNvPr id="266" name="Google Shape;266;g5b3c56f5bc_1_569"/>
          <p:cNvCxnSpPr/>
          <p:nvPr/>
        </p:nvCxnSpPr>
        <p:spPr>
          <a:xfrm>
            <a:off x="812725" y="13693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5b44a6ea97_0_17"/>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Modeling Outputs:</a:t>
            </a:r>
            <a:r>
              <a:rPr lang="en-US" i="1">
                <a:solidFill>
                  <a:schemeClr val="accent2"/>
                </a:solidFill>
                <a:latin typeface="Helvetica Neue"/>
                <a:ea typeface="Helvetica Neue"/>
                <a:cs typeface="Helvetica Neue"/>
                <a:sym typeface="Helvetica Neue"/>
              </a:rPr>
              <a:t> Fact</a:t>
            </a:r>
            <a:endParaRPr i="1">
              <a:solidFill>
                <a:schemeClr val="accent2"/>
              </a:solidFill>
              <a:latin typeface="Helvetica Neue"/>
              <a:ea typeface="Helvetica Neue"/>
              <a:cs typeface="Helvetica Neue"/>
              <a:sym typeface="Helvetica Neue"/>
            </a:endParaRPr>
          </a:p>
        </p:txBody>
      </p:sp>
      <p:cxnSp>
        <p:nvCxnSpPr>
          <p:cNvPr id="272" name="Google Shape;272;g5b44a6ea97_0_17"/>
          <p:cNvCxnSpPr/>
          <p:nvPr/>
        </p:nvCxnSpPr>
        <p:spPr>
          <a:xfrm>
            <a:off x="807750" y="10457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73" name="Google Shape;273;g5b44a6ea97_0_17"/>
          <p:cNvSpPr txBox="1">
            <a:spLocks noGrp="1"/>
          </p:cNvSpPr>
          <p:nvPr>
            <p:ph type="body" idx="1"/>
          </p:nvPr>
        </p:nvSpPr>
        <p:spPr>
          <a:xfrm>
            <a:off x="7571360" y="2749800"/>
            <a:ext cx="4464900" cy="3361800"/>
          </a:xfrm>
          <a:prstGeom prst="rect">
            <a:avLst/>
          </a:prstGeom>
          <a:ln>
            <a:noFill/>
          </a:ln>
        </p:spPr>
        <p:txBody>
          <a:bodyPr spcFirstLastPara="1" wrap="square" lIns="91425" tIns="45700" rIns="91425" bIns="45700" anchor="t" anchorCtr="0">
            <a:noAutofit/>
          </a:bodyPr>
          <a:lstStyle/>
          <a:p>
            <a:pPr marL="457200" marR="0" lvl="0" indent="-393700" algn="l" rtl="0">
              <a:lnSpc>
                <a:spcPct val="115000"/>
              </a:lnSpc>
              <a:spcBef>
                <a:spcPts val="0"/>
              </a:spcBef>
              <a:spcAft>
                <a:spcPts val="0"/>
              </a:spcAft>
              <a:buSzPts val="2600"/>
              <a:buFont typeface="Helvetica Neue"/>
              <a:buChar char="●"/>
            </a:pPr>
            <a:r>
              <a:rPr lang="en-US" sz="2600" dirty="0">
                <a:latin typeface="Helvetica Neue"/>
                <a:ea typeface="Helvetica Neue"/>
                <a:cs typeface="Helvetica Neue"/>
                <a:sym typeface="Helvetica Neue"/>
              </a:rPr>
              <a:t>Most models have results that are better or on par with existing models.</a:t>
            </a:r>
            <a:endParaRPr sz="2600" dirty="0">
              <a:latin typeface="Helvetica Neue"/>
              <a:ea typeface="Helvetica Neue"/>
              <a:cs typeface="Helvetica Neue"/>
              <a:sym typeface="Helvetica Neue"/>
            </a:endParaRPr>
          </a:p>
          <a:p>
            <a:pPr marL="457200" marR="0" lvl="0" indent="-393700" algn="l" rtl="0">
              <a:lnSpc>
                <a:spcPct val="100000"/>
              </a:lnSpc>
              <a:spcBef>
                <a:spcPts val="0"/>
              </a:spcBef>
              <a:spcAft>
                <a:spcPts val="0"/>
              </a:spcAft>
              <a:buSzPts val="2600"/>
              <a:buFont typeface="Helvetica Neue"/>
              <a:buChar char="●"/>
            </a:pPr>
            <a:r>
              <a:rPr lang="en-US" sz="2600" dirty="0">
                <a:latin typeface="Helvetica Neue"/>
                <a:ea typeface="Helvetica Neue"/>
                <a:cs typeface="Helvetica Neue"/>
                <a:sym typeface="Helvetica Neue"/>
              </a:rPr>
              <a:t>Slightly better accuracy i.e. 65.67%</a:t>
            </a:r>
          </a:p>
        </p:txBody>
      </p:sp>
      <p:graphicFrame>
        <p:nvGraphicFramePr>
          <p:cNvPr id="274" name="Google Shape;274;g5b44a6ea97_0_17"/>
          <p:cNvGraphicFramePr/>
          <p:nvPr/>
        </p:nvGraphicFramePr>
        <p:xfrm>
          <a:off x="7264675" y="6111600"/>
          <a:ext cx="4317900" cy="319725"/>
        </p:xfrm>
        <a:graphic>
          <a:graphicData uri="http://schemas.openxmlformats.org/drawingml/2006/table">
            <a:tbl>
              <a:tblPr>
                <a:noFill/>
                <a:tableStyleId>{1FDD3B58-B854-433B-B10F-F5457F096343}</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tblGrid>
              <a:tr h="319725">
                <a:tc>
                  <a:txBody>
                    <a:bodyPr/>
                    <a:lstStyle/>
                    <a:p>
                      <a:pPr marL="0" lvl="0" indent="0" algn="ctr" rtl="0">
                        <a:lnSpc>
                          <a:spcPct val="115000"/>
                        </a:lnSpc>
                        <a:spcBef>
                          <a:spcPts val="0"/>
                        </a:spcBef>
                        <a:spcAft>
                          <a:spcPts val="0"/>
                        </a:spcAft>
                        <a:buNone/>
                      </a:pPr>
                      <a:r>
                        <a:rPr lang="en-US" sz="1200" b="1"/>
                        <a:t>Better</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1200" b="1"/>
                        <a:t>Similar (&lt; 1%)</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200" b="1"/>
                        <a:t>Worse</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7E6B"/>
                    </a:solidFill>
                  </a:tcPr>
                </a:tc>
                <a:extLst>
                  <a:ext uri="{0D108BD9-81ED-4DB2-BD59-A6C34878D82A}">
                    <a16:rowId xmlns:a16="http://schemas.microsoft.com/office/drawing/2014/main" val="10000"/>
                  </a:ext>
                </a:extLst>
              </a:tr>
            </a:tbl>
          </a:graphicData>
        </a:graphic>
      </p:graphicFrame>
      <p:graphicFrame>
        <p:nvGraphicFramePr>
          <p:cNvPr id="275" name="Google Shape;275;g5b44a6ea97_0_17"/>
          <p:cNvGraphicFramePr/>
          <p:nvPr/>
        </p:nvGraphicFramePr>
        <p:xfrm>
          <a:off x="838200" y="1304325"/>
          <a:ext cx="6254150" cy="5275578"/>
        </p:xfrm>
        <a:graphic>
          <a:graphicData uri="http://schemas.openxmlformats.org/drawingml/2006/table">
            <a:tbl>
              <a:tblPr>
                <a:noFill/>
                <a:tableStyleId>{1FDD3B58-B854-433B-B10F-F5457F096343}</a:tableStyleId>
              </a:tblPr>
              <a:tblGrid>
                <a:gridCol w="1040625">
                  <a:extLst>
                    <a:ext uri="{9D8B030D-6E8A-4147-A177-3AD203B41FA5}">
                      <a16:colId xmlns:a16="http://schemas.microsoft.com/office/drawing/2014/main" val="20000"/>
                    </a:ext>
                  </a:extLst>
                </a:gridCol>
                <a:gridCol w="1248750">
                  <a:extLst>
                    <a:ext uri="{9D8B030D-6E8A-4147-A177-3AD203B41FA5}">
                      <a16:colId xmlns:a16="http://schemas.microsoft.com/office/drawing/2014/main" val="20001"/>
                    </a:ext>
                  </a:extLst>
                </a:gridCol>
                <a:gridCol w="1040625">
                  <a:extLst>
                    <a:ext uri="{9D8B030D-6E8A-4147-A177-3AD203B41FA5}">
                      <a16:colId xmlns:a16="http://schemas.microsoft.com/office/drawing/2014/main" val="20002"/>
                    </a:ext>
                  </a:extLst>
                </a:gridCol>
                <a:gridCol w="1040625">
                  <a:extLst>
                    <a:ext uri="{9D8B030D-6E8A-4147-A177-3AD203B41FA5}">
                      <a16:colId xmlns:a16="http://schemas.microsoft.com/office/drawing/2014/main" val="20003"/>
                    </a:ext>
                  </a:extLst>
                </a:gridCol>
                <a:gridCol w="1883525">
                  <a:extLst>
                    <a:ext uri="{9D8B030D-6E8A-4147-A177-3AD203B41FA5}">
                      <a16:colId xmlns:a16="http://schemas.microsoft.com/office/drawing/2014/main" val="20004"/>
                    </a:ext>
                  </a:extLst>
                </a:gridCol>
              </a:tblGrid>
              <a:tr h="248875">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gridSpan="2">
                  <a:txBody>
                    <a:bodyPr/>
                    <a:lstStyle/>
                    <a:p>
                      <a:pPr marL="0" lvl="0" indent="0" algn="ctr" rtl="0">
                        <a:lnSpc>
                          <a:spcPct val="115000"/>
                        </a:lnSpc>
                        <a:spcBef>
                          <a:spcPts val="0"/>
                        </a:spcBef>
                        <a:spcAft>
                          <a:spcPts val="0"/>
                        </a:spcAft>
                        <a:buNone/>
                      </a:pPr>
                      <a:r>
                        <a:rPr lang="en-US" sz="1000" b="1">
                          <a:solidFill>
                            <a:srgbClr val="FFFFFF"/>
                          </a:solidFill>
                        </a:rPr>
                        <a:t>Factuality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hMerge="1">
                  <a:txBody>
                    <a:bodyPr/>
                    <a:lstStyle/>
                    <a:p>
                      <a:endParaRPr lang="en-US"/>
                    </a:p>
                  </a:txBody>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0"/>
                  </a:ext>
                </a:extLst>
              </a:tr>
              <a:tr h="248875">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F1 Score</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Accuracy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Best Classifier</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1"/>
                  </a:ext>
                </a:extLst>
              </a:tr>
              <a:tr h="207375">
                <a:tc>
                  <a:txBody>
                    <a:bodyPr/>
                    <a:lstStyle/>
                    <a:p>
                      <a:pPr marL="0" lvl="0" indent="0" algn="ctr" rtl="0">
                        <a:lnSpc>
                          <a:spcPct val="115000"/>
                        </a:lnSpc>
                        <a:spcBef>
                          <a:spcPts val="0"/>
                        </a:spcBef>
                        <a:spcAft>
                          <a:spcPts val="0"/>
                        </a:spcAft>
                        <a:buNone/>
                      </a:pPr>
                      <a:r>
                        <a:rPr lang="en-US" sz="1000"/>
                        <a:t>Traffic</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Alexa Rank</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57.22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07375">
                <a:tc>
                  <a:txBody>
                    <a:bodyPr/>
                    <a:lstStyle/>
                    <a:p>
                      <a:pPr marL="0" lvl="0" indent="0" algn="ctr" rtl="0">
                        <a:lnSpc>
                          <a:spcPct val="115000"/>
                        </a:lnSpc>
                        <a:spcBef>
                          <a:spcPts val="0"/>
                        </a:spcBef>
                        <a:spcAft>
                          <a:spcPts val="0"/>
                        </a:spcAft>
                        <a:buNone/>
                      </a:pPr>
                      <a:r>
                        <a:rPr lang="en-US" sz="1000"/>
                        <a:t>URL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URL Structure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34.82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53.28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SVC</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365125">
                <a:tc rowSpan="8">
                  <a:txBody>
                    <a:bodyPr/>
                    <a:lstStyle/>
                    <a:p>
                      <a:pPr marL="0" lvl="0" indent="0" algn="ctr" rtl="0">
                        <a:lnSpc>
                          <a:spcPct val="115000"/>
                        </a:lnSpc>
                        <a:spcBef>
                          <a:spcPts val="0"/>
                        </a:spcBef>
                        <a:spcAft>
                          <a:spcPts val="0"/>
                        </a:spcAft>
                        <a:buNone/>
                      </a:pPr>
                      <a:r>
                        <a:rPr lang="en-US" sz="1000"/>
                        <a:t>Twitter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created at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Logistic Regression, AdaBoost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account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verified</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location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36.64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52.72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URL match</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39.80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54.59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All Except KNN &amp; RF</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description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40.75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54.97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LogisticRegression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9"/>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counts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46.16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56.47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i="1"/>
                        <a:t>AdaBoost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Twitter-All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47.55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59.10</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LogisticRegression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1"/>
                  </a:ext>
                </a:extLst>
              </a:tr>
              <a:tr h="207375">
                <a:tc rowSpan="7">
                  <a:txBody>
                    <a:bodyPr/>
                    <a:lstStyle/>
                    <a:p>
                      <a:pPr marL="0" lvl="0" indent="0" algn="ctr" rtl="0">
                        <a:lnSpc>
                          <a:spcPct val="115000"/>
                        </a:lnSpc>
                        <a:spcBef>
                          <a:spcPts val="0"/>
                        </a:spcBef>
                        <a:spcAft>
                          <a:spcPts val="0"/>
                        </a:spcAft>
                        <a:buNone/>
                      </a:pPr>
                      <a:r>
                        <a:rPr lang="en-US" sz="1000"/>
                        <a:t>Wikipedia</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 page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43.47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59.10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2"/>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table of 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42.05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52.34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RandomForest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3"/>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categories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43.41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53.65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i="1"/>
                        <a:t>RandomForest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4"/>
                  </a:ext>
                </a:extLst>
              </a:tr>
              <a:tr h="2488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information box</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endParaRPr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extLst>
                  <a:ext uri="{0D108BD9-81ED-4DB2-BD59-A6C34878D82A}">
                    <a16:rowId xmlns:a16="http://schemas.microsoft.com/office/drawing/2014/main" val="10015"/>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summary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51.33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60.97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6"/>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51.09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60.79</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7"/>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Wikipedia-All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52.50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61.35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7E6B"/>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8"/>
                  </a:ext>
                </a:extLst>
              </a:tr>
              <a:tr h="207375">
                <a:tc rowSpan="2">
                  <a:txBody>
                    <a:bodyPr/>
                    <a:lstStyle/>
                    <a:p>
                      <a:pPr marL="0" lvl="0" indent="0" algn="ctr" rtl="0">
                        <a:lnSpc>
                          <a:spcPct val="115000"/>
                        </a:lnSpc>
                        <a:spcBef>
                          <a:spcPts val="0"/>
                        </a:spcBef>
                        <a:spcAft>
                          <a:spcPts val="0"/>
                        </a:spcAft>
                        <a:buNone/>
                      </a:pPr>
                      <a:r>
                        <a:rPr lang="en-US" sz="1000"/>
                        <a:t>Articles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title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62.85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9"/>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body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57.58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65.67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0"/>
                  </a:ext>
                </a:extLst>
              </a:tr>
              <a:tr h="207375">
                <a:tc rowSpan="2">
                  <a:txBody>
                    <a:bodyPr/>
                    <a:lstStyle/>
                    <a:p>
                      <a:pPr marL="0" lvl="0" indent="0" algn="ctr" rtl="0">
                        <a:lnSpc>
                          <a:spcPct val="115000"/>
                        </a:lnSpc>
                        <a:spcBef>
                          <a:spcPts val="0"/>
                        </a:spcBef>
                        <a:spcAft>
                          <a:spcPts val="0"/>
                        </a:spcAft>
                        <a:buNone/>
                      </a:pPr>
                      <a:r>
                        <a:rPr lang="en-US" sz="1000"/>
                        <a:t>Added Features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has_about_us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26.85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51.69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1"/>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has_terms_of_use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26.79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51.60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2"/>
                  </a:ext>
                </a:extLst>
              </a:tr>
              <a:tr h="207375">
                <a:tc>
                  <a:txBody>
                    <a:bodyPr/>
                    <a:lstStyle/>
                    <a:p>
                      <a:pPr marL="0" lvl="0" indent="0" algn="ctr" rtl="0">
                        <a:lnSpc>
                          <a:spcPct val="115000"/>
                        </a:lnSpc>
                        <a:spcBef>
                          <a:spcPts val="0"/>
                        </a:spcBef>
                        <a:spcAft>
                          <a:spcPts val="0"/>
                        </a:spcAft>
                        <a:buNone/>
                      </a:pPr>
                      <a:r>
                        <a:rPr lang="en-US" sz="1000" b="1"/>
                        <a:t>All Variables</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56.82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65.19</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b="1" i="1">
                          <a:solidFill>
                            <a:schemeClr val="dk1"/>
                          </a:solidFill>
                        </a:rPr>
                        <a:t>XGBoost</a:t>
                      </a:r>
                      <a:endParaRPr sz="1000" b="1" i="1">
                        <a:solidFill>
                          <a:schemeClr val="dk1"/>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3"/>
                  </a:ext>
                </a:extLst>
              </a:tr>
            </a:tbl>
          </a:graphicData>
        </a:graphic>
      </p:graphicFrame>
      <p:graphicFrame>
        <p:nvGraphicFramePr>
          <p:cNvPr id="276" name="Google Shape;276;g5b44a6ea97_0_17"/>
          <p:cNvGraphicFramePr/>
          <p:nvPr/>
        </p:nvGraphicFramePr>
        <p:xfrm>
          <a:off x="8049275" y="1623100"/>
          <a:ext cx="1988700" cy="670500"/>
        </p:xfrm>
        <a:graphic>
          <a:graphicData uri="http://schemas.openxmlformats.org/drawingml/2006/table">
            <a:tbl>
              <a:tblPr>
                <a:noFill/>
                <a:tableStyleId>{5EB5EF15-4EFB-451C-8AD0-1149DDA03F20}</a:tableStyleId>
              </a:tblPr>
              <a:tblGrid>
                <a:gridCol w="994350">
                  <a:extLst>
                    <a:ext uri="{9D8B030D-6E8A-4147-A177-3AD203B41FA5}">
                      <a16:colId xmlns:a16="http://schemas.microsoft.com/office/drawing/2014/main" val="20000"/>
                    </a:ext>
                  </a:extLst>
                </a:gridCol>
                <a:gridCol w="9943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b="1">
                          <a:solidFill>
                            <a:srgbClr val="FFFFFF"/>
                          </a:solidFill>
                        </a:rPr>
                        <a:t>Accuracy</a:t>
                      </a:r>
                      <a:endParaRPr sz="1000"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sz="1000" b="1">
                          <a:solidFill>
                            <a:srgbClr val="FFFFFF"/>
                          </a:solidFill>
                        </a:rPr>
                        <a:t>Classifier</a:t>
                      </a:r>
                      <a:endParaRPr sz="10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a:t>64.35</a:t>
                      </a:r>
                      <a:endParaRPr sz="1000"/>
                    </a:p>
                  </a:txBody>
                  <a:tcPr marL="91425" marR="91425" marT="91425" marB="91425"/>
                </a:tc>
                <a:tc>
                  <a:txBody>
                    <a:bodyPr/>
                    <a:lstStyle/>
                    <a:p>
                      <a:pPr marL="0" lvl="0" indent="0" algn="l" rtl="0">
                        <a:spcBef>
                          <a:spcPts val="0"/>
                        </a:spcBef>
                        <a:spcAft>
                          <a:spcPts val="0"/>
                        </a:spcAft>
                        <a:buNone/>
                      </a:pPr>
                      <a:r>
                        <a:rPr lang="en-US" sz="1000"/>
                        <a:t>SVM</a:t>
                      </a:r>
                      <a:endParaRPr sz="1000"/>
                    </a:p>
                  </a:txBody>
                  <a:tcPr marL="91425" marR="91425" marT="91425" marB="91425"/>
                </a:tc>
                <a:extLst>
                  <a:ext uri="{0D108BD9-81ED-4DB2-BD59-A6C34878D82A}">
                    <a16:rowId xmlns:a16="http://schemas.microsoft.com/office/drawing/2014/main" val="10001"/>
                  </a:ext>
                </a:extLst>
              </a:tr>
            </a:tbl>
          </a:graphicData>
        </a:graphic>
      </p:graphicFrame>
      <p:sp>
        <p:nvSpPr>
          <p:cNvPr id="277" name="Google Shape;277;g5b44a6ea97_0_17"/>
          <p:cNvSpPr txBox="1"/>
          <p:nvPr/>
        </p:nvSpPr>
        <p:spPr>
          <a:xfrm>
            <a:off x="7987075" y="1240975"/>
            <a:ext cx="2672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MIT Research’s best result:</a:t>
            </a:r>
            <a:endParaRPr b="1">
              <a:latin typeface="Calibri"/>
              <a:ea typeface="Calibri"/>
              <a:cs typeface="Calibri"/>
              <a:sym typeface="Calibri"/>
            </a:endParaRPr>
          </a:p>
        </p:txBody>
      </p:sp>
      <p:sp>
        <p:nvSpPr>
          <p:cNvPr id="278" name="Google Shape;278;g5b44a6ea97_0_17"/>
          <p:cNvSpPr/>
          <p:nvPr/>
        </p:nvSpPr>
        <p:spPr>
          <a:xfrm>
            <a:off x="4168200" y="5770950"/>
            <a:ext cx="1040700" cy="231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b44a6ea97_0_4"/>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Modeling Outputs:</a:t>
            </a:r>
            <a:r>
              <a:rPr lang="en-US" i="1">
                <a:solidFill>
                  <a:schemeClr val="accent2"/>
                </a:solidFill>
                <a:latin typeface="Helvetica Neue"/>
                <a:ea typeface="Helvetica Neue"/>
                <a:cs typeface="Helvetica Neue"/>
                <a:sym typeface="Helvetica Neue"/>
              </a:rPr>
              <a:t> Bias</a:t>
            </a:r>
            <a:endParaRPr i="1">
              <a:solidFill>
                <a:schemeClr val="accent2"/>
              </a:solidFill>
              <a:latin typeface="Helvetica Neue"/>
              <a:ea typeface="Helvetica Neue"/>
              <a:cs typeface="Helvetica Neue"/>
              <a:sym typeface="Helvetica Neue"/>
            </a:endParaRPr>
          </a:p>
        </p:txBody>
      </p:sp>
      <p:cxnSp>
        <p:nvCxnSpPr>
          <p:cNvPr id="284" name="Google Shape;284;g5b44a6ea97_0_4"/>
          <p:cNvCxnSpPr/>
          <p:nvPr/>
        </p:nvCxnSpPr>
        <p:spPr>
          <a:xfrm>
            <a:off x="807750" y="10457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85" name="Google Shape;285;g5b44a6ea97_0_4"/>
          <p:cNvSpPr txBox="1">
            <a:spLocks noGrp="1"/>
          </p:cNvSpPr>
          <p:nvPr>
            <p:ph type="body" idx="1"/>
          </p:nvPr>
        </p:nvSpPr>
        <p:spPr>
          <a:xfrm>
            <a:off x="7273225" y="2756700"/>
            <a:ext cx="4317900" cy="2346600"/>
          </a:xfrm>
          <a:prstGeom prst="rect">
            <a:avLst/>
          </a:prstGeom>
          <a:ln>
            <a:noFill/>
          </a:ln>
        </p:spPr>
        <p:txBody>
          <a:bodyPr spcFirstLastPara="1" wrap="square" lIns="91425" tIns="45700" rIns="91425" bIns="45700" anchor="t" anchorCtr="0">
            <a:noAutofit/>
          </a:bodyPr>
          <a:lstStyle/>
          <a:p>
            <a:pPr marL="457200" marR="0" lvl="0" indent="-393700" algn="l" rtl="0">
              <a:lnSpc>
                <a:spcPct val="115000"/>
              </a:lnSpc>
              <a:spcBef>
                <a:spcPts val="0"/>
              </a:spcBef>
              <a:spcAft>
                <a:spcPts val="0"/>
              </a:spcAft>
              <a:buSzPts val="2600"/>
              <a:buFont typeface="Helvetica Neue"/>
              <a:buChar char="●"/>
            </a:pPr>
            <a:r>
              <a:rPr lang="en-US" sz="2600">
                <a:latin typeface="Helvetica Neue"/>
                <a:ea typeface="Helvetica Neue"/>
                <a:cs typeface="Helvetica Neue"/>
                <a:sym typeface="Helvetica Neue"/>
              </a:rPr>
              <a:t>Using all the variables improved the prediction for Bias.</a:t>
            </a:r>
            <a:endParaRPr sz="2600">
              <a:latin typeface="Helvetica Neue"/>
              <a:ea typeface="Helvetica Neue"/>
              <a:cs typeface="Helvetica Neue"/>
              <a:sym typeface="Helvetica Neue"/>
            </a:endParaRPr>
          </a:p>
          <a:p>
            <a:pPr marL="457200" marR="0" lvl="0" indent="-393700" algn="l" rtl="0">
              <a:lnSpc>
                <a:spcPct val="100000"/>
              </a:lnSpc>
              <a:spcBef>
                <a:spcPts val="0"/>
              </a:spcBef>
              <a:spcAft>
                <a:spcPts val="0"/>
              </a:spcAft>
              <a:buSzPts val="2600"/>
              <a:buFont typeface="Helvetica Neue"/>
              <a:buChar char="●"/>
            </a:pPr>
            <a:r>
              <a:rPr lang="en-US" sz="2600">
                <a:latin typeface="Helvetica Neue"/>
                <a:ea typeface="Helvetica Neue"/>
                <a:cs typeface="Helvetica Neue"/>
                <a:sym typeface="Helvetica Neue"/>
              </a:rPr>
              <a:t>Best model is higher by 10% (52.62). </a:t>
            </a:r>
            <a:endParaRPr sz="2600">
              <a:latin typeface="Helvetica Neue"/>
              <a:ea typeface="Helvetica Neue"/>
              <a:cs typeface="Helvetica Neue"/>
              <a:sym typeface="Helvetica Neue"/>
            </a:endParaRPr>
          </a:p>
        </p:txBody>
      </p:sp>
      <p:graphicFrame>
        <p:nvGraphicFramePr>
          <p:cNvPr id="286" name="Google Shape;286;g5b44a6ea97_0_4"/>
          <p:cNvGraphicFramePr/>
          <p:nvPr/>
        </p:nvGraphicFramePr>
        <p:xfrm>
          <a:off x="7465475" y="5999250"/>
          <a:ext cx="4317900" cy="319725"/>
        </p:xfrm>
        <a:graphic>
          <a:graphicData uri="http://schemas.openxmlformats.org/drawingml/2006/table">
            <a:tbl>
              <a:tblPr>
                <a:noFill/>
                <a:tableStyleId>{1FDD3B58-B854-433B-B10F-F5457F096343}</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tblGrid>
              <a:tr h="319725">
                <a:tc>
                  <a:txBody>
                    <a:bodyPr/>
                    <a:lstStyle/>
                    <a:p>
                      <a:pPr marL="0" lvl="0" indent="0" algn="ctr" rtl="0">
                        <a:lnSpc>
                          <a:spcPct val="115000"/>
                        </a:lnSpc>
                        <a:spcBef>
                          <a:spcPts val="0"/>
                        </a:spcBef>
                        <a:spcAft>
                          <a:spcPts val="0"/>
                        </a:spcAft>
                        <a:buNone/>
                      </a:pPr>
                      <a:r>
                        <a:rPr lang="en-US" sz="1200" b="1"/>
                        <a:t>Better</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1200" b="1"/>
                        <a:t>Similar (&lt;1%)</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200" b="1"/>
                        <a:t>Worse</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7E6B"/>
                    </a:solidFill>
                  </a:tcPr>
                </a:tc>
                <a:extLst>
                  <a:ext uri="{0D108BD9-81ED-4DB2-BD59-A6C34878D82A}">
                    <a16:rowId xmlns:a16="http://schemas.microsoft.com/office/drawing/2014/main" val="10000"/>
                  </a:ext>
                </a:extLst>
              </a:tr>
            </a:tbl>
          </a:graphicData>
        </a:graphic>
      </p:graphicFrame>
      <p:graphicFrame>
        <p:nvGraphicFramePr>
          <p:cNvPr id="287" name="Google Shape;287;g5b44a6ea97_0_4"/>
          <p:cNvGraphicFramePr/>
          <p:nvPr/>
        </p:nvGraphicFramePr>
        <p:xfrm>
          <a:off x="807750" y="1304325"/>
          <a:ext cx="6122975" cy="5486550"/>
        </p:xfrm>
        <a:graphic>
          <a:graphicData uri="http://schemas.openxmlformats.org/drawingml/2006/table">
            <a:tbl>
              <a:tblPr>
                <a:noFill/>
                <a:tableStyleId>{1FDD3B58-B854-433B-B10F-F5457F096343}</a:tableStyleId>
              </a:tblPr>
              <a:tblGrid>
                <a:gridCol w="1076100">
                  <a:extLst>
                    <a:ext uri="{9D8B030D-6E8A-4147-A177-3AD203B41FA5}">
                      <a16:colId xmlns:a16="http://schemas.microsoft.com/office/drawing/2014/main" val="20000"/>
                    </a:ext>
                  </a:extLst>
                </a:gridCol>
                <a:gridCol w="1291300">
                  <a:extLst>
                    <a:ext uri="{9D8B030D-6E8A-4147-A177-3AD203B41FA5}">
                      <a16:colId xmlns:a16="http://schemas.microsoft.com/office/drawing/2014/main" val="20001"/>
                    </a:ext>
                  </a:extLst>
                </a:gridCol>
                <a:gridCol w="1076100">
                  <a:extLst>
                    <a:ext uri="{9D8B030D-6E8A-4147-A177-3AD203B41FA5}">
                      <a16:colId xmlns:a16="http://schemas.microsoft.com/office/drawing/2014/main" val="20002"/>
                    </a:ext>
                  </a:extLst>
                </a:gridCol>
                <a:gridCol w="1076100">
                  <a:extLst>
                    <a:ext uri="{9D8B030D-6E8A-4147-A177-3AD203B41FA5}">
                      <a16:colId xmlns:a16="http://schemas.microsoft.com/office/drawing/2014/main" val="20003"/>
                    </a:ext>
                  </a:extLst>
                </a:gridCol>
                <a:gridCol w="1603375">
                  <a:extLst>
                    <a:ext uri="{9D8B030D-6E8A-4147-A177-3AD203B41FA5}">
                      <a16:colId xmlns:a16="http://schemas.microsoft.com/office/drawing/2014/main" val="20004"/>
                    </a:ext>
                  </a:extLst>
                </a:gridCol>
              </a:tblGrid>
              <a:tr h="259025">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gridSpan="2">
                  <a:txBody>
                    <a:bodyPr/>
                    <a:lstStyle/>
                    <a:p>
                      <a:pPr marL="0" lvl="0" indent="0" algn="ctr" rtl="0">
                        <a:lnSpc>
                          <a:spcPct val="115000"/>
                        </a:lnSpc>
                        <a:spcBef>
                          <a:spcPts val="0"/>
                        </a:spcBef>
                        <a:spcAft>
                          <a:spcPts val="0"/>
                        </a:spcAft>
                        <a:buNone/>
                      </a:pPr>
                      <a:r>
                        <a:rPr lang="en-US" sz="1000" b="1">
                          <a:solidFill>
                            <a:srgbClr val="FFFFFF"/>
                          </a:solidFill>
                        </a:rPr>
                        <a:t>Bias</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hMerge="1">
                  <a:txBody>
                    <a:bodyPr/>
                    <a:lstStyle/>
                    <a:p>
                      <a:endParaRPr lang="en-US"/>
                    </a:p>
                  </a:txBody>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0"/>
                  </a:ext>
                </a:extLst>
              </a:tr>
              <a:tr h="259025">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F1 Score</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Accuracy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Best Classifier</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1"/>
                  </a:ext>
                </a:extLst>
              </a:tr>
              <a:tr h="215850">
                <a:tc>
                  <a:txBody>
                    <a:bodyPr/>
                    <a:lstStyle/>
                    <a:p>
                      <a:pPr marL="0" lvl="0" indent="0" algn="ctr" rtl="0">
                        <a:lnSpc>
                          <a:spcPct val="115000"/>
                        </a:lnSpc>
                        <a:spcBef>
                          <a:spcPts val="0"/>
                        </a:spcBef>
                        <a:spcAft>
                          <a:spcPts val="0"/>
                        </a:spcAft>
                        <a:buNone/>
                      </a:pPr>
                      <a:r>
                        <a:rPr lang="en-US" sz="1000"/>
                        <a:t>Traffic</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Alexa Rank</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5.64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24.67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15850">
                <a:tc>
                  <a:txBody>
                    <a:bodyPr/>
                    <a:lstStyle/>
                    <a:p>
                      <a:pPr marL="0" lvl="0" indent="0" algn="ctr" rtl="0">
                        <a:lnSpc>
                          <a:spcPct val="115000"/>
                        </a:lnSpc>
                        <a:spcBef>
                          <a:spcPts val="0"/>
                        </a:spcBef>
                        <a:spcAft>
                          <a:spcPts val="0"/>
                        </a:spcAft>
                        <a:buNone/>
                      </a:pPr>
                      <a:r>
                        <a:rPr lang="en-US" sz="1000"/>
                        <a:t>URL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URL Structure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13.31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25.24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15850">
                <a:tc rowSpan="8">
                  <a:txBody>
                    <a:bodyPr/>
                    <a:lstStyle/>
                    <a:p>
                      <a:pPr marL="0" lvl="0" indent="0" algn="ctr" rtl="0">
                        <a:lnSpc>
                          <a:spcPct val="115000"/>
                        </a:lnSpc>
                        <a:spcBef>
                          <a:spcPts val="0"/>
                        </a:spcBef>
                        <a:spcAft>
                          <a:spcPts val="0"/>
                        </a:spcAft>
                        <a:buNone/>
                      </a:pPr>
                      <a:r>
                        <a:rPr lang="en-US" sz="1000"/>
                        <a:t>Twitter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created at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18.13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24.67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account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5.92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23.26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verified</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5.92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23.26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location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7.74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23.54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URL match</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9.44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24.95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description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16.41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counts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18.13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26.65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Twitter-All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20.35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28.05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15850">
                <a:tc rowSpan="7">
                  <a:txBody>
                    <a:bodyPr/>
                    <a:lstStyle/>
                    <a:p>
                      <a:pPr marL="0" lvl="0" indent="0" algn="ctr" rtl="0">
                        <a:lnSpc>
                          <a:spcPct val="115000"/>
                        </a:lnSpc>
                        <a:spcBef>
                          <a:spcPts val="0"/>
                        </a:spcBef>
                        <a:spcAft>
                          <a:spcPts val="0"/>
                        </a:spcAft>
                        <a:buNone/>
                      </a:pPr>
                      <a:r>
                        <a:rPr lang="en-US" sz="1000"/>
                        <a:t>Wikipedia</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 page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10.89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2"/>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table of 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42.02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52.62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RandomForest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3"/>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categories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18.09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28.23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4"/>
                  </a:ext>
                </a:extLst>
              </a:tr>
              <a:tr h="25902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information box</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5"/>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summary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24.98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33.96</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6"/>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27.05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35.08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7"/>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Wikipedia-All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35.65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XGBClassifier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15850">
                <a:tc rowSpan="2">
                  <a:txBody>
                    <a:bodyPr/>
                    <a:lstStyle/>
                    <a:p>
                      <a:pPr marL="0" lvl="0" indent="0" algn="ctr" rtl="0">
                        <a:lnSpc>
                          <a:spcPct val="115000"/>
                        </a:lnSpc>
                        <a:spcBef>
                          <a:spcPts val="0"/>
                        </a:spcBef>
                        <a:spcAft>
                          <a:spcPts val="0"/>
                        </a:spcAft>
                        <a:buNone/>
                      </a:pPr>
                      <a:r>
                        <a:rPr lang="en-US" sz="1000"/>
                        <a:t>Articles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title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32.27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38.18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9"/>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body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12.78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AdaBoostClassifier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392475">
                <a:tc rowSpan="2">
                  <a:txBody>
                    <a:bodyPr/>
                    <a:lstStyle/>
                    <a:p>
                      <a:pPr marL="0" lvl="0" indent="0" algn="ctr" rtl="0">
                        <a:lnSpc>
                          <a:spcPct val="115000"/>
                        </a:lnSpc>
                        <a:spcBef>
                          <a:spcPts val="0"/>
                        </a:spcBef>
                        <a:spcAft>
                          <a:spcPts val="0"/>
                        </a:spcAft>
                        <a:buNone/>
                      </a:pPr>
                      <a:r>
                        <a:rPr lang="en-US" sz="1000"/>
                        <a:t>Added Features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has_about_us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7.17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25.04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LogisticRegression, AdaBoost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1"/>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has_terms_of_use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9.50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24.48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2"/>
                  </a:ext>
                </a:extLst>
              </a:tr>
              <a:tr h="215850">
                <a:tc>
                  <a:txBody>
                    <a:bodyPr/>
                    <a:lstStyle/>
                    <a:p>
                      <a:pPr marL="0" lvl="0" indent="0" algn="ctr" rtl="0">
                        <a:lnSpc>
                          <a:spcPct val="115000"/>
                        </a:lnSpc>
                        <a:spcBef>
                          <a:spcPts val="0"/>
                        </a:spcBef>
                        <a:spcAft>
                          <a:spcPts val="0"/>
                        </a:spcAft>
                        <a:buNone/>
                      </a:pPr>
                      <a:r>
                        <a:rPr lang="en-US" sz="1000" b="1"/>
                        <a:t>All Variables</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b="1"/>
                        <a:t>                   35.28</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42.11</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b="1" i="1">
                          <a:solidFill>
                            <a:schemeClr val="dk1"/>
                          </a:solidFill>
                        </a:rPr>
                        <a:t>XGBoost</a:t>
                      </a:r>
                      <a:endParaRPr sz="1000" b="1" i="1">
                        <a:solidFill>
                          <a:schemeClr val="dk1"/>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3"/>
                  </a:ext>
                </a:extLst>
              </a:tr>
            </a:tbl>
          </a:graphicData>
        </a:graphic>
      </p:graphicFrame>
      <p:graphicFrame>
        <p:nvGraphicFramePr>
          <p:cNvPr id="288" name="Google Shape;288;g5b44a6ea97_0_4"/>
          <p:cNvGraphicFramePr/>
          <p:nvPr/>
        </p:nvGraphicFramePr>
        <p:xfrm>
          <a:off x="7687625" y="1757050"/>
          <a:ext cx="1988700" cy="670500"/>
        </p:xfrm>
        <a:graphic>
          <a:graphicData uri="http://schemas.openxmlformats.org/drawingml/2006/table">
            <a:tbl>
              <a:tblPr>
                <a:noFill/>
                <a:tableStyleId>{5EB5EF15-4EFB-451C-8AD0-1149DDA03F20}</a:tableStyleId>
              </a:tblPr>
              <a:tblGrid>
                <a:gridCol w="994350">
                  <a:extLst>
                    <a:ext uri="{9D8B030D-6E8A-4147-A177-3AD203B41FA5}">
                      <a16:colId xmlns:a16="http://schemas.microsoft.com/office/drawing/2014/main" val="20000"/>
                    </a:ext>
                  </a:extLst>
                </a:gridCol>
                <a:gridCol w="9943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b="1">
                          <a:solidFill>
                            <a:srgbClr val="FFFFFF"/>
                          </a:solidFill>
                        </a:rPr>
                        <a:t>Accuracy</a:t>
                      </a:r>
                      <a:endParaRPr sz="1000"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sz="1000" b="1">
                          <a:solidFill>
                            <a:srgbClr val="FFFFFF"/>
                          </a:solidFill>
                        </a:rPr>
                        <a:t>Classifier</a:t>
                      </a:r>
                      <a:endParaRPr sz="10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a:t>41.74</a:t>
                      </a:r>
                      <a:endParaRPr sz="1000"/>
                    </a:p>
                  </a:txBody>
                  <a:tcPr marL="91425" marR="91425" marT="91425" marB="91425"/>
                </a:tc>
                <a:tc>
                  <a:txBody>
                    <a:bodyPr/>
                    <a:lstStyle/>
                    <a:p>
                      <a:pPr marL="0" lvl="0" indent="0" algn="l" rtl="0">
                        <a:spcBef>
                          <a:spcPts val="0"/>
                        </a:spcBef>
                        <a:spcAft>
                          <a:spcPts val="0"/>
                        </a:spcAft>
                        <a:buNone/>
                      </a:pPr>
                      <a:r>
                        <a:rPr lang="en-US" sz="1000"/>
                        <a:t>SVM</a:t>
                      </a:r>
                      <a:endParaRPr sz="1000"/>
                    </a:p>
                  </a:txBody>
                  <a:tcPr marL="91425" marR="91425" marT="91425" marB="91425"/>
                </a:tc>
                <a:extLst>
                  <a:ext uri="{0D108BD9-81ED-4DB2-BD59-A6C34878D82A}">
                    <a16:rowId xmlns:a16="http://schemas.microsoft.com/office/drawing/2014/main" val="10001"/>
                  </a:ext>
                </a:extLst>
              </a:tr>
            </a:tbl>
          </a:graphicData>
        </a:graphic>
      </p:graphicFrame>
      <p:sp>
        <p:nvSpPr>
          <p:cNvPr id="289" name="Google Shape;289;g5b44a6ea97_0_4"/>
          <p:cNvSpPr txBox="1"/>
          <p:nvPr/>
        </p:nvSpPr>
        <p:spPr>
          <a:xfrm>
            <a:off x="7625425" y="1374925"/>
            <a:ext cx="2672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MIT Research’s best result:</a:t>
            </a:r>
            <a:endParaRPr b="1">
              <a:latin typeface="Calibri"/>
              <a:ea typeface="Calibri"/>
              <a:cs typeface="Calibri"/>
              <a:sym typeface="Calibri"/>
            </a:endParaRPr>
          </a:p>
        </p:txBody>
      </p:sp>
      <p:sp>
        <p:nvSpPr>
          <p:cNvPr id="290" name="Google Shape;290;g5b44a6ea97_0_4"/>
          <p:cNvSpPr/>
          <p:nvPr/>
        </p:nvSpPr>
        <p:spPr>
          <a:xfrm>
            <a:off x="4251250" y="4196800"/>
            <a:ext cx="1076100" cy="21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5b44a6ea97_1_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 Output: </a:t>
            </a:r>
            <a:r>
              <a:rPr lang="en-US" i="1">
                <a:solidFill>
                  <a:schemeClr val="accent2"/>
                </a:solidFill>
                <a:latin typeface="Helvetica Neue"/>
                <a:ea typeface="Helvetica Neue"/>
                <a:cs typeface="Helvetica Neue"/>
                <a:sym typeface="Helvetica Neue"/>
              </a:rPr>
              <a:t>New Features</a:t>
            </a:r>
            <a:endParaRPr i="1">
              <a:solidFill>
                <a:schemeClr val="accent2"/>
              </a:solidFill>
              <a:latin typeface="Helvetica Neue"/>
              <a:ea typeface="Helvetica Neue"/>
              <a:cs typeface="Helvetica Neue"/>
              <a:sym typeface="Helvetica Neue"/>
            </a:endParaRPr>
          </a:p>
        </p:txBody>
      </p:sp>
      <p:cxnSp>
        <p:nvCxnSpPr>
          <p:cNvPr id="296" name="Google Shape;296;g5b44a6ea97_1_36"/>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97" name="Google Shape;297;g5b44a6ea97_1_36"/>
          <p:cNvSpPr txBox="1">
            <a:spLocks noGrp="1"/>
          </p:cNvSpPr>
          <p:nvPr>
            <p:ph type="body" idx="1"/>
          </p:nvPr>
        </p:nvSpPr>
        <p:spPr>
          <a:xfrm>
            <a:off x="838200" y="1597025"/>
            <a:ext cx="11057400" cy="8958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We included new features </a:t>
            </a:r>
            <a:r>
              <a:rPr lang="en-US" b="1" i="1">
                <a:latin typeface="Helvetica Neue"/>
                <a:ea typeface="Helvetica Neue"/>
                <a:cs typeface="Helvetica Neue"/>
                <a:sym typeface="Helvetica Neue"/>
              </a:rPr>
              <a:t>has_about_us</a:t>
            </a:r>
            <a:r>
              <a:rPr lang="en-US">
                <a:latin typeface="Helvetica Neue"/>
                <a:ea typeface="Helvetica Neue"/>
                <a:cs typeface="Helvetica Neue"/>
                <a:sym typeface="Helvetica Neue"/>
              </a:rPr>
              <a:t> and </a:t>
            </a:r>
            <a:r>
              <a:rPr lang="en-US" b="1" i="1">
                <a:latin typeface="Helvetica Neue"/>
                <a:ea typeface="Helvetica Neue"/>
                <a:cs typeface="Helvetica Neue"/>
                <a:sym typeface="Helvetica Neue"/>
              </a:rPr>
              <a:t>has_term_of_use</a:t>
            </a:r>
            <a:r>
              <a:rPr lang="en-US">
                <a:latin typeface="Helvetica Neue"/>
                <a:ea typeface="Helvetica Neue"/>
                <a:cs typeface="Helvetica Neue"/>
                <a:sym typeface="Helvetica Neue"/>
              </a:rPr>
              <a:t>.</a:t>
            </a:r>
            <a:endParaRPr>
              <a:latin typeface="Helvetica Neue"/>
              <a:ea typeface="Helvetica Neue"/>
              <a:cs typeface="Helvetica Neue"/>
              <a:sym typeface="Helvetica Neue"/>
            </a:endParaRPr>
          </a:p>
          <a:p>
            <a:pPr marL="228600" lvl="0" indent="-228600" algn="l" rtl="0">
              <a:lnSpc>
                <a:spcPct val="90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The added features had worse prediction of Fact than original features.</a:t>
            </a:r>
            <a:endParaRPr>
              <a:latin typeface="Helvetica Neue"/>
              <a:ea typeface="Helvetica Neue"/>
              <a:cs typeface="Helvetica Neue"/>
              <a:sym typeface="Helvetica Neue"/>
            </a:endParaRPr>
          </a:p>
        </p:txBody>
      </p:sp>
      <p:graphicFrame>
        <p:nvGraphicFramePr>
          <p:cNvPr id="298" name="Google Shape;298;g5b44a6ea97_1_36"/>
          <p:cNvGraphicFramePr/>
          <p:nvPr/>
        </p:nvGraphicFramePr>
        <p:xfrm>
          <a:off x="2065700" y="2922275"/>
          <a:ext cx="8805700" cy="1735077"/>
        </p:xfrm>
        <a:graphic>
          <a:graphicData uri="http://schemas.openxmlformats.org/drawingml/2006/table">
            <a:tbl>
              <a:tblPr>
                <a:noFill/>
                <a:tableStyleId>{1FDD3B58-B854-433B-B10F-F5457F096343}</a:tableStyleId>
              </a:tblPr>
              <a:tblGrid>
                <a:gridCol w="1365775">
                  <a:extLst>
                    <a:ext uri="{9D8B030D-6E8A-4147-A177-3AD203B41FA5}">
                      <a16:colId xmlns:a16="http://schemas.microsoft.com/office/drawing/2014/main" val="20000"/>
                    </a:ext>
                  </a:extLst>
                </a:gridCol>
                <a:gridCol w="966425">
                  <a:extLst>
                    <a:ext uri="{9D8B030D-6E8A-4147-A177-3AD203B41FA5}">
                      <a16:colId xmlns:a16="http://schemas.microsoft.com/office/drawing/2014/main" val="20001"/>
                    </a:ext>
                  </a:extLst>
                </a:gridCol>
                <a:gridCol w="1242375">
                  <a:extLst>
                    <a:ext uri="{9D8B030D-6E8A-4147-A177-3AD203B41FA5}">
                      <a16:colId xmlns:a16="http://schemas.microsoft.com/office/drawing/2014/main" val="20002"/>
                    </a:ext>
                  </a:extLst>
                </a:gridCol>
                <a:gridCol w="1536650">
                  <a:extLst>
                    <a:ext uri="{9D8B030D-6E8A-4147-A177-3AD203B41FA5}">
                      <a16:colId xmlns:a16="http://schemas.microsoft.com/office/drawing/2014/main" val="20003"/>
                    </a:ext>
                  </a:extLst>
                </a:gridCol>
                <a:gridCol w="1242375">
                  <a:extLst>
                    <a:ext uri="{9D8B030D-6E8A-4147-A177-3AD203B41FA5}">
                      <a16:colId xmlns:a16="http://schemas.microsoft.com/office/drawing/2014/main" val="20004"/>
                    </a:ext>
                  </a:extLst>
                </a:gridCol>
                <a:gridCol w="1362275">
                  <a:extLst>
                    <a:ext uri="{9D8B030D-6E8A-4147-A177-3AD203B41FA5}">
                      <a16:colId xmlns:a16="http://schemas.microsoft.com/office/drawing/2014/main" val="20005"/>
                    </a:ext>
                  </a:extLst>
                </a:gridCol>
                <a:gridCol w="1089825">
                  <a:extLst>
                    <a:ext uri="{9D8B030D-6E8A-4147-A177-3AD203B41FA5}">
                      <a16:colId xmlns:a16="http://schemas.microsoft.com/office/drawing/2014/main" val="20006"/>
                    </a:ext>
                  </a:extLst>
                </a:gridCol>
              </a:tblGrid>
              <a:tr h="496825">
                <a:tc>
                  <a:txBody>
                    <a:bodyPr/>
                    <a:lstStyle/>
                    <a:p>
                      <a:pPr marL="0" lvl="0" indent="0" algn="l" rtl="0">
                        <a:lnSpc>
                          <a:spcPct val="115000"/>
                        </a:lnSpc>
                        <a:spcBef>
                          <a:spcPts val="0"/>
                        </a:spcBef>
                        <a:spcAft>
                          <a:spcPts val="0"/>
                        </a:spcAft>
                        <a:buNone/>
                      </a:pPr>
                      <a:r>
                        <a:rPr lang="en-US" sz="1200"/>
                        <a:t>has_about_us</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0.326453</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0.253941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graphicFrame>
        <p:nvGraphicFramePr>
          <p:cNvPr id="299" name="Google Shape;299;g5b44a6ea97_1_36"/>
          <p:cNvGraphicFramePr/>
          <p:nvPr/>
        </p:nvGraphicFramePr>
        <p:xfrm>
          <a:off x="2065700" y="4958025"/>
          <a:ext cx="8805700" cy="1735077"/>
        </p:xfrm>
        <a:graphic>
          <a:graphicData uri="http://schemas.openxmlformats.org/drawingml/2006/table">
            <a:tbl>
              <a:tblPr>
                <a:noFill/>
                <a:tableStyleId>{1FDD3B58-B854-433B-B10F-F5457F096343}</a:tableStyleId>
              </a:tblPr>
              <a:tblGrid>
                <a:gridCol w="1365775">
                  <a:extLst>
                    <a:ext uri="{9D8B030D-6E8A-4147-A177-3AD203B41FA5}">
                      <a16:colId xmlns:a16="http://schemas.microsoft.com/office/drawing/2014/main" val="20000"/>
                    </a:ext>
                  </a:extLst>
                </a:gridCol>
                <a:gridCol w="966425">
                  <a:extLst>
                    <a:ext uri="{9D8B030D-6E8A-4147-A177-3AD203B41FA5}">
                      <a16:colId xmlns:a16="http://schemas.microsoft.com/office/drawing/2014/main" val="20001"/>
                    </a:ext>
                  </a:extLst>
                </a:gridCol>
                <a:gridCol w="1242375">
                  <a:extLst>
                    <a:ext uri="{9D8B030D-6E8A-4147-A177-3AD203B41FA5}">
                      <a16:colId xmlns:a16="http://schemas.microsoft.com/office/drawing/2014/main" val="20002"/>
                    </a:ext>
                  </a:extLst>
                </a:gridCol>
                <a:gridCol w="1536650">
                  <a:extLst>
                    <a:ext uri="{9D8B030D-6E8A-4147-A177-3AD203B41FA5}">
                      <a16:colId xmlns:a16="http://schemas.microsoft.com/office/drawing/2014/main" val="20003"/>
                    </a:ext>
                  </a:extLst>
                </a:gridCol>
                <a:gridCol w="1242375">
                  <a:extLst>
                    <a:ext uri="{9D8B030D-6E8A-4147-A177-3AD203B41FA5}">
                      <a16:colId xmlns:a16="http://schemas.microsoft.com/office/drawing/2014/main" val="20004"/>
                    </a:ext>
                  </a:extLst>
                </a:gridCol>
                <a:gridCol w="1362275">
                  <a:extLst>
                    <a:ext uri="{9D8B030D-6E8A-4147-A177-3AD203B41FA5}">
                      <a16:colId xmlns:a16="http://schemas.microsoft.com/office/drawing/2014/main" val="20005"/>
                    </a:ext>
                  </a:extLst>
                </a:gridCol>
                <a:gridCol w="1089825">
                  <a:extLst>
                    <a:ext uri="{9D8B030D-6E8A-4147-A177-3AD203B41FA5}">
                      <a16:colId xmlns:a16="http://schemas.microsoft.com/office/drawing/2014/main" val="20006"/>
                    </a:ext>
                  </a:extLst>
                </a:gridCol>
              </a:tblGrid>
              <a:tr h="496825">
                <a:tc>
                  <a:txBody>
                    <a:bodyPr/>
                    <a:lstStyle/>
                    <a:p>
                      <a:pPr marL="0" lvl="0" indent="0" algn="l" rtl="0">
                        <a:lnSpc>
                          <a:spcPct val="115000"/>
                        </a:lnSpc>
                        <a:spcBef>
                          <a:spcPts val="0"/>
                        </a:spcBef>
                        <a:spcAft>
                          <a:spcPts val="0"/>
                        </a:spcAft>
                        <a:buNone/>
                      </a:pPr>
                      <a:r>
                        <a:rPr lang="en-US" sz="1200"/>
                        <a:t>has_terms_of_use</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0.478487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0.290887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5b44a6ea97_1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 Output: </a:t>
            </a:r>
            <a:r>
              <a:rPr lang="en-US" i="1">
                <a:solidFill>
                  <a:schemeClr val="accent2"/>
                </a:solidFill>
                <a:latin typeface="Helvetica Neue"/>
                <a:ea typeface="Helvetica Neue"/>
                <a:cs typeface="Helvetica Neue"/>
                <a:sym typeface="Helvetica Neue"/>
              </a:rPr>
              <a:t>New Features</a:t>
            </a:r>
            <a:endParaRPr i="1">
              <a:solidFill>
                <a:schemeClr val="accent2"/>
              </a:solidFill>
              <a:latin typeface="Helvetica Neue"/>
              <a:ea typeface="Helvetica Neue"/>
              <a:cs typeface="Helvetica Neue"/>
              <a:sym typeface="Helvetica Neue"/>
            </a:endParaRPr>
          </a:p>
        </p:txBody>
      </p:sp>
      <p:cxnSp>
        <p:nvCxnSpPr>
          <p:cNvPr id="305" name="Google Shape;305;g5b44a6ea97_1_10"/>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306" name="Google Shape;306;g5b44a6ea97_1_10"/>
          <p:cNvSpPr txBox="1">
            <a:spLocks noGrp="1"/>
          </p:cNvSpPr>
          <p:nvPr>
            <p:ph type="body" idx="1"/>
          </p:nvPr>
        </p:nvSpPr>
        <p:spPr>
          <a:xfrm>
            <a:off x="838200" y="1673225"/>
            <a:ext cx="10515600" cy="8958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The added features had worse prediction of Bias than most original features.</a:t>
            </a:r>
            <a:endParaRPr>
              <a:latin typeface="Helvetica Neue"/>
              <a:ea typeface="Helvetica Neue"/>
              <a:cs typeface="Helvetica Neue"/>
              <a:sym typeface="Helvetica Neue"/>
            </a:endParaRPr>
          </a:p>
        </p:txBody>
      </p:sp>
      <p:graphicFrame>
        <p:nvGraphicFramePr>
          <p:cNvPr id="307" name="Google Shape;307;g5b44a6ea97_1_10"/>
          <p:cNvGraphicFramePr/>
          <p:nvPr/>
        </p:nvGraphicFramePr>
        <p:xfrm>
          <a:off x="1868975" y="2703025"/>
          <a:ext cx="8805650" cy="1685175"/>
        </p:xfrm>
        <a:graphic>
          <a:graphicData uri="http://schemas.openxmlformats.org/drawingml/2006/table">
            <a:tbl>
              <a:tblPr>
                <a:noFill/>
                <a:tableStyleId>{1FDD3B58-B854-433B-B10F-F5457F096343}</a:tableStyleId>
              </a:tblPr>
              <a:tblGrid>
                <a:gridCol w="1342025">
                  <a:extLst>
                    <a:ext uri="{9D8B030D-6E8A-4147-A177-3AD203B41FA5}">
                      <a16:colId xmlns:a16="http://schemas.microsoft.com/office/drawing/2014/main" val="20000"/>
                    </a:ext>
                  </a:extLst>
                </a:gridCol>
                <a:gridCol w="659250">
                  <a:extLst>
                    <a:ext uri="{9D8B030D-6E8A-4147-A177-3AD203B41FA5}">
                      <a16:colId xmlns:a16="http://schemas.microsoft.com/office/drawing/2014/main" val="20001"/>
                    </a:ext>
                  </a:extLst>
                </a:gridCol>
                <a:gridCol w="1342025">
                  <a:extLst>
                    <a:ext uri="{9D8B030D-6E8A-4147-A177-3AD203B41FA5}">
                      <a16:colId xmlns:a16="http://schemas.microsoft.com/office/drawing/2014/main" val="20002"/>
                    </a:ext>
                  </a:extLst>
                </a:gridCol>
                <a:gridCol w="1659900">
                  <a:extLst>
                    <a:ext uri="{9D8B030D-6E8A-4147-A177-3AD203B41FA5}">
                      <a16:colId xmlns:a16="http://schemas.microsoft.com/office/drawing/2014/main" val="20003"/>
                    </a:ext>
                  </a:extLst>
                </a:gridCol>
                <a:gridCol w="1342025">
                  <a:extLst>
                    <a:ext uri="{9D8B030D-6E8A-4147-A177-3AD203B41FA5}">
                      <a16:colId xmlns:a16="http://schemas.microsoft.com/office/drawing/2014/main" val="20004"/>
                    </a:ext>
                  </a:extLst>
                </a:gridCol>
                <a:gridCol w="1471550">
                  <a:extLst>
                    <a:ext uri="{9D8B030D-6E8A-4147-A177-3AD203B41FA5}">
                      <a16:colId xmlns:a16="http://schemas.microsoft.com/office/drawing/2014/main" val="20005"/>
                    </a:ext>
                  </a:extLst>
                </a:gridCol>
                <a:gridCol w="988875">
                  <a:extLst>
                    <a:ext uri="{9D8B030D-6E8A-4147-A177-3AD203B41FA5}">
                      <a16:colId xmlns:a16="http://schemas.microsoft.com/office/drawing/2014/main" val="20006"/>
                    </a:ext>
                  </a:extLst>
                </a:gridCol>
              </a:tblGrid>
              <a:tr h="418125">
                <a:tc>
                  <a:txBody>
                    <a:bodyPr/>
                    <a:lstStyle/>
                    <a:p>
                      <a:pPr marL="0" lvl="0" indent="0" algn="l" rtl="0">
                        <a:lnSpc>
                          <a:spcPct val="115000"/>
                        </a:lnSpc>
                        <a:spcBef>
                          <a:spcPts val="0"/>
                        </a:spcBef>
                        <a:spcAft>
                          <a:spcPts val="0"/>
                        </a:spcAft>
                        <a:buNone/>
                      </a:pPr>
                      <a:r>
                        <a:rPr lang="en-US" sz="1200"/>
                        <a:t>has_about_us</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0185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260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25.0428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25.0428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17.5429</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extLst>
                  <a:ext uri="{0D108BD9-81ED-4DB2-BD59-A6C34878D82A}">
                    <a16:rowId xmlns:a16="http://schemas.microsoft.com/office/drawing/2014/main" val="10002"/>
                  </a:ext>
                </a:extLst>
              </a:tr>
              <a:tr h="33260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6.586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7.1701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6.6126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7.1701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7.6198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6.586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extLst>
                  <a:ext uri="{0D108BD9-81ED-4DB2-BD59-A6C34878D82A}">
                    <a16:rowId xmlns:a16="http://schemas.microsoft.com/office/drawing/2014/main" val="10003"/>
                  </a:ext>
                </a:extLst>
              </a:tr>
            </a:tbl>
          </a:graphicData>
        </a:graphic>
      </p:graphicFrame>
      <p:graphicFrame>
        <p:nvGraphicFramePr>
          <p:cNvPr id="308" name="Google Shape;308;g5b44a6ea97_1_10"/>
          <p:cNvGraphicFramePr/>
          <p:nvPr/>
        </p:nvGraphicFramePr>
        <p:xfrm>
          <a:off x="1868975" y="4739350"/>
          <a:ext cx="8805650" cy="1518750"/>
        </p:xfrm>
        <a:graphic>
          <a:graphicData uri="http://schemas.openxmlformats.org/drawingml/2006/table">
            <a:tbl>
              <a:tblPr>
                <a:noFill/>
                <a:tableStyleId>{1FDD3B58-B854-433B-B10F-F5457F096343}</a:tableStyleId>
              </a:tblPr>
              <a:tblGrid>
                <a:gridCol w="1342025">
                  <a:extLst>
                    <a:ext uri="{9D8B030D-6E8A-4147-A177-3AD203B41FA5}">
                      <a16:colId xmlns:a16="http://schemas.microsoft.com/office/drawing/2014/main" val="20000"/>
                    </a:ext>
                  </a:extLst>
                </a:gridCol>
                <a:gridCol w="659250">
                  <a:extLst>
                    <a:ext uri="{9D8B030D-6E8A-4147-A177-3AD203B41FA5}">
                      <a16:colId xmlns:a16="http://schemas.microsoft.com/office/drawing/2014/main" val="20001"/>
                    </a:ext>
                  </a:extLst>
                </a:gridCol>
                <a:gridCol w="1342025">
                  <a:extLst>
                    <a:ext uri="{9D8B030D-6E8A-4147-A177-3AD203B41FA5}">
                      <a16:colId xmlns:a16="http://schemas.microsoft.com/office/drawing/2014/main" val="20002"/>
                    </a:ext>
                  </a:extLst>
                </a:gridCol>
                <a:gridCol w="1659900">
                  <a:extLst>
                    <a:ext uri="{9D8B030D-6E8A-4147-A177-3AD203B41FA5}">
                      <a16:colId xmlns:a16="http://schemas.microsoft.com/office/drawing/2014/main" val="20003"/>
                    </a:ext>
                  </a:extLst>
                </a:gridCol>
                <a:gridCol w="1342025">
                  <a:extLst>
                    <a:ext uri="{9D8B030D-6E8A-4147-A177-3AD203B41FA5}">
                      <a16:colId xmlns:a16="http://schemas.microsoft.com/office/drawing/2014/main" val="20004"/>
                    </a:ext>
                  </a:extLst>
                </a:gridCol>
                <a:gridCol w="1471550">
                  <a:extLst>
                    <a:ext uri="{9D8B030D-6E8A-4147-A177-3AD203B41FA5}">
                      <a16:colId xmlns:a16="http://schemas.microsoft.com/office/drawing/2014/main" val="20005"/>
                    </a:ext>
                  </a:extLst>
                </a:gridCol>
                <a:gridCol w="988875">
                  <a:extLst>
                    <a:ext uri="{9D8B030D-6E8A-4147-A177-3AD203B41FA5}">
                      <a16:colId xmlns:a16="http://schemas.microsoft.com/office/drawing/2014/main" val="20006"/>
                    </a:ext>
                  </a:extLst>
                </a:gridCol>
              </a:tblGrid>
              <a:tr h="506250">
                <a:tc>
                  <a:txBody>
                    <a:bodyPr/>
                    <a:lstStyle/>
                    <a:p>
                      <a:pPr marL="0" lvl="0" indent="0" algn="l" rtl="0">
                        <a:lnSpc>
                          <a:spcPct val="115000"/>
                        </a:lnSpc>
                        <a:spcBef>
                          <a:spcPts val="0"/>
                        </a:spcBef>
                        <a:spcAft>
                          <a:spcPts val="0"/>
                        </a:spcAft>
                        <a:buNone/>
                      </a:pPr>
                      <a:r>
                        <a:rPr lang="en-US" sz="1200"/>
                        <a:t>has_terms_of_use</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8095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577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24.1082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19.8017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26577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8.2693</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8.2097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Conclusion</a:t>
            </a:r>
            <a:endParaRPr>
              <a:solidFill>
                <a:schemeClr val="accent2"/>
              </a:solidFill>
            </a:endParaRPr>
          </a:p>
        </p:txBody>
      </p:sp>
      <p:sp>
        <p:nvSpPr>
          <p:cNvPr id="314" name="Google Shape;314;p17"/>
          <p:cNvSpPr txBox="1">
            <a:spLocks noGrp="1"/>
          </p:cNvSpPr>
          <p:nvPr>
            <p:ph type="body" idx="1"/>
          </p:nvPr>
        </p:nvSpPr>
        <p:spPr>
          <a:xfrm>
            <a:off x="838200" y="1825625"/>
            <a:ext cx="10734300" cy="36906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Best model for Fact: Body of the article with XGBoost</a:t>
            </a:r>
            <a:endParaRPr>
              <a:latin typeface="Helvetica Neue"/>
              <a:ea typeface="Helvetica Neue"/>
              <a:cs typeface="Helvetica Neue"/>
              <a:sym typeface="Helvetica Neue"/>
            </a:endParaRPr>
          </a:p>
          <a:p>
            <a:pPr marL="228600" lvl="0" indent="0" algn="l" rtl="0">
              <a:lnSpc>
                <a:spcPct val="90000"/>
              </a:lnSpc>
              <a:spcBef>
                <a:spcPts val="0"/>
              </a:spcBef>
              <a:spcAft>
                <a:spcPts val="0"/>
              </a:spcAft>
              <a:buNone/>
            </a:pPr>
            <a:endParaRPr>
              <a:latin typeface="Helvetica Neue"/>
              <a:ea typeface="Helvetica Neue"/>
              <a:cs typeface="Helvetica Neue"/>
              <a:sym typeface="Helvetica Neue"/>
            </a:endParaRPr>
          </a:p>
          <a:p>
            <a:pPr marL="228600" lvl="0" indent="-228600" algn="l" rtl="0">
              <a:spcBef>
                <a:spcPts val="0"/>
              </a:spcBef>
              <a:spcAft>
                <a:spcPts val="0"/>
              </a:spcAft>
              <a:buSzPts val="2800"/>
              <a:buFont typeface="Helvetica Neue"/>
              <a:buChar char="●"/>
            </a:pPr>
            <a:r>
              <a:rPr lang="en-US">
                <a:latin typeface="Helvetica Neue"/>
                <a:ea typeface="Helvetica Neue"/>
                <a:cs typeface="Helvetica Neue"/>
                <a:sym typeface="Helvetica Neue"/>
              </a:rPr>
              <a:t>Best model for Bias: Wikipedia table of content with RandomForest</a:t>
            </a:r>
            <a:endParaRPr>
              <a:latin typeface="Helvetica Neue"/>
              <a:ea typeface="Helvetica Neue"/>
              <a:cs typeface="Helvetica Neue"/>
              <a:sym typeface="Helvetica Neue"/>
            </a:endParaRPr>
          </a:p>
          <a:p>
            <a:pPr marL="228600" lvl="0" indent="0" algn="l" rtl="0">
              <a:spcBef>
                <a:spcPts val="0"/>
              </a:spcBef>
              <a:spcAft>
                <a:spcPts val="0"/>
              </a:spcAft>
              <a:buNone/>
            </a:pPr>
            <a:endParaRPr>
              <a:latin typeface="Helvetica Neue"/>
              <a:ea typeface="Helvetica Neue"/>
              <a:cs typeface="Helvetica Neue"/>
              <a:sym typeface="Helvetica Neue"/>
            </a:endParaRPr>
          </a:p>
          <a:p>
            <a:pPr marL="228600" lvl="0" indent="-228600" algn="l" rtl="0">
              <a:spcBef>
                <a:spcPts val="0"/>
              </a:spcBef>
              <a:spcAft>
                <a:spcPts val="0"/>
              </a:spcAft>
              <a:buSzPts val="2800"/>
              <a:buFont typeface="Helvetica Neue"/>
              <a:buChar char="●"/>
            </a:pPr>
            <a:r>
              <a:rPr lang="en-US">
                <a:latin typeface="Helvetica Neue"/>
                <a:ea typeface="Helvetica Neue"/>
                <a:cs typeface="Helvetica Neue"/>
                <a:sym typeface="Helvetica Neue"/>
              </a:rPr>
              <a:t>Single added features did not perform well: </a:t>
            </a:r>
            <a:endParaRPr>
              <a:latin typeface="Helvetica Neue"/>
              <a:ea typeface="Helvetica Neue"/>
              <a:cs typeface="Helvetica Neue"/>
              <a:sym typeface="Helvetica Neue"/>
            </a:endParaRPr>
          </a:p>
          <a:p>
            <a:pPr marL="685800" lvl="1" indent="-292100" algn="l" rtl="0">
              <a:spcBef>
                <a:spcPts val="0"/>
              </a:spcBef>
              <a:spcAft>
                <a:spcPts val="0"/>
              </a:spcAft>
              <a:buSzPts val="2800"/>
              <a:buFont typeface="Helvetica Neue"/>
              <a:buChar char="○"/>
            </a:pPr>
            <a:r>
              <a:rPr lang="en-US">
                <a:latin typeface="Helvetica Neue"/>
                <a:ea typeface="Helvetica Neue"/>
                <a:cs typeface="Helvetica Neue"/>
                <a:sym typeface="Helvetica Neue"/>
              </a:rPr>
              <a:t>too generic that they cannot differentiate fake and real news websites</a:t>
            </a:r>
            <a:endParaRPr>
              <a:latin typeface="Helvetica Neue"/>
              <a:ea typeface="Helvetica Neue"/>
              <a:cs typeface="Helvetica Neue"/>
              <a:sym typeface="Helvetica Neue"/>
            </a:endParaRPr>
          </a:p>
          <a:p>
            <a:pPr marL="685800" lvl="1" indent="-292100" algn="l" rtl="0">
              <a:spcBef>
                <a:spcPts val="0"/>
              </a:spcBef>
              <a:spcAft>
                <a:spcPts val="0"/>
              </a:spcAft>
              <a:buSzPts val="2800"/>
              <a:buFont typeface="Helvetica Neue"/>
              <a:buChar char="○"/>
            </a:pPr>
            <a:r>
              <a:rPr lang="en-US">
                <a:latin typeface="Helvetica Neue"/>
                <a:ea typeface="Helvetica Neue"/>
                <a:cs typeface="Helvetica Neue"/>
                <a:sym typeface="Helvetica Neue"/>
              </a:rPr>
              <a:t>fake news websites have their ways to look like a legitimate one</a:t>
            </a:r>
            <a:endParaRPr>
              <a:latin typeface="Helvetica Neue"/>
              <a:ea typeface="Helvetica Neue"/>
              <a:cs typeface="Helvetica Neue"/>
              <a:sym typeface="Helvetica Neue"/>
            </a:endParaRPr>
          </a:p>
        </p:txBody>
      </p:sp>
      <p:cxnSp>
        <p:nvCxnSpPr>
          <p:cNvPr id="315" name="Google Shape;315;p17"/>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5569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Agenda</a:t>
            </a:r>
            <a:endParaRPr/>
          </a:p>
        </p:txBody>
      </p:sp>
      <p:sp>
        <p:nvSpPr>
          <p:cNvPr id="109" name="Google Shape;109;p4"/>
          <p:cNvSpPr/>
          <p:nvPr/>
        </p:nvSpPr>
        <p:spPr>
          <a:xfrm>
            <a:off x="1005200" y="1681241"/>
            <a:ext cx="4422000" cy="40320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Context</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Previous Research</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Problem Statement</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Methodolog</a:t>
            </a:r>
            <a:r>
              <a:rPr lang="en-US" sz="2400">
                <a:solidFill>
                  <a:schemeClr val="dk1"/>
                </a:solidFill>
                <a:latin typeface="Helvetica Neue"/>
                <a:ea typeface="Helvetica Neue"/>
                <a:cs typeface="Helvetica Neue"/>
                <a:sym typeface="Helvetica Neue"/>
              </a:rPr>
              <a:t>y Overview</a:t>
            </a:r>
            <a:endParaRPr sz="2400" i="0" u="none" strike="noStrike" cap="none">
              <a:solidFill>
                <a:schemeClr val="dk1"/>
              </a:solidFill>
              <a:latin typeface="Helvetica Neue"/>
              <a:ea typeface="Helvetica Neue"/>
              <a:cs typeface="Helvetica Neue"/>
              <a:sym typeface="Helvetica Neue"/>
            </a:endParaRPr>
          </a:p>
          <a:p>
            <a:pPr marL="457200" lvl="0" indent="-3810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Data Exploration</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Modeling</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Conclusion</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Limitations </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Future Plan</a:t>
            </a:r>
            <a:endParaRPr sz="2400">
              <a:latin typeface="Helvetica Neue"/>
              <a:ea typeface="Helvetica Neue"/>
              <a:cs typeface="Helvetica Neue"/>
              <a:sym typeface="Helvetica Neue"/>
            </a:endParaRPr>
          </a:p>
        </p:txBody>
      </p:sp>
      <p:cxnSp>
        <p:nvCxnSpPr>
          <p:cNvPr id="110" name="Google Shape;110;p4"/>
          <p:cNvCxnSpPr/>
          <p:nvPr/>
        </p:nvCxnSpPr>
        <p:spPr>
          <a:xfrm rot="10800000" flipH="1">
            <a:off x="599254" y="1447340"/>
            <a:ext cx="10634100" cy="14700"/>
          </a:xfrm>
          <a:prstGeom prst="straightConnector1">
            <a:avLst/>
          </a:prstGeom>
          <a:noFill/>
          <a:ln w="28575" cap="flat" cmpd="sng">
            <a:solidFill>
              <a:schemeClr val="accent2"/>
            </a:solidFill>
            <a:prstDash val="solid"/>
            <a:miter lim="800000"/>
            <a:headEnd type="none" w="sm" len="sm"/>
            <a:tailEnd type="none" w="sm" len="sm"/>
          </a:ln>
        </p:spPr>
      </p:cxnSp>
      <p:pic>
        <p:nvPicPr>
          <p:cNvPr id="111" name="Google Shape;111;p4"/>
          <p:cNvPicPr preferRelativeResize="0"/>
          <p:nvPr/>
        </p:nvPicPr>
        <p:blipFill>
          <a:blip r:embed="rId3">
            <a:alphaModFix/>
          </a:blip>
          <a:stretch>
            <a:fillRect/>
          </a:stretch>
        </p:blipFill>
        <p:spPr>
          <a:xfrm rot="-660206">
            <a:off x="5524231" y="392453"/>
            <a:ext cx="6088761" cy="60887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Limitations</a:t>
            </a:r>
            <a:endParaRPr>
              <a:solidFill>
                <a:schemeClr val="accent2"/>
              </a:solidFill>
              <a:latin typeface="Helvetica Neue"/>
              <a:ea typeface="Helvetica Neue"/>
              <a:cs typeface="Helvetica Neue"/>
              <a:sym typeface="Helvetica Neue"/>
            </a:endParaRPr>
          </a:p>
        </p:txBody>
      </p:sp>
      <p:sp>
        <p:nvSpPr>
          <p:cNvPr id="321" name="Google Shape;321;p18"/>
          <p:cNvSpPr txBox="1">
            <a:spLocks noGrp="1"/>
          </p:cNvSpPr>
          <p:nvPr>
            <p:ph type="body" idx="1"/>
          </p:nvPr>
        </p:nvSpPr>
        <p:spPr>
          <a:xfrm>
            <a:off x="838200" y="1803350"/>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Some of the websites that we scraped for no longer exist</a:t>
            </a:r>
            <a:endParaRPr>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a:latin typeface="Helvetica Neue"/>
                <a:ea typeface="Helvetica Neue"/>
                <a:cs typeface="Helvetica Neue"/>
                <a:sym typeface="Helvetica Neue"/>
              </a:rPr>
              <a:t>Information box dataset for Wikipedia is not available</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Timeout issues while scraping the web could lead to inconsistent data</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Lacking number of observations</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While trying to explore features on article level, we face time constraint</a:t>
            </a:r>
            <a:endParaRPr>
              <a:latin typeface="Helvetica Neue"/>
              <a:ea typeface="Helvetica Neue"/>
              <a:cs typeface="Helvetica Neue"/>
              <a:sym typeface="Helvetica Neue"/>
            </a:endParaRPr>
          </a:p>
          <a:p>
            <a:pPr marL="0" lvl="0" indent="0" algn="l" rtl="0">
              <a:lnSpc>
                <a:spcPct val="90000"/>
              </a:lnSpc>
              <a:spcBef>
                <a:spcPts val="1000"/>
              </a:spcBef>
              <a:spcAft>
                <a:spcPts val="0"/>
              </a:spcAft>
              <a:buClr>
                <a:schemeClr val="dk1"/>
              </a:buClr>
              <a:buSzPts val="2800"/>
              <a:buNone/>
            </a:pPr>
            <a:endParaRPr>
              <a:latin typeface="Helvetica Neue"/>
              <a:ea typeface="Helvetica Neue"/>
              <a:cs typeface="Helvetica Neue"/>
              <a:sym typeface="Helvetica Neue"/>
            </a:endParaRPr>
          </a:p>
        </p:txBody>
      </p:sp>
      <p:cxnSp>
        <p:nvCxnSpPr>
          <p:cNvPr id="322" name="Google Shape;322;p18"/>
          <p:cNvCxnSpPr/>
          <p:nvPr/>
        </p:nvCxnSpPr>
        <p:spPr>
          <a:xfrm>
            <a:off x="838200" y="1456700"/>
            <a:ext cx="10576500" cy="0"/>
          </a:xfrm>
          <a:prstGeom prst="straightConnector1">
            <a:avLst/>
          </a:prstGeom>
          <a:noFill/>
          <a:ln w="28575" cap="flat" cmpd="sng">
            <a:solidFill>
              <a:schemeClr val="accent2"/>
            </a:solidFill>
            <a:prstDash val="solid"/>
            <a:miter lim="800000"/>
            <a:headEnd type="none" w="sm" len="sm"/>
            <a:tailEnd type="none" w="sm" len="sm"/>
          </a:ln>
        </p:spPr>
      </p:cxnSp>
      <p:pic>
        <p:nvPicPr>
          <p:cNvPr id="323" name="Google Shape;323;p18"/>
          <p:cNvPicPr preferRelativeResize="0"/>
          <p:nvPr/>
        </p:nvPicPr>
        <p:blipFill>
          <a:blip r:embed="rId3">
            <a:alphaModFix/>
          </a:blip>
          <a:stretch>
            <a:fillRect/>
          </a:stretch>
        </p:blipFill>
        <p:spPr>
          <a:xfrm>
            <a:off x="9474275" y="4290300"/>
            <a:ext cx="2582899" cy="2410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5b3c56f5bc_1_614"/>
          <p:cNvSpPr txBox="1">
            <a:spLocks noGrp="1"/>
          </p:cNvSpPr>
          <p:nvPr>
            <p:ph type="body" idx="1"/>
          </p:nvPr>
        </p:nvSpPr>
        <p:spPr>
          <a:xfrm>
            <a:off x="1129725" y="1701000"/>
            <a:ext cx="4386492" cy="3456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Website Level Features</a:t>
            </a:r>
            <a:r>
              <a:rPr lang="en-US" dirty="0">
                <a:latin typeface="Helvetica Neue"/>
                <a:ea typeface="Helvetica Neue"/>
                <a:cs typeface="Helvetica Neue"/>
                <a:sym typeface="Helvetica Neue"/>
              </a:rPr>
              <a:t>:</a:t>
            </a:r>
            <a:endParaRPr dirty="0">
              <a:latin typeface="Helvetica Neue"/>
              <a:ea typeface="Helvetica Neue"/>
              <a:cs typeface="Helvetica Neue"/>
              <a:sym typeface="Helvetica Neue"/>
            </a:endParaRPr>
          </a:p>
          <a:p>
            <a:pPr marL="0" lvl="0" indent="0" algn="l" rtl="0">
              <a:spcBef>
                <a:spcPts val="1000"/>
              </a:spcBef>
              <a:spcAft>
                <a:spcPts val="0"/>
              </a:spcAft>
              <a:buNone/>
            </a:pPr>
            <a:endParaRPr sz="14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err="1">
                <a:latin typeface="Helvetica Neue"/>
                <a:ea typeface="Helvetica Neue"/>
                <a:cs typeface="Helvetica Neue"/>
                <a:sym typeface="Helvetica Neue"/>
              </a:rPr>
              <a:t>Whois</a:t>
            </a:r>
            <a:r>
              <a:rPr lang="en-US" sz="1800" dirty="0">
                <a:latin typeface="Helvetica Neue"/>
                <a:ea typeface="Helvetica Neue"/>
                <a:cs typeface="Helvetica Neue"/>
                <a:sym typeface="Helvetica Neue"/>
              </a:rPr>
              <a:t> DNS Info (domain age, requirements)</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Associated sites via social media</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Domain Categorization</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URL cloaking in use</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Web server location</a:t>
            </a:r>
            <a:endParaRPr sz="1800" dirty="0">
              <a:latin typeface="Helvetica Neue"/>
              <a:ea typeface="Helvetica Neue"/>
              <a:cs typeface="Helvetica Neue"/>
              <a:sym typeface="Helvetica Neue"/>
            </a:endParaRPr>
          </a:p>
        </p:txBody>
      </p:sp>
      <p:sp>
        <p:nvSpPr>
          <p:cNvPr id="330" name="Google Shape;330;g5b3c56f5bc_1_614"/>
          <p:cNvSpPr txBox="1">
            <a:spLocks noGrp="1"/>
          </p:cNvSpPr>
          <p:nvPr>
            <p:ph type="title"/>
          </p:nvPr>
        </p:nvSpPr>
        <p:spPr>
          <a:xfrm>
            <a:off x="807750" y="3639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Future Plan</a:t>
            </a:r>
            <a:endParaRPr>
              <a:solidFill>
                <a:schemeClr val="accent2"/>
              </a:solidFill>
              <a:latin typeface="Helvetica Neue"/>
              <a:ea typeface="Helvetica Neue"/>
              <a:cs typeface="Helvetica Neue"/>
              <a:sym typeface="Helvetica Neue"/>
            </a:endParaRPr>
          </a:p>
        </p:txBody>
      </p:sp>
      <p:cxnSp>
        <p:nvCxnSpPr>
          <p:cNvPr id="331" name="Google Shape;331;g5b3c56f5bc_1_614"/>
          <p:cNvCxnSpPr/>
          <p:nvPr/>
        </p:nvCxnSpPr>
        <p:spPr>
          <a:xfrm>
            <a:off x="807750" y="1502975"/>
            <a:ext cx="10576500" cy="0"/>
          </a:xfrm>
          <a:prstGeom prst="straightConnector1">
            <a:avLst/>
          </a:prstGeom>
          <a:noFill/>
          <a:ln w="28575" cap="flat" cmpd="sng">
            <a:solidFill>
              <a:schemeClr val="accent2"/>
            </a:solidFill>
            <a:prstDash val="solid"/>
            <a:miter lim="800000"/>
            <a:headEnd type="none" w="sm" len="sm"/>
            <a:tailEnd type="none" w="sm" len="sm"/>
          </a:ln>
        </p:spPr>
      </p:cxnSp>
      <p:cxnSp>
        <p:nvCxnSpPr>
          <p:cNvPr id="332" name="Google Shape;332;g5b3c56f5bc_1_614"/>
          <p:cNvCxnSpPr/>
          <p:nvPr/>
        </p:nvCxnSpPr>
        <p:spPr>
          <a:xfrm>
            <a:off x="6085500" y="1689650"/>
            <a:ext cx="21000" cy="4754700"/>
          </a:xfrm>
          <a:prstGeom prst="straightConnector1">
            <a:avLst/>
          </a:prstGeom>
          <a:noFill/>
          <a:ln w="19050" cap="flat" cmpd="sng">
            <a:solidFill>
              <a:srgbClr val="999999"/>
            </a:solidFill>
            <a:prstDash val="solid"/>
            <a:round/>
            <a:headEnd type="none" w="med" len="med"/>
            <a:tailEnd type="none" w="med" len="med"/>
          </a:ln>
        </p:spPr>
      </p:cxnSp>
      <p:sp>
        <p:nvSpPr>
          <p:cNvPr id="333" name="Google Shape;333;g5b3c56f5bc_1_614"/>
          <p:cNvSpPr txBox="1">
            <a:spLocks noGrp="1"/>
          </p:cNvSpPr>
          <p:nvPr>
            <p:ph type="body" idx="1"/>
          </p:nvPr>
        </p:nvSpPr>
        <p:spPr>
          <a:xfrm>
            <a:off x="6529650" y="1701000"/>
            <a:ext cx="4459200" cy="2829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Article Level Features</a:t>
            </a:r>
            <a:r>
              <a:rPr lang="en-US" dirty="0">
                <a:latin typeface="Helvetica Neue"/>
                <a:ea typeface="Helvetica Neue"/>
                <a:cs typeface="Helvetica Neue"/>
                <a:sym typeface="Helvetica Neue"/>
              </a:rPr>
              <a:t>:</a:t>
            </a:r>
            <a:endParaRPr dirty="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Average number of words in an article</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Occurrence of slang words in titles</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Authors of articles are listed</a:t>
            </a:r>
            <a:endParaRPr sz="1800" dirty="0">
              <a:latin typeface="Helvetica Neue"/>
              <a:ea typeface="Helvetica Neue"/>
              <a:cs typeface="Helvetica Neue"/>
              <a:sym typeface="Helvetica Neue"/>
            </a:endParaRPr>
          </a:p>
        </p:txBody>
      </p:sp>
      <p:pic>
        <p:nvPicPr>
          <p:cNvPr id="334" name="Google Shape;334;g5b3c56f5bc_1_614"/>
          <p:cNvPicPr preferRelativeResize="0"/>
          <p:nvPr/>
        </p:nvPicPr>
        <p:blipFill>
          <a:blip r:embed="rId3">
            <a:alphaModFix/>
          </a:blip>
          <a:stretch>
            <a:fillRect/>
          </a:stretch>
        </p:blipFill>
        <p:spPr>
          <a:xfrm>
            <a:off x="0" y="4430575"/>
            <a:ext cx="3072750" cy="2447975"/>
          </a:xfrm>
          <a:prstGeom prst="rect">
            <a:avLst/>
          </a:prstGeom>
          <a:noFill/>
          <a:ln>
            <a:noFill/>
          </a:ln>
        </p:spPr>
      </p:pic>
      <p:sp>
        <p:nvSpPr>
          <p:cNvPr id="335" name="Google Shape;335;g5b3c56f5bc_1_614"/>
          <p:cNvSpPr txBox="1">
            <a:spLocks noGrp="1"/>
          </p:cNvSpPr>
          <p:nvPr>
            <p:ph type="body" idx="1"/>
          </p:nvPr>
        </p:nvSpPr>
        <p:spPr>
          <a:xfrm>
            <a:off x="6529650" y="3957975"/>
            <a:ext cx="4459200" cy="1733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Additional Analysis:</a:t>
            </a:r>
            <a:endParaRPr dirty="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Finding relationship between fact and bias</a:t>
            </a:r>
            <a:endParaRPr sz="1800" dirty="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5b3c56f5bc_3_6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Appendix</a:t>
            </a:r>
            <a:endParaRPr>
              <a:solidFill>
                <a:schemeClr val="accent2"/>
              </a:solidFill>
            </a:endParaRPr>
          </a:p>
        </p:txBody>
      </p:sp>
      <p:cxnSp>
        <p:nvCxnSpPr>
          <p:cNvPr id="354" name="Google Shape;354;g5b3c56f5bc_3_62"/>
          <p:cNvCxnSpPr/>
          <p:nvPr/>
        </p:nvCxnSpPr>
        <p:spPr>
          <a:xfrm>
            <a:off x="831850" y="361412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g5b44a6ea97_4_0"/>
          <p:cNvPicPr preferRelativeResize="0"/>
          <p:nvPr/>
        </p:nvPicPr>
        <p:blipFill>
          <a:blip r:embed="rId3">
            <a:alphaModFix/>
          </a:blip>
          <a:stretch>
            <a:fillRect/>
          </a:stretch>
        </p:blipFill>
        <p:spPr>
          <a:xfrm>
            <a:off x="716550" y="2133200"/>
            <a:ext cx="9612950" cy="4129650"/>
          </a:xfrm>
          <a:prstGeom prst="rect">
            <a:avLst/>
          </a:prstGeom>
          <a:noFill/>
          <a:ln>
            <a:noFill/>
          </a:ln>
        </p:spPr>
      </p:pic>
      <p:sp>
        <p:nvSpPr>
          <p:cNvPr id="361" name="Google Shape;361;g5b44a6ea97_4_0"/>
          <p:cNvSpPr txBox="1"/>
          <p:nvPr/>
        </p:nvSpPr>
        <p:spPr>
          <a:xfrm>
            <a:off x="857050" y="652150"/>
            <a:ext cx="8133600" cy="6972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Whois command (domain lookup)</a:t>
            </a:r>
            <a:endParaRPr sz="3600">
              <a:solidFill>
                <a:schemeClr val="accent2"/>
              </a:solidFill>
              <a:latin typeface="Helvetica Neue"/>
              <a:ea typeface="Helvetica Neue"/>
              <a:cs typeface="Helvetica Neue"/>
              <a:sym typeface="Helvetica Neue"/>
            </a:endParaRPr>
          </a:p>
        </p:txBody>
      </p:sp>
      <p:cxnSp>
        <p:nvCxnSpPr>
          <p:cNvPr id="362" name="Google Shape;362;g5b44a6ea97_4_0"/>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g5b44a6ea97_1_27"/>
          <p:cNvPicPr preferRelativeResize="0"/>
          <p:nvPr/>
        </p:nvPicPr>
        <p:blipFill>
          <a:blip r:embed="rId3">
            <a:alphaModFix/>
          </a:blip>
          <a:stretch>
            <a:fillRect/>
          </a:stretch>
        </p:blipFill>
        <p:spPr>
          <a:xfrm>
            <a:off x="1905000" y="1369950"/>
            <a:ext cx="8214075" cy="5445201"/>
          </a:xfrm>
          <a:prstGeom prst="rect">
            <a:avLst/>
          </a:prstGeom>
          <a:noFill/>
          <a:ln>
            <a:noFill/>
          </a:ln>
        </p:spPr>
      </p:pic>
      <p:sp>
        <p:nvSpPr>
          <p:cNvPr id="369" name="Google Shape;369;g5b44a6ea97_1_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Modeling Outputs from Paper</a:t>
            </a:r>
            <a:endParaRPr sz="3600"/>
          </a:p>
        </p:txBody>
      </p:sp>
      <p:cxnSp>
        <p:nvCxnSpPr>
          <p:cNvPr id="370" name="Google Shape;370;g5b44a6ea97_1_27"/>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sz="3600">
                <a:solidFill>
                  <a:schemeClr val="accent2"/>
                </a:solidFill>
                <a:latin typeface="Helvetica Neue"/>
                <a:ea typeface="Helvetica Neue"/>
                <a:cs typeface="Helvetica Neue"/>
                <a:sym typeface="Helvetica Neue"/>
              </a:rPr>
              <a:t>Added Features</a:t>
            </a:r>
            <a:endParaRPr sz="3600">
              <a:solidFill>
                <a:schemeClr val="accent2"/>
              </a:solidFill>
            </a:endParaRPr>
          </a:p>
        </p:txBody>
      </p:sp>
      <p:sp>
        <p:nvSpPr>
          <p:cNvPr id="376" name="Google Shape;37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Added ”</a:t>
            </a:r>
            <a:r>
              <a:rPr lang="en-US" b="1"/>
              <a:t>About Us</a:t>
            </a:r>
            <a:r>
              <a:rPr lang="en-US"/>
              <a:t>” and “</a:t>
            </a:r>
            <a:r>
              <a:rPr lang="en-US" b="1"/>
              <a:t>Terms of Use/Service</a:t>
            </a:r>
            <a:r>
              <a:rPr lang="en-US"/>
              <a:t>” variables</a:t>
            </a:r>
            <a:endParaRPr/>
          </a:p>
          <a:p>
            <a:pPr marL="228600" lvl="0" indent="-228600" algn="l" rtl="0">
              <a:lnSpc>
                <a:spcPct val="90000"/>
              </a:lnSpc>
              <a:spcBef>
                <a:spcPts val="1000"/>
              </a:spcBef>
              <a:spcAft>
                <a:spcPts val="0"/>
              </a:spcAft>
              <a:buClr>
                <a:schemeClr val="dk1"/>
              </a:buClr>
              <a:buSzPts val="2800"/>
              <a:buChar char="•"/>
            </a:pPr>
            <a:r>
              <a:rPr lang="en-US"/>
              <a:t>Fake news websites typically lacks the About Us page. Most reliable news companies mentions their chief journalists and editors while fake news companies does not want to reveal their writers’ identity and have limited information</a:t>
            </a:r>
            <a:endParaRPr/>
          </a:p>
          <a:p>
            <a:pPr marL="228600" lvl="0" indent="-228600" algn="l" rtl="0">
              <a:lnSpc>
                <a:spcPct val="90000"/>
              </a:lnSpc>
              <a:spcBef>
                <a:spcPts val="1000"/>
              </a:spcBef>
              <a:spcAft>
                <a:spcPts val="0"/>
              </a:spcAft>
              <a:buClr>
                <a:schemeClr val="dk1"/>
              </a:buClr>
              <a:buSzPts val="2800"/>
              <a:buChar char="•"/>
            </a:pPr>
            <a:r>
              <a:rPr lang="en-US"/>
              <a:t>Fake news websites have limited information regarding their Terms of Use while reliable news websites often use detailed Terms of Use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cxnSp>
        <p:nvCxnSpPr>
          <p:cNvPr id="377" name="Google Shape;377;p15"/>
          <p:cNvCxnSpPr/>
          <p:nvPr/>
        </p:nvCxnSpPr>
        <p:spPr>
          <a:xfrm>
            <a:off x="807750" y="14027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 </a:t>
            </a:r>
            <a:r>
              <a:rPr lang="en-US">
                <a:solidFill>
                  <a:schemeClr val="accent2"/>
                </a:solidFill>
                <a:latin typeface="Helvetica Neue"/>
                <a:ea typeface="Helvetica Neue"/>
                <a:cs typeface="Helvetica Neue"/>
                <a:sym typeface="Helvetica Neue"/>
              </a:rPr>
              <a:t>Context</a:t>
            </a:r>
            <a:endParaRPr/>
          </a:p>
        </p:txBody>
      </p:sp>
      <p:sp>
        <p:nvSpPr>
          <p:cNvPr id="118" name="Google Shape;118;p5"/>
          <p:cNvSpPr txBox="1">
            <a:spLocks noGrp="1"/>
          </p:cNvSpPr>
          <p:nvPr>
            <p:ph type="body" idx="1"/>
          </p:nvPr>
        </p:nvSpPr>
        <p:spPr>
          <a:xfrm>
            <a:off x="933250" y="1638683"/>
            <a:ext cx="10976400" cy="1690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800"/>
              <a:buNone/>
            </a:pPr>
            <a:r>
              <a:rPr lang="en-US" sz="2200" u="sng">
                <a:latin typeface="Helvetica Neue"/>
                <a:ea typeface="Helvetica Neue"/>
                <a:cs typeface="Helvetica Neue"/>
                <a:sym typeface="Helvetica Neue"/>
              </a:rPr>
              <a:t>Fake news</a:t>
            </a:r>
            <a:r>
              <a:rPr lang="en-US" sz="2200">
                <a:latin typeface="Helvetica Neue"/>
                <a:ea typeface="Helvetica Neue"/>
                <a:cs typeface="Helvetica Neue"/>
                <a:sym typeface="Helvetica Neue"/>
              </a:rPr>
              <a:t> :</a:t>
            </a:r>
            <a:endParaRPr sz="22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False information fabricated as authentic news </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Does not follow the process integrity  </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Intend to mislead and/or gain financially or politically</a:t>
            </a:r>
            <a:endParaRPr sz="1800">
              <a:latin typeface="Helvetica Neue"/>
              <a:ea typeface="Helvetica Neue"/>
              <a:cs typeface="Helvetica Neue"/>
              <a:sym typeface="Helvetica Neue"/>
            </a:endParaRPr>
          </a:p>
        </p:txBody>
      </p:sp>
      <p:cxnSp>
        <p:nvCxnSpPr>
          <p:cNvPr id="119" name="Google Shape;119;p5"/>
          <p:cNvCxnSpPr/>
          <p:nvPr/>
        </p:nvCxnSpPr>
        <p:spPr>
          <a:xfrm>
            <a:off x="933254" y="1441515"/>
            <a:ext cx="10350600" cy="0"/>
          </a:xfrm>
          <a:prstGeom prst="straightConnector1">
            <a:avLst/>
          </a:prstGeom>
          <a:noFill/>
          <a:ln w="28575" cap="flat" cmpd="sng">
            <a:solidFill>
              <a:schemeClr val="accent2"/>
            </a:solidFill>
            <a:prstDash val="solid"/>
            <a:miter lim="800000"/>
            <a:headEnd type="none" w="sm" len="sm"/>
            <a:tailEnd type="none" w="sm" len="sm"/>
          </a:ln>
        </p:spPr>
      </p:cxnSp>
      <p:sp>
        <p:nvSpPr>
          <p:cNvPr id="120" name="Google Shape;120;p5"/>
          <p:cNvSpPr/>
          <p:nvPr/>
        </p:nvSpPr>
        <p:spPr>
          <a:xfrm>
            <a:off x="1034450" y="3539225"/>
            <a:ext cx="5036400" cy="409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u="sng">
                <a:solidFill>
                  <a:schemeClr val="dk1"/>
                </a:solidFill>
                <a:latin typeface="Helvetica Neue"/>
                <a:ea typeface="Helvetica Neue"/>
                <a:cs typeface="Helvetica Neue"/>
                <a:sym typeface="Helvetica Neue"/>
              </a:rPr>
              <a:t>Importance of detecting Fake News</a:t>
            </a:r>
            <a:endParaRPr sz="2200" u="sng">
              <a:latin typeface="Helvetica Neue"/>
              <a:ea typeface="Helvetica Neue"/>
              <a:cs typeface="Helvetica Neue"/>
              <a:sym typeface="Helvetica Neue"/>
            </a:endParaRPr>
          </a:p>
        </p:txBody>
      </p:sp>
      <p:sp>
        <p:nvSpPr>
          <p:cNvPr id="121" name="Google Shape;121;p5"/>
          <p:cNvSpPr/>
          <p:nvPr/>
        </p:nvSpPr>
        <p:spPr>
          <a:xfrm>
            <a:off x="6677125" y="3539225"/>
            <a:ext cx="4905300" cy="409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u="sng">
                <a:solidFill>
                  <a:schemeClr val="dk1"/>
                </a:solidFill>
                <a:latin typeface="Helvetica Neue"/>
                <a:ea typeface="Helvetica Neue"/>
                <a:cs typeface="Helvetica Neue"/>
                <a:sym typeface="Helvetica Neue"/>
              </a:rPr>
              <a:t>Problems with existing solutions </a:t>
            </a:r>
            <a:endParaRPr sz="2200" u="sng">
              <a:solidFill>
                <a:schemeClr val="dk1"/>
              </a:solidFill>
              <a:latin typeface="Helvetica Neue"/>
              <a:ea typeface="Helvetica Neue"/>
              <a:cs typeface="Helvetica Neue"/>
              <a:sym typeface="Helvetica Neue"/>
            </a:endParaRPr>
          </a:p>
        </p:txBody>
      </p:sp>
      <p:sp>
        <p:nvSpPr>
          <p:cNvPr id="122" name="Google Shape;122;p5"/>
          <p:cNvSpPr txBox="1"/>
          <p:nvPr/>
        </p:nvSpPr>
        <p:spPr>
          <a:xfrm>
            <a:off x="933250" y="3966400"/>
            <a:ext cx="5435700" cy="19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dk1"/>
                </a:solidFill>
                <a:latin typeface="Helvetica Neue"/>
                <a:ea typeface="Helvetica Neue"/>
                <a:cs typeface="Helvetica Neue"/>
                <a:sym typeface="Helvetica Neue"/>
              </a:rPr>
              <a:t>  Because:</a:t>
            </a:r>
            <a:endParaRPr sz="1800" dirty="0">
              <a:solidFill>
                <a:schemeClr val="dk1"/>
              </a:solidFill>
              <a:latin typeface="Helvetica Neue"/>
              <a:ea typeface="Helvetica Neue"/>
              <a:cs typeface="Helvetica Neue"/>
              <a:sym typeface="Helvetica Neue"/>
            </a:endParaRP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Spreads faster than real news</a:t>
            </a: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People consider more frequent, more credible</a:t>
            </a: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Attract network traffic for financial gain</a:t>
            </a:r>
          </a:p>
        </p:txBody>
      </p:sp>
      <p:sp>
        <p:nvSpPr>
          <p:cNvPr id="123" name="Google Shape;123;p5"/>
          <p:cNvSpPr txBox="1"/>
          <p:nvPr/>
        </p:nvSpPr>
        <p:spPr>
          <a:xfrm>
            <a:off x="6597550" y="3979925"/>
            <a:ext cx="4818900" cy="1470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Manual fact-checking is slow </a:t>
            </a:r>
            <a:endParaRPr sz="1800">
              <a:solidFill>
                <a:schemeClr val="dk1"/>
              </a:solidFill>
              <a:latin typeface="Helvetica Neue"/>
              <a:ea typeface="Helvetica Neue"/>
              <a:cs typeface="Helvetica Neue"/>
              <a:sym typeface="Helvetica Neue"/>
            </a:endParaRPr>
          </a:p>
          <a:p>
            <a:pPr marL="457200" marR="0" lvl="0" indent="-342900" algn="l"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Automatic fact-checking are not accurate and lack people’s trust</a:t>
            </a:r>
            <a:endParaRPr sz="1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chemeClr val="dk1"/>
              </a:solidFill>
              <a:latin typeface="Helvetica Neue"/>
              <a:ea typeface="Helvetica Neue"/>
              <a:cs typeface="Helvetica Neue"/>
              <a:sym typeface="Helvetica Neue"/>
            </a:endParaRPr>
          </a:p>
        </p:txBody>
      </p:sp>
      <p:cxnSp>
        <p:nvCxnSpPr>
          <p:cNvPr id="124" name="Google Shape;124;p5"/>
          <p:cNvCxnSpPr/>
          <p:nvPr/>
        </p:nvCxnSpPr>
        <p:spPr>
          <a:xfrm>
            <a:off x="6511050" y="3539225"/>
            <a:ext cx="16500" cy="22260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5b44a6ea97_0_40"/>
          <p:cNvSpPr txBox="1">
            <a:spLocks noGrp="1"/>
          </p:cNvSpPr>
          <p:nvPr>
            <p:ph type="title"/>
          </p:nvPr>
        </p:nvSpPr>
        <p:spPr>
          <a:xfrm>
            <a:off x="850750" y="374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Previous Work - MIT Research</a:t>
            </a:r>
            <a:endParaRPr sz="3600">
              <a:latin typeface="Helvetica Neue"/>
              <a:ea typeface="Helvetica Neue"/>
              <a:cs typeface="Helvetica Neue"/>
              <a:sym typeface="Helvetica Neue"/>
            </a:endParaRPr>
          </a:p>
        </p:txBody>
      </p:sp>
      <p:cxnSp>
        <p:nvCxnSpPr>
          <p:cNvPr id="131" name="Google Shape;131;g5b44a6ea97_0_40"/>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
        <p:nvSpPr>
          <p:cNvPr id="132" name="Google Shape;132;g5b44a6ea97_0_40"/>
          <p:cNvSpPr txBox="1">
            <a:spLocks noGrp="1"/>
          </p:cNvSpPr>
          <p:nvPr>
            <p:ph type="body" idx="1"/>
          </p:nvPr>
        </p:nvSpPr>
        <p:spPr>
          <a:xfrm>
            <a:off x="762000" y="1825625"/>
            <a:ext cx="10896000" cy="638100"/>
          </a:xfrm>
          <a:prstGeom prst="rect">
            <a:avLst/>
          </a:prstGeom>
          <a:noFill/>
          <a:ln>
            <a:noFill/>
          </a:ln>
        </p:spPr>
        <p:txBody>
          <a:bodyPr spcFirstLastPara="1" wrap="square" lIns="91425" tIns="45700" rIns="91425" bIns="45700" anchor="t" anchorCtr="0">
            <a:noAutofit/>
          </a:bodyPr>
          <a:lstStyle/>
          <a:p>
            <a:pPr marL="457200" lvl="0" indent="-368300" algn="l" rtl="0">
              <a:lnSpc>
                <a:spcPct val="200000"/>
              </a:lnSpc>
              <a:spcBef>
                <a:spcPts val="1000"/>
              </a:spcBef>
              <a:spcAft>
                <a:spcPts val="0"/>
              </a:spcAft>
              <a:buSzPts val="2200"/>
              <a:buChar char="●"/>
            </a:pPr>
            <a:r>
              <a:rPr lang="en-US" sz="2200" b="1">
                <a:latin typeface="Helvetica Neue"/>
                <a:ea typeface="Helvetica Neue"/>
                <a:cs typeface="Helvetica Neue"/>
                <a:sym typeface="Helvetica Neue"/>
              </a:rPr>
              <a:t>Data Resource</a:t>
            </a:r>
            <a:r>
              <a:rPr lang="en-US" sz="2200">
                <a:latin typeface="Helvetica Neue"/>
                <a:ea typeface="Helvetica Neue"/>
                <a:cs typeface="Helvetica Neue"/>
                <a:sym typeface="Helvetica Neue"/>
              </a:rPr>
              <a:t>: </a:t>
            </a:r>
            <a:endParaRPr sz="2200">
              <a:latin typeface="Helvetica Neue"/>
              <a:ea typeface="Helvetica Neue"/>
              <a:cs typeface="Helvetica Neue"/>
              <a:sym typeface="Helvetica Neue"/>
            </a:endParaRPr>
          </a:p>
        </p:txBody>
      </p:sp>
      <p:sp>
        <p:nvSpPr>
          <p:cNvPr id="133" name="Google Shape;133;g5b44a6ea97_0_40"/>
          <p:cNvSpPr txBox="1">
            <a:spLocks noGrp="1"/>
          </p:cNvSpPr>
          <p:nvPr>
            <p:ph type="body" idx="1"/>
          </p:nvPr>
        </p:nvSpPr>
        <p:spPr>
          <a:xfrm>
            <a:off x="4590175" y="3620950"/>
            <a:ext cx="3022800" cy="16935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Helvetica Neue"/>
              <a:buChar char="•"/>
            </a:pPr>
            <a:r>
              <a:rPr lang="en-US" sz="1800" b="1" i="1">
                <a:latin typeface="Helvetica Neue"/>
                <a:ea typeface="Helvetica Neue"/>
                <a:cs typeface="Helvetica Neue"/>
                <a:sym typeface="Helvetica Neue"/>
              </a:rPr>
              <a:t>Wikipedia</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Twitter</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Structure of the URL</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Web Traffic Information</a:t>
            </a:r>
            <a:endParaRPr>
              <a:latin typeface="Helvetica Neue"/>
              <a:ea typeface="Helvetica Neue"/>
              <a:cs typeface="Helvetica Neue"/>
              <a:sym typeface="Helvetica Neue"/>
            </a:endParaRPr>
          </a:p>
        </p:txBody>
      </p:sp>
      <p:sp>
        <p:nvSpPr>
          <p:cNvPr id="134" name="Google Shape;134;g5b44a6ea97_0_40"/>
          <p:cNvSpPr txBox="1">
            <a:spLocks noGrp="1"/>
          </p:cNvSpPr>
          <p:nvPr>
            <p:ph type="body" idx="1"/>
          </p:nvPr>
        </p:nvSpPr>
        <p:spPr>
          <a:xfrm>
            <a:off x="2365525" y="3033750"/>
            <a:ext cx="1601400" cy="6381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sz="2000">
                <a:latin typeface="Helvetica Neue"/>
                <a:ea typeface="Helvetica Neue"/>
                <a:cs typeface="Helvetica Neue"/>
                <a:sym typeface="Helvetica Neue"/>
              </a:rPr>
              <a:t>Article level</a:t>
            </a:r>
            <a:endParaRPr>
              <a:latin typeface="Helvetica Neue"/>
              <a:ea typeface="Helvetica Neue"/>
              <a:cs typeface="Helvetica Neue"/>
              <a:sym typeface="Helvetica Neue"/>
            </a:endParaRPr>
          </a:p>
        </p:txBody>
      </p:sp>
      <p:sp>
        <p:nvSpPr>
          <p:cNvPr id="135" name="Google Shape;135;g5b44a6ea97_0_40"/>
          <p:cNvSpPr txBox="1">
            <a:spLocks noGrp="1"/>
          </p:cNvSpPr>
          <p:nvPr>
            <p:ph type="body" idx="1"/>
          </p:nvPr>
        </p:nvSpPr>
        <p:spPr>
          <a:xfrm>
            <a:off x="4634000" y="3033750"/>
            <a:ext cx="2223300" cy="638100"/>
          </a:xfrm>
          <a:prstGeom prst="rect">
            <a:avLst/>
          </a:prstGeom>
          <a:noFill/>
          <a:ln>
            <a:noFill/>
          </a:ln>
        </p:spPr>
        <p:txBody>
          <a:bodyPr spcFirstLastPara="1" wrap="square" lIns="91425" tIns="45700" rIns="91425" bIns="45700" anchor="t" anchorCtr="0">
            <a:noAutofit/>
          </a:bodyPr>
          <a:lstStyle/>
          <a:p>
            <a:pPr marL="457200" lvl="0" indent="-355600" algn="ctr" rtl="0">
              <a:spcBef>
                <a:spcPts val="1000"/>
              </a:spcBef>
              <a:spcAft>
                <a:spcPts val="0"/>
              </a:spcAft>
              <a:buSzPts val="2000"/>
              <a:buFont typeface="Helvetica Neue"/>
              <a:buChar char="+"/>
            </a:pPr>
            <a:r>
              <a:rPr lang="en-US" sz="2000">
                <a:latin typeface="Helvetica Neue"/>
                <a:ea typeface="Helvetica Neue"/>
                <a:cs typeface="Helvetica Neue"/>
                <a:sym typeface="Helvetica Neue"/>
              </a:rPr>
              <a:t>Website level </a:t>
            </a:r>
            <a:endParaRPr>
              <a:latin typeface="Helvetica Neue"/>
              <a:ea typeface="Helvetica Neue"/>
              <a:cs typeface="Helvetica Neue"/>
              <a:sym typeface="Helvetica Neue"/>
            </a:endParaRPr>
          </a:p>
        </p:txBody>
      </p:sp>
      <p:sp>
        <p:nvSpPr>
          <p:cNvPr id="136" name="Google Shape;136;g5b44a6ea97_0_40"/>
          <p:cNvSpPr txBox="1">
            <a:spLocks noGrp="1"/>
          </p:cNvSpPr>
          <p:nvPr>
            <p:ph type="body" idx="1"/>
          </p:nvPr>
        </p:nvSpPr>
        <p:spPr>
          <a:xfrm>
            <a:off x="3530425" y="2522325"/>
            <a:ext cx="2223300" cy="6381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sz="2000">
                <a:latin typeface="Helvetica Neue"/>
                <a:ea typeface="Helvetica Neue"/>
                <a:cs typeface="Helvetica Neue"/>
                <a:sym typeface="Helvetica Neue"/>
              </a:rPr>
              <a:t>MIT Research</a:t>
            </a:r>
            <a:endParaRPr>
              <a:latin typeface="Helvetica Neue"/>
              <a:ea typeface="Helvetica Neue"/>
              <a:cs typeface="Helvetica Neue"/>
              <a:sym typeface="Helvetica Neue"/>
            </a:endParaRPr>
          </a:p>
        </p:txBody>
      </p:sp>
      <p:cxnSp>
        <p:nvCxnSpPr>
          <p:cNvPr id="137" name="Google Shape;137;g5b44a6ea97_0_40"/>
          <p:cNvCxnSpPr/>
          <p:nvPr/>
        </p:nvCxnSpPr>
        <p:spPr>
          <a:xfrm>
            <a:off x="2224525" y="3620950"/>
            <a:ext cx="2041200" cy="0"/>
          </a:xfrm>
          <a:prstGeom prst="straightConnector1">
            <a:avLst/>
          </a:prstGeom>
          <a:noFill/>
          <a:ln w="9525" cap="flat" cmpd="sng">
            <a:solidFill>
              <a:schemeClr val="dk2"/>
            </a:solidFill>
            <a:prstDash val="solid"/>
            <a:round/>
            <a:headEnd type="none" w="med" len="med"/>
            <a:tailEnd type="none" w="med" len="med"/>
          </a:ln>
        </p:spPr>
      </p:cxnSp>
      <p:sp>
        <p:nvSpPr>
          <p:cNvPr id="138" name="Google Shape;138;g5b44a6ea97_0_40"/>
          <p:cNvSpPr txBox="1">
            <a:spLocks noGrp="1"/>
          </p:cNvSpPr>
          <p:nvPr>
            <p:ph type="body" idx="1"/>
          </p:nvPr>
        </p:nvSpPr>
        <p:spPr>
          <a:xfrm>
            <a:off x="2365525" y="3879550"/>
            <a:ext cx="1362000" cy="8718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Helvetica Neue"/>
              <a:buChar char="•"/>
            </a:pPr>
            <a:r>
              <a:rPr lang="en-US" sz="1800" b="1" i="1">
                <a:latin typeface="Helvetica Neue"/>
                <a:ea typeface="Helvetica Neue"/>
                <a:cs typeface="Helvetica Neue"/>
                <a:sym typeface="Helvetica Neue"/>
              </a:rPr>
              <a:t>Title</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Body</a:t>
            </a:r>
            <a:endParaRPr sz="1800" b="1" i="1">
              <a:latin typeface="Helvetica Neue"/>
              <a:ea typeface="Helvetica Neue"/>
              <a:cs typeface="Helvetica Neue"/>
              <a:sym typeface="Helvetica Neue"/>
            </a:endParaRPr>
          </a:p>
        </p:txBody>
      </p:sp>
      <p:cxnSp>
        <p:nvCxnSpPr>
          <p:cNvPr id="139" name="Google Shape;139;g5b44a6ea97_0_40"/>
          <p:cNvCxnSpPr/>
          <p:nvPr/>
        </p:nvCxnSpPr>
        <p:spPr>
          <a:xfrm>
            <a:off x="2224525" y="5314450"/>
            <a:ext cx="5365200" cy="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g5b44a6ea97_0_40"/>
          <p:cNvCxnSpPr/>
          <p:nvPr/>
        </p:nvCxnSpPr>
        <p:spPr>
          <a:xfrm>
            <a:off x="2224525" y="3104650"/>
            <a:ext cx="5365200" cy="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g5b44a6ea97_0_40"/>
          <p:cNvCxnSpPr/>
          <p:nvPr/>
        </p:nvCxnSpPr>
        <p:spPr>
          <a:xfrm>
            <a:off x="4682550" y="3611350"/>
            <a:ext cx="2943000" cy="0"/>
          </a:xfrm>
          <a:prstGeom prst="straightConnector1">
            <a:avLst/>
          </a:prstGeom>
          <a:noFill/>
          <a:ln w="9525" cap="flat" cmpd="sng">
            <a:solidFill>
              <a:schemeClr val="dk2"/>
            </a:solidFill>
            <a:prstDash val="solid"/>
            <a:round/>
            <a:headEnd type="none" w="med" len="med"/>
            <a:tailEnd type="none" w="med" len="med"/>
          </a:ln>
        </p:spPr>
      </p:cxnSp>
      <p:sp>
        <p:nvSpPr>
          <p:cNvPr id="142" name="Google Shape;142;g5b44a6ea97_0_40"/>
          <p:cNvSpPr/>
          <p:nvPr/>
        </p:nvSpPr>
        <p:spPr>
          <a:xfrm>
            <a:off x="850750" y="5694500"/>
            <a:ext cx="9944100" cy="4599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SzPts val="2200"/>
              <a:buFont typeface="Helvetica Neue"/>
              <a:buChar char="●"/>
            </a:pPr>
            <a:r>
              <a:rPr lang="en-US" sz="2200" b="1" dirty="0">
                <a:solidFill>
                  <a:schemeClr val="dk1"/>
                </a:solidFill>
                <a:latin typeface="Helvetica Neue"/>
                <a:ea typeface="Helvetica Neue"/>
                <a:cs typeface="Helvetica Neue"/>
                <a:sym typeface="Helvetica Neue"/>
              </a:rPr>
              <a:t>Modeling</a:t>
            </a:r>
            <a:r>
              <a:rPr lang="en-US" sz="2200" dirty="0">
                <a:latin typeface="Helvetica Neue"/>
                <a:ea typeface="Helvetica Neue"/>
                <a:cs typeface="Helvetica Neue"/>
                <a:sym typeface="Helvetica Neue"/>
              </a:rPr>
              <a:t>:   </a:t>
            </a:r>
            <a:r>
              <a:rPr lang="en-US" sz="2200" dirty="0">
                <a:solidFill>
                  <a:schemeClr val="dk1"/>
                </a:solidFill>
                <a:latin typeface="Helvetica Neue"/>
                <a:ea typeface="Helvetica Neue"/>
                <a:cs typeface="Helvetica Neue"/>
                <a:sym typeface="Helvetica Neue"/>
              </a:rPr>
              <a:t>SVM  →  Accuracy rate &amp; f1 score</a:t>
            </a:r>
            <a:endParaRPr sz="2200" dirty="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Problem Statement</a:t>
            </a:r>
            <a:endParaRPr/>
          </a:p>
        </p:txBody>
      </p:sp>
      <p:sp>
        <p:nvSpPr>
          <p:cNvPr id="148" name="Google Shape;148;p7"/>
          <p:cNvSpPr/>
          <p:nvPr/>
        </p:nvSpPr>
        <p:spPr>
          <a:xfrm>
            <a:off x="933250" y="1775575"/>
            <a:ext cx="10161900" cy="37242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None/>
            </a:pPr>
            <a:r>
              <a:rPr lang="en-US" sz="2800">
                <a:solidFill>
                  <a:schemeClr val="dk1"/>
                </a:solidFill>
                <a:latin typeface="Helvetica Neue"/>
                <a:ea typeface="Helvetica Neue"/>
                <a:cs typeface="Helvetica Neue"/>
                <a:sym typeface="Helvetica Neue"/>
              </a:rPr>
              <a:t>D</a:t>
            </a:r>
            <a:r>
              <a:rPr lang="en-US" sz="2800" i="0" u="none" strike="noStrike" cap="none">
                <a:solidFill>
                  <a:schemeClr val="dk1"/>
                </a:solidFill>
                <a:latin typeface="Helvetica Neue"/>
                <a:ea typeface="Helvetica Neue"/>
                <a:cs typeface="Helvetica Neue"/>
                <a:sym typeface="Helvetica Neue"/>
              </a:rPr>
              <a:t>etecting factuality and bias of News Media Sources</a:t>
            </a:r>
            <a:endParaRPr sz="2800" i="0" u="none" strike="noStrike" cap="none">
              <a:solidFill>
                <a:schemeClr val="dk1"/>
              </a:solidFill>
              <a:latin typeface="Helvetica Neue"/>
              <a:ea typeface="Helvetica Neue"/>
              <a:cs typeface="Helvetica Neue"/>
              <a:sym typeface="Helvetica Neue"/>
            </a:endParaRPr>
          </a:p>
          <a:p>
            <a:pPr marL="914400" lvl="0" indent="-3810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Explore methods to improve the level of </a:t>
            </a:r>
            <a:r>
              <a:rPr lang="en-US" sz="2400">
                <a:solidFill>
                  <a:schemeClr val="dk1"/>
                </a:solidFill>
                <a:latin typeface="Helvetica Neue"/>
                <a:ea typeface="Helvetica Neue"/>
                <a:cs typeface="Helvetica Neue"/>
                <a:sym typeface="Helvetica Neue"/>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accuracy</a:t>
            </a:r>
            <a:r>
              <a:rPr lang="en-US" sz="2400">
                <a:solidFill>
                  <a:schemeClr val="dk1"/>
                </a:solidFill>
                <a:latin typeface="Helvetica Neue"/>
                <a:ea typeface="Helvetica Neue"/>
                <a:cs typeface="Helvetica Neue"/>
                <a:sym typeface="Helvetica Neue"/>
              </a:rPr>
              <a:t> by finding a better model and new variables</a:t>
            </a:r>
            <a:endParaRPr sz="2400">
              <a:solidFill>
                <a:schemeClr val="dk1"/>
              </a:solidFill>
              <a:latin typeface="Helvetica Neue"/>
              <a:ea typeface="Helvetica Neue"/>
              <a:cs typeface="Helvetica Neue"/>
              <a:sym typeface="Helvetica Neue"/>
            </a:endParaRPr>
          </a:p>
        </p:txBody>
      </p:sp>
      <p:cxnSp>
        <p:nvCxnSpPr>
          <p:cNvPr id="149" name="Google Shape;149;p7"/>
          <p:cNvCxnSpPr/>
          <p:nvPr/>
        </p:nvCxnSpPr>
        <p:spPr>
          <a:xfrm rot="10800000" flipH="1">
            <a:off x="933254" y="1469715"/>
            <a:ext cx="10344600" cy="48000"/>
          </a:xfrm>
          <a:prstGeom prst="straightConnector1">
            <a:avLst/>
          </a:prstGeom>
          <a:noFill/>
          <a:ln w="28575" cap="flat" cmpd="sng">
            <a:solidFill>
              <a:schemeClr val="accent2"/>
            </a:solidFill>
            <a:prstDash val="solid"/>
            <a:miter lim="800000"/>
            <a:headEnd type="none" w="sm" len="sm"/>
            <a:tailEnd type="none" w="sm" len="sm"/>
          </a:ln>
        </p:spPr>
      </p:cxnSp>
      <p:pic>
        <p:nvPicPr>
          <p:cNvPr id="150" name="Google Shape;150;p7"/>
          <p:cNvPicPr preferRelativeResize="0"/>
          <p:nvPr/>
        </p:nvPicPr>
        <p:blipFill>
          <a:blip r:embed="rId3">
            <a:alphaModFix/>
          </a:blip>
          <a:stretch>
            <a:fillRect/>
          </a:stretch>
        </p:blipFill>
        <p:spPr>
          <a:xfrm>
            <a:off x="8721625" y="3595700"/>
            <a:ext cx="2373525" cy="273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5b3c56f5bc_3_17"/>
          <p:cNvSpPr txBox="1">
            <a:spLocks noGrp="1"/>
          </p:cNvSpPr>
          <p:nvPr>
            <p:ph type="title"/>
          </p:nvPr>
        </p:nvSpPr>
        <p:spPr>
          <a:xfrm>
            <a:off x="857050" y="2049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Methodology Overview</a:t>
            </a:r>
            <a:endParaRPr sz="3600">
              <a:latin typeface="Helvetica Neue"/>
              <a:ea typeface="Helvetica Neue"/>
              <a:cs typeface="Helvetica Neue"/>
              <a:sym typeface="Helvetica Neue"/>
            </a:endParaRPr>
          </a:p>
        </p:txBody>
      </p:sp>
      <p:cxnSp>
        <p:nvCxnSpPr>
          <p:cNvPr id="157" name="Google Shape;157;g5b3c56f5bc_3_17"/>
          <p:cNvCxnSpPr/>
          <p:nvPr/>
        </p:nvCxnSpPr>
        <p:spPr>
          <a:xfrm>
            <a:off x="933254" y="1289115"/>
            <a:ext cx="10350600" cy="0"/>
          </a:xfrm>
          <a:prstGeom prst="straightConnector1">
            <a:avLst/>
          </a:prstGeom>
          <a:noFill/>
          <a:ln w="28575" cap="flat" cmpd="sng">
            <a:solidFill>
              <a:schemeClr val="accent2"/>
            </a:solidFill>
            <a:prstDash val="solid"/>
            <a:miter lim="800000"/>
            <a:headEnd type="none" w="sm" len="sm"/>
            <a:tailEnd type="none" w="sm" len="sm"/>
          </a:ln>
        </p:spPr>
      </p:cxnSp>
      <p:grpSp>
        <p:nvGrpSpPr>
          <p:cNvPr id="158" name="Google Shape;158;g5b3c56f5bc_3_17"/>
          <p:cNvGrpSpPr/>
          <p:nvPr/>
        </p:nvGrpSpPr>
        <p:grpSpPr>
          <a:xfrm>
            <a:off x="4614233" y="2317812"/>
            <a:ext cx="2107103" cy="2967555"/>
            <a:chOff x="5384124" y="1189775"/>
            <a:chExt cx="3553893" cy="3483046"/>
          </a:xfrm>
        </p:grpSpPr>
        <p:sp>
          <p:nvSpPr>
            <p:cNvPr id="159" name="Google Shape;159;g5b3c56f5bc_3_17"/>
            <p:cNvSpPr/>
            <p:nvPr/>
          </p:nvSpPr>
          <p:spPr>
            <a:xfrm>
              <a:off x="5632317" y="1189775"/>
              <a:ext cx="3305700" cy="669000"/>
            </a:xfrm>
            <a:prstGeom prst="chevron">
              <a:avLst>
                <a:gd name="adj" fmla="val 50000"/>
              </a:avLst>
            </a:prstGeom>
            <a:solidFill>
              <a:srgbClr val="3D85C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Sampling</a:t>
              </a:r>
              <a:endParaRPr sz="1600">
                <a:solidFill>
                  <a:srgbClr val="FFFFFF"/>
                </a:solidFill>
                <a:latin typeface="Helvetica Neue"/>
                <a:ea typeface="Helvetica Neue"/>
                <a:cs typeface="Helvetica Neue"/>
                <a:sym typeface="Helvetica Neue"/>
              </a:endParaRPr>
            </a:p>
          </p:txBody>
        </p:sp>
        <p:sp>
          <p:nvSpPr>
            <p:cNvPr id="160" name="Google Shape;160;g5b3c56f5bc_3_17"/>
            <p:cNvSpPr txBox="1"/>
            <p:nvPr/>
          </p:nvSpPr>
          <p:spPr>
            <a:xfrm>
              <a:off x="5384124" y="2057121"/>
              <a:ext cx="31686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K-Fold cross-validation</a:t>
              </a: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O</a:t>
              </a:r>
              <a:endParaRPr>
                <a:latin typeface="Helvetica Neue"/>
                <a:ea typeface="Helvetica Neue"/>
                <a:cs typeface="Helvetica Neue"/>
                <a:sym typeface="Helvetica Neue"/>
              </a:endParaRPr>
            </a:p>
          </p:txBody>
        </p:sp>
      </p:grpSp>
      <p:grpSp>
        <p:nvGrpSpPr>
          <p:cNvPr id="161" name="Google Shape;161;g5b3c56f5bc_3_17"/>
          <p:cNvGrpSpPr/>
          <p:nvPr/>
        </p:nvGrpSpPr>
        <p:grpSpPr>
          <a:xfrm>
            <a:off x="3052125" y="2318000"/>
            <a:ext cx="2274243" cy="2967376"/>
            <a:chOff x="44505" y="1189990"/>
            <a:chExt cx="3988500" cy="3482836"/>
          </a:xfrm>
        </p:grpSpPr>
        <p:sp>
          <p:nvSpPr>
            <p:cNvPr id="162" name="Google Shape;162;g5b3c56f5bc_3_17"/>
            <p:cNvSpPr/>
            <p:nvPr/>
          </p:nvSpPr>
          <p:spPr>
            <a:xfrm>
              <a:off x="373422" y="1189990"/>
              <a:ext cx="3173400" cy="669000"/>
            </a:xfrm>
            <a:prstGeom prst="homePlate">
              <a:avLst>
                <a:gd name="adj" fmla="val 50000"/>
              </a:avLst>
            </a:prstGeom>
            <a:solidFill>
              <a:srgbClr val="07376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Dataset</a:t>
              </a:r>
              <a:endParaRPr sz="1600">
                <a:solidFill>
                  <a:srgbClr val="FFFFFF"/>
                </a:solidFill>
                <a:latin typeface="Helvetica Neue"/>
                <a:ea typeface="Helvetica Neue"/>
                <a:cs typeface="Helvetica Neue"/>
                <a:sym typeface="Helvetica Neue"/>
              </a:endParaRPr>
            </a:p>
          </p:txBody>
        </p:sp>
        <p:sp>
          <p:nvSpPr>
            <p:cNvPr id="163" name="Google Shape;163;g5b3c56f5bc_3_17"/>
            <p:cNvSpPr txBox="1"/>
            <p:nvPr/>
          </p:nvSpPr>
          <p:spPr>
            <a:xfrm>
              <a:off x="44505" y="2057126"/>
              <a:ext cx="39885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Individual</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Combination</a:t>
              </a: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feature:</a:t>
              </a:r>
              <a:endParaRPr>
                <a:latin typeface="Helvetica Neue"/>
                <a:ea typeface="Helvetica Neue"/>
                <a:cs typeface="Helvetica Neue"/>
                <a:sym typeface="Helvetica Neue"/>
              </a:endParaRPr>
            </a:p>
            <a:p>
              <a:pPr marL="628650" lvl="0" indent="-190500" algn="l" rtl="0">
                <a:lnSpc>
                  <a:spcPct val="90000"/>
                </a:lnSpc>
                <a:spcBef>
                  <a:spcPts val="0"/>
                </a:spcBef>
                <a:spcAft>
                  <a:spcPts val="0"/>
                </a:spcAft>
                <a:buClr>
                  <a:schemeClr val="dk1"/>
                </a:buClr>
                <a:buSzPts val="1200"/>
                <a:buFont typeface="Helvetica Neue"/>
                <a:buChar char="●"/>
              </a:pPr>
              <a:r>
                <a:rPr lang="en-US" sz="1200" i="1">
                  <a:solidFill>
                    <a:schemeClr val="dk1"/>
                  </a:solidFill>
                  <a:latin typeface="Helvetica Neue"/>
                  <a:ea typeface="Helvetica Neue"/>
                  <a:cs typeface="Helvetica Neue"/>
                  <a:sym typeface="Helvetica Neue"/>
                </a:rPr>
                <a:t>About Us</a:t>
              </a:r>
              <a:endParaRPr sz="1200" i="1">
                <a:solidFill>
                  <a:schemeClr val="dk1"/>
                </a:solidFill>
                <a:latin typeface="Helvetica Neue"/>
                <a:ea typeface="Helvetica Neue"/>
                <a:cs typeface="Helvetica Neue"/>
                <a:sym typeface="Helvetica Neue"/>
              </a:endParaRPr>
            </a:p>
            <a:p>
              <a:pPr marL="628650" lvl="0" indent="-190500" algn="l" rtl="0">
                <a:lnSpc>
                  <a:spcPct val="90000"/>
                </a:lnSpc>
                <a:spcBef>
                  <a:spcPts val="0"/>
                </a:spcBef>
                <a:spcAft>
                  <a:spcPts val="0"/>
                </a:spcAft>
                <a:buClr>
                  <a:schemeClr val="dk1"/>
                </a:buClr>
                <a:buSzPts val="1200"/>
                <a:buFont typeface="Helvetica Neue"/>
                <a:buChar char="●"/>
              </a:pPr>
              <a:r>
                <a:rPr lang="en-US" sz="1200" i="1">
                  <a:solidFill>
                    <a:schemeClr val="dk1"/>
                  </a:solidFill>
                  <a:latin typeface="Helvetica Neue"/>
                  <a:ea typeface="Helvetica Neue"/>
                  <a:cs typeface="Helvetica Neue"/>
                  <a:sym typeface="Helvetica Neue"/>
                </a:rPr>
                <a:t>Terms of Use</a:t>
              </a:r>
              <a:br>
                <a:rPr lang="en-US" sz="1200" b="1" i="1">
                  <a:solidFill>
                    <a:schemeClr val="dk1"/>
                  </a:solidFill>
                  <a:latin typeface="Helvetica Neue"/>
                  <a:ea typeface="Helvetica Neue"/>
                  <a:cs typeface="Helvetica Neue"/>
                  <a:sym typeface="Helvetica Neue"/>
                </a:rPr>
              </a:br>
              <a:r>
                <a:rPr lang="en-US" sz="1000" i="1">
                  <a:solidFill>
                    <a:schemeClr val="dk1"/>
                  </a:solidFill>
                  <a:latin typeface="Helvetica Neue"/>
                  <a:ea typeface="Helvetica Neue"/>
                  <a:cs typeface="Helvetica Neue"/>
                  <a:sym typeface="Helvetica Neue"/>
                </a:rPr>
                <a:t>(Web scrape)</a:t>
              </a:r>
              <a:endParaRPr sz="10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grpSp>
        <p:nvGrpSpPr>
          <p:cNvPr id="164" name="Google Shape;164;g5b3c56f5bc_3_17"/>
          <p:cNvGrpSpPr/>
          <p:nvPr/>
        </p:nvGrpSpPr>
        <p:grpSpPr>
          <a:xfrm>
            <a:off x="8607825" y="2317825"/>
            <a:ext cx="1783408" cy="2967551"/>
            <a:chOff x="5764244" y="1189789"/>
            <a:chExt cx="3628500" cy="3483042"/>
          </a:xfrm>
        </p:grpSpPr>
        <p:sp>
          <p:nvSpPr>
            <p:cNvPr id="165" name="Google Shape;165;g5b3c56f5bc_3_17"/>
            <p:cNvSpPr/>
            <p:nvPr/>
          </p:nvSpPr>
          <p:spPr>
            <a:xfrm>
              <a:off x="5764244" y="1189789"/>
              <a:ext cx="3628500" cy="669000"/>
            </a:xfrm>
            <a:prstGeom prst="chevron">
              <a:avLst>
                <a:gd name="adj" fmla="val 50000"/>
              </a:avLst>
            </a:prstGeom>
            <a:solidFill>
              <a:srgbClr val="CFE2F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Evaluation</a:t>
              </a:r>
              <a:endParaRPr sz="1600">
                <a:solidFill>
                  <a:srgbClr val="FFFFFF"/>
                </a:solidFill>
                <a:latin typeface="Helvetica Neue"/>
                <a:ea typeface="Helvetica Neue"/>
                <a:cs typeface="Helvetica Neue"/>
                <a:sym typeface="Helvetica Neue"/>
              </a:endParaRPr>
            </a:p>
          </p:txBody>
        </p:sp>
        <p:sp>
          <p:nvSpPr>
            <p:cNvPr id="166" name="Google Shape;166;g5b3c56f5bc_3_17"/>
            <p:cNvSpPr txBox="1"/>
            <p:nvPr/>
          </p:nvSpPr>
          <p:spPr>
            <a:xfrm>
              <a:off x="5764247" y="2057130"/>
              <a:ext cx="3323100" cy="2615700"/>
            </a:xfrm>
            <a:prstGeom prst="rect">
              <a:avLst/>
            </a:prstGeom>
            <a:noFill/>
            <a:ln>
              <a:noFill/>
            </a:ln>
          </p:spPr>
          <p:txBody>
            <a:bodyPr spcFirstLastPara="1" wrap="square" lIns="121900" tIns="121900" rIns="121900" bIns="121900" anchor="t" anchorCtr="0">
              <a:noAutofit/>
            </a:bodyPr>
            <a:lstStyle/>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Accuracy rate</a:t>
              </a:r>
              <a:endParaRPr>
                <a:latin typeface="Helvetica Neue"/>
                <a:ea typeface="Helvetica Neue"/>
                <a:cs typeface="Helvetica Neue"/>
                <a:sym typeface="Helvetica Neue"/>
              </a:endParaRPr>
            </a:p>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f1-score</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O</a:t>
              </a:r>
              <a:endParaRPr>
                <a:latin typeface="Helvetica Neue"/>
                <a:ea typeface="Helvetica Neue"/>
                <a:cs typeface="Helvetica Neue"/>
                <a:sym typeface="Helvetica Neue"/>
              </a:endParaRPr>
            </a:p>
          </p:txBody>
        </p:sp>
      </p:grpSp>
      <p:grpSp>
        <p:nvGrpSpPr>
          <p:cNvPr id="167" name="Google Shape;167;g5b3c56f5bc_3_17"/>
          <p:cNvGrpSpPr/>
          <p:nvPr/>
        </p:nvGrpSpPr>
        <p:grpSpPr>
          <a:xfrm>
            <a:off x="6405625" y="2317813"/>
            <a:ext cx="2537794" cy="2967563"/>
            <a:chOff x="5632306" y="1189775"/>
            <a:chExt cx="3305711" cy="3483055"/>
          </a:xfrm>
        </p:grpSpPr>
        <p:sp>
          <p:nvSpPr>
            <p:cNvPr id="168" name="Google Shape;168;g5b3c56f5bc_3_17"/>
            <p:cNvSpPr/>
            <p:nvPr/>
          </p:nvSpPr>
          <p:spPr>
            <a:xfrm>
              <a:off x="5632317" y="1189775"/>
              <a:ext cx="3305700" cy="669000"/>
            </a:xfrm>
            <a:prstGeom prst="chevron">
              <a:avLst>
                <a:gd name="adj" fmla="val 50000"/>
              </a:avLst>
            </a:prstGeom>
            <a:solidFill>
              <a:srgbClr val="6FA8D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Modeling</a:t>
              </a:r>
              <a:endParaRPr sz="1600">
                <a:solidFill>
                  <a:srgbClr val="FFFFFF"/>
                </a:solidFill>
                <a:latin typeface="Helvetica Neue"/>
                <a:ea typeface="Helvetica Neue"/>
                <a:cs typeface="Helvetica Neue"/>
                <a:sym typeface="Helvetica Neue"/>
              </a:endParaRPr>
            </a:p>
          </p:txBody>
        </p:sp>
        <p:sp>
          <p:nvSpPr>
            <p:cNvPr id="169" name="Google Shape;169;g5b3c56f5bc_3_17"/>
            <p:cNvSpPr txBox="1"/>
            <p:nvPr/>
          </p:nvSpPr>
          <p:spPr>
            <a:xfrm>
              <a:off x="5632306" y="2057130"/>
              <a:ext cx="33057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SVM</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Classifier: </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Logistic Regression</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Random Forest</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ADA Boosting</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KNN</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XGBoost</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cxnSp>
        <p:nvCxnSpPr>
          <p:cNvPr id="170" name="Google Shape;170;g5b3c56f5bc_3_17"/>
          <p:cNvCxnSpPr/>
          <p:nvPr/>
        </p:nvCxnSpPr>
        <p:spPr>
          <a:xfrm>
            <a:off x="3285625" y="4019925"/>
            <a:ext cx="71583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g5b3c56f5bc_3_17"/>
          <p:cNvSpPr txBox="1">
            <a:spLocks noGrp="1"/>
          </p:cNvSpPr>
          <p:nvPr>
            <p:ph type="body" idx="1"/>
          </p:nvPr>
        </p:nvSpPr>
        <p:spPr>
          <a:xfrm>
            <a:off x="1203225" y="3105725"/>
            <a:ext cx="1915800" cy="638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600">
                <a:latin typeface="Helvetica Neue"/>
                <a:ea typeface="Helvetica Neue"/>
                <a:cs typeface="Helvetica Neue"/>
                <a:sym typeface="Helvetica Neue"/>
              </a:rPr>
              <a:t>MIT Research</a:t>
            </a:r>
            <a:endParaRPr sz="1600">
              <a:latin typeface="Helvetica Neue"/>
              <a:ea typeface="Helvetica Neue"/>
              <a:cs typeface="Helvetica Neue"/>
              <a:sym typeface="Helvetica Neue"/>
            </a:endParaRPr>
          </a:p>
        </p:txBody>
      </p:sp>
      <p:sp>
        <p:nvSpPr>
          <p:cNvPr id="172" name="Google Shape;172;g5b3c56f5bc_3_17"/>
          <p:cNvSpPr txBox="1">
            <a:spLocks noGrp="1"/>
          </p:cNvSpPr>
          <p:nvPr>
            <p:ph type="body" idx="1"/>
          </p:nvPr>
        </p:nvSpPr>
        <p:spPr>
          <a:xfrm>
            <a:off x="1203225" y="4221575"/>
            <a:ext cx="1848900" cy="638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600">
                <a:latin typeface="Helvetica Neue"/>
                <a:ea typeface="Helvetica Neue"/>
                <a:cs typeface="Helvetica Neue"/>
                <a:sym typeface="Helvetica Neue"/>
              </a:rPr>
              <a:t>Our Method</a:t>
            </a:r>
            <a:endParaRPr sz="1600">
              <a:latin typeface="Helvetica Neue"/>
              <a:ea typeface="Helvetica Neue"/>
              <a:cs typeface="Helvetica Neue"/>
              <a:sym typeface="Helvetica Neue"/>
            </a:endParaRPr>
          </a:p>
        </p:txBody>
      </p:sp>
      <p:cxnSp>
        <p:nvCxnSpPr>
          <p:cNvPr id="173" name="Google Shape;173;g5b3c56f5bc_3_17"/>
          <p:cNvCxnSpPr/>
          <p:nvPr/>
        </p:nvCxnSpPr>
        <p:spPr>
          <a:xfrm>
            <a:off x="3232925" y="5809125"/>
            <a:ext cx="7158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b3c56f5bc_3_2"/>
          <p:cNvSpPr txBox="1">
            <a:spLocks noGrp="1"/>
          </p:cNvSpPr>
          <p:nvPr>
            <p:ph type="title"/>
          </p:nvPr>
        </p:nvSpPr>
        <p:spPr>
          <a:xfrm>
            <a:off x="838200" y="2879693"/>
            <a:ext cx="10515600" cy="1098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accent2"/>
                </a:solidFill>
                <a:latin typeface="Helvetica Neue"/>
                <a:ea typeface="Helvetica Neue"/>
                <a:cs typeface="Helvetica Neue"/>
                <a:sym typeface="Helvetica Neue"/>
              </a:rPr>
              <a:t>Data Exploration</a:t>
            </a:r>
            <a:endParaRPr/>
          </a:p>
        </p:txBody>
      </p:sp>
      <p:cxnSp>
        <p:nvCxnSpPr>
          <p:cNvPr id="180" name="Google Shape;180;g5b3c56f5bc_3_2"/>
          <p:cNvCxnSpPr/>
          <p:nvPr/>
        </p:nvCxnSpPr>
        <p:spPr>
          <a:xfrm rot="10800000" flipH="1">
            <a:off x="838204" y="3978290"/>
            <a:ext cx="10978500" cy="1320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5b3c56f5bc_3_34"/>
          <p:cNvSpPr/>
          <p:nvPr/>
        </p:nvSpPr>
        <p:spPr>
          <a:xfrm>
            <a:off x="830775" y="888374"/>
            <a:ext cx="8812500" cy="53325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i="0" u="none" strike="noStrike" cap="none">
                <a:solidFill>
                  <a:schemeClr val="dk1"/>
                </a:solidFill>
                <a:latin typeface="Helvetica Neue"/>
                <a:ea typeface="Helvetica Neue"/>
                <a:cs typeface="Helvetica Neue"/>
                <a:sym typeface="Helvetica Neue"/>
              </a:rPr>
              <a:t> </a:t>
            </a:r>
            <a:endParaRPr>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Sample of articles from the target website</a:t>
            </a:r>
            <a:endParaRPr sz="1600">
              <a:solidFill>
                <a:schemeClr val="dk1"/>
              </a:solidFill>
              <a:latin typeface="Helvetica Neue"/>
              <a:ea typeface="Helvetica Neue"/>
              <a:cs typeface="Helvetica Neue"/>
              <a:sym typeface="Helvetica Neue"/>
            </a:endParaRPr>
          </a:p>
          <a:p>
            <a:pPr marL="45720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Wikipedia page</a:t>
            </a: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Twitter account</a:t>
            </a: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Structure of its URL</a:t>
            </a:r>
            <a:endParaRPr sz="20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Information about the Web traffic</a:t>
            </a:r>
            <a:r>
              <a:rPr lang="en-US" sz="2000">
                <a:solidFill>
                  <a:schemeClr val="dk1"/>
                </a:solidFill>
                <a:latin typeface="Helvetica Neue"/>
                <a:ea typeface="Helvetica Neue"/>
                <a:cs typeface="Helvetica Neue"/>
                <a:sym typeface="Helvetica Neue"/>
              </a:rPr>
              <a:t>/Alexa Rank</a:t>
            </a:r>
            <a:endParaRPr sz="20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Structure of Website</a:t>
            </a:r>
            <a:endParaRPr sz="2000">
              <a:solidFill>
                <a:schemeClr val="dk1"/>
              </a:solidFill>
              <a:latin typeface="Helvetica Neue"/>
              <a:ea typeface="Helvetica Neue"/>
              <a:cs typeface="Helvetica Neue"/>
              <a:sym typeface="Helvetica Neue"/>
            </a:endParaRPr>
          </a:p>
        </p:txBody>
      </p:sp>
      <p:pic>
        <p:nvPicPr>
          <p:cNvPr id="186" name="Google Shape;186;g5b3c56f5bc_3_34"/>
          <p:cNvPicPr preferRelativeResize="0"/>
          <p:nvPr/>
        </p:nvPicPr>
        <p:blipFill rotWithShape="1">
          <a:blip r:embed="rId3">
            <a:alphaModFix/>
          </a:blip>
          <a:srcRect/>
          <a:stretch/>
        </p:blipFill>
        <p:spPr>
          <a:xfrm>
            <a:off x="9881225" y="598550"/>
            <a:ext cx="1793425" cy="1793450"/>
          </a:xfrm>
          <a:prstGeom prst="rect">
            <a:avLst/>
          </a:prstGeom>
          <a:noFill/>
          <a:ln>
            <a:noFill/>
          </a:ln>
        </p:spPr>
      </p:pic>
      <p:pic>
        <p:nvPicPr>
          <p:cNvPr id="187" name="Google Shape;187;g5b3c56f5bc_3_34" descr="Image result for twitter logo transparent"/>
          <p:cNvPicPr preferRelativeResize="0"/>
          <p:nvPr/>
        </p:nvPicPr>
        <p:blipFill rotWithShape="1">
          <a:blip r:embed="rId4">
            <a:alphaModFix/>
          </a:blip>
          <a:srcRect/>
          <a:stretch/>
        </p:blipFill>
        <p:spPr>
          <a:xfrm>
            <a:off x="9959413" y="2542889"/>
            <a:ext cx="1637049" cy="1637049"/>
          </a:xfrm>
          <a:prstGeom prst="rect">
            <a:avLst/>
          </a:prstGeom>
          <a:noFill/>
          <a:ln>
            <a:noFill/>
          </a:ln>
        </p:spPr>
      </p:pic>
      <p:sp>
        <p:nvSpPr>
          <p:cNvPr id="188" name="Google Shape;188;g5b3c56f5bc_3_34"/>
          <p:cNvSpPr txBox="1">
            <a:spLocks noGrp="1"/>
          </p:cNvSpPr>
          <p:nvPr>
            <p:ph type="title"/>
          </p:nvPr>
        </p:nvSpPr>
        <p:spPr>
          <a:xfrm>
            <a:off x="916300" y="115650"/>
            <a:ext cx="8552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Data</a:t>
            </a:r>
            <a:endParaRPr>
              <a:latin typeface="Helvetica Neue"/>
              <a:ea typeface="Helvetica Neue"/>
              <a:cs typeface="Helvetica Neue"/>
              <a:sym typeface="Helvetica Neue"/>
            </a:endParaRPr>
          </a:p>
        </p:txBody>
      </p:sp>
      <p:cxnSp>
        <p:nvCxnSpPr>
          <p:cNvPr id="189" name="Google Shape;189;g5b3c56f5bc_3_34"/>
          <p:cNvCxnSpPr/>
          <p:nvPr/>
        </p:nvCxnSpPr>
        <p:spPr>
          <a:xfrm>
            <a:off x="933254" y="1136715"/>
            <a:ext cx="8518800" cy="7500"/>
          </a:xfrm>
          <a:prstGeom prst="straightConnector1">
            <a:avLst/>
          </a:prstGeom>
          <a:noFill/>
          <a:ln w="28575" cap="flat" cmpd="sng">
            <a:solidFill>
              <a:schemeClr val="accent2"/>
            </a:solidFill>
            <a:prstDash val="solid"/>
            <a:miter lim="800000"/>
            <a:headEnd type="none" w="sm" len="sm"/>
            <a:tailEnd type="none" w="sm" len="sm"/>
          </a:ln>
        </p:spPr>
      </p:cxnSp>
      <p:pic>
        <p:nvPicPr>
          <p:cNvPr id="190" name="Google Shape;190;g5b3c56f5bc_3_34"/>
          <p:cNvPicPr preferRelativeResize="0"/>
          <p:nvPr/>
        </p:nvPicPr>
        <p:blipFill>
          <a:blip r:embed="rId5">
            <a:alphaModFix/>
          </a:blip>
          <a:stretch>
            <a:fillRect/>
          </a:stretch>
        </p:blipFill>
        <p:spPr>
          <a:xfrm>
            <a:off x="9809525" y="4179949"/>
            <a:ext cx="1936800" cy="1936779"/>
          </a:xfrm>
          <a:prstGeom prst="rect">
            <a:avLst/>
          </a:prstGeom>
          <a:noFill/>
          <a:ln>
            <a:noFill/>
          </a:ln>
        </p:spPr>
      </p:pic>
      <p:sp>
        <p:nvSpPr>
          <p:cNvPr id="191" name="Google Shape;191;g5b3c56f5bc_3_34"/>
          <p:cNvSpPr txBox="1"/>
          <p:nvPr/>
        </p:nvSpPr>
        <p:spPr>
          <a:xfrm>
            <a:off x="830775" y="144752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Body</a:t>
            </a:r>
            <a:endParaRPr sz="1600">
              <a:latin typeface="Helvetica Neue"/>
              <a:ea typeface="Helvetica Neue"/>
              <a:cs typeface="Helvetica Neue"/>
              <a:sym typeface="Helvetica Neue"/>
            </a:endParaRPr>
          </a:p>
        </p:txBody>
      </p:sp>
      <p:sp>
        <p:nvSpPr>
          <p:cNvPr id="192" name="Google Shape;192;g5b3c56f5bc_3_34"/>
          <p:cNvSpPr txBox="1"/>
          <p:nvPr/>
        </p:nvSpPr>
        <p:spPr>
          <a:xfrm>
            <a:off x="4694950" y="144752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Title</a:t>
            </a:r>
            <a:endParaRPr sz="1600">
              <a:latin typeface="Helvetica Neue"/>
              <a:ea typeface="Helvetica Neue"/>
              <a:cs typeface="Helvetica Neue"/>
              <a:sym typeface="Helvetica Neue"/>
            </a:endParaRPr>
          </a:p>
        </p:txBody>
      </p:sp>
      <p:sp>
        <p:nvSpPr>
          <p:cNvPr id="193" name="Google Shape;193;g5b3c56f5bc_3_34"/>
          <p:cNvSpPr txBox="1"/>
          <p:nvPr/>
        </p:nvSpPr>
        <p:spPr>
          <a:xfrm>
            <a:off x="830775" y="2189975"/>
            <a:ext cx="37485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Page</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Summary</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Category</a:t>
            </a:r>
            <a:endParaRPr sz="1600">
              <a:solidFill>
                <a:schemeClr val="dk1"/>
              </a:solidFill>
              <a:latin typeface="Helvetica Neue"/>
              <a:ea typeface="Helvetica Neue"/>
              <a:cs typeface="Helvetica Neue"/>
              <a:sym typeface="Helvetica Neue"/>
            </a:endParaRPr>
          </a:p>
        </p:txBody>
      </p:sp>
      <p:sp>
        <p:nvSpPr>
          <p:cNvPr id="194" name="Google Shape;194;g5b3c56f5bc_3_34"/>
          <p:cNvSpPr txBox="1"/>
          <p:nvPr/>
        </p:nvSpPr>
        <p:spPr>
          <a:xfrm>
            <a:off x="4694950" y="2189975"/>
            <a:ext cx="4035000" cy="11625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Table of Contents</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Content</a:t>
            </a:r>
            <a:endParaRPr sz="1600">
              <a:solidFill>
                <a:schemeClr val="dk1"/>
              </a:solidFill>
              <a:latin typeface="Helvetica Neue"/>
              <a:ea typeface="Helvetica Neue"/>
              <a:cs typeface="Helvetica Neue"/>
              <a:sym typeface="Helvetica Neue"/>
            </a:endParaRPr>
          </a:p>
        </p:txBody>
      </p:sp>
      <p:sp>
        <p:nvSpPr>
          <p:cNvPr id="195" name="Google Shape;195;g5b3c56f5bc_3_34"/>
          <p:cNvSpPr txBox="1"/>
          <p:nvPr/>
        </p:nvSpPr>
        <p:spPr>
          <a:xfrm>
            <a:off x="830775" y="3566200"/>
            <a:ext cx="37485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Account</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Location</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Is Verified</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Created at</a:t>
            </a:r>
            <a:endParaRPr sz="1600">
              <a:solidFill>
                <a:schemeClr val="dk1"/>
              </a:solidFill>
              <a:latin typeface="Helvetica Neue"/>
              <a:ea typeface="Helvetica Neue"/>
              <a:cs typeface="Helvetica Neue"/>
              <a:sym typeface="Helvetica Neue"/>
            </a:endParaRPr>
          </a:p>
        </p:txBody>
      </p:sp>
      <p:sp>
        <p:nvSpPr>
          <p:cNvPr id="196" name="Google Shape;196;g5b3c56f5bc_3_34"/>
          <p:cNvSpPr txBox="1"/>
          <p:nvPr/>
        </p:nvSpPr>
        <p:spPr>
          <a:xfrm>
            <a:off x="4753000" y="3566200"/>
            <a:ext cx="39189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URL Match</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Description</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Counts</a:t>
            </a:r>
            <a:endParaRPr sz="1600">
              <a:solidFill>
                <a:schemeClr val="dk1"/>
              </a:solidFill>
              <a:latin typeface="Helvetica Neue"/>
              <a:ea typeface="Helvetica Neue"/>
              <a:cs typeface="Helvetica Neue"/>
              <a:sym typeface="Helvetica Neue"/>
            </a:endParaRPr>
          </a:p>
        </p:txBody>
      </p:sp>
      <p:sp>
        <p:nvSpPr>
          <p:cNvPr id="197" name="Google Shape;197;g5b3c56f5bc_3_34"/>
          <p:cNvSpPr txBox="1"/>
          <p:nvPr/>
        </p:nvSpPr>
        <p:spPr>
          <a:xfrm>
            <a:off x="830775" y="599227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“About Us”</a:t>
            </a:r>
            <a:endParaRPr sz="1600">
              <a:latin typeface="Helvetica Neue"/>
              <a:ea typeface="Helvetica Neue"/>
              <a:cs typeface="Helvetica Neue"/>
              <a:sym typeface="Helvetica Neue"/>
            </a:endParaRPr>
          </a:p>
        </p:txBody>
      </p:sp>
      <p:sp>
        <p:nvSpPr>
          <p:cNvPr id="198" name="Google Shape;198;g5b3c56f5bc_3_34"/>
          <p:cNvSpPr txBox="1"/>
          <p:nvPr/>
        </p:nvSpPr>
        <p:spPr>
          <a:xfrm>
            <a:off x="4753000" y="599227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“Terms of Use”</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p:nvPr/>
        </p:nvSpPr>
        <p:spPr>
          <a:xfrm>
            <a:off x="2458050" y="783175"/>
            <a:ext cx="1040100" cy="428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1000"/>
              </a:spcBef>
              <a:spcAft>
                <a:spcPts val="0"/>
              </a:spcAft>
              <a:buNone/>
            </a:pPr>
            <a:r>
              <a:rPr lang="en-US" sz="2200" b="1">
                <a:solidFill>
                  <a:srgbClr val="FF9900"/>
                </a:solidFill>
                <a:latin typeface="Calibri"/>
                <a:ea typeface="Calibri"/>
                <a:cs typeface="Calibri"/>
                <a:sym typeface="Calibri"/>
              </a:rPr>
              <a:t>Fact</a:t>
            </a:r>
            <a:endParaRPr sz="2200" b="1">
              <a:solidFill>
                <a:srgbClr val="FF9900"/>
              </a:solidFill>
            </a:endParaRPr>
          </a:p>
        </p:txBody>
      </p:sp>
      <p:sp>
        <p:nvSpPr>
          <p:cNvPr id="204" name="Google Shape;204;p9"/>
          <p:cNvSpPr/>
          <p:nvPr/>
        </p:nvSpPr>
        <p:spPr>
          <a:xfrm>
            <a:off x="6223675" y="783175"/>
            <a:ext cx="1040100" cy="428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1000"/>
              </a:spcBef>
              <a:spcAft>
                <a:spcPts val="0"/>
              </a:spcAft>
              <a:buNone/>
            </a:pPr>
            <a:r>
              <a:rPr lang="en-US" sz="2200" b="1">
                <a:solidFill>
                  <a:srgbClr val="FF9900"/>
                </a:solidFill>
                <a:latin typeface="Calibri"/>
                <a:ea typeface="Calibri"/>
                <a:cs typeface="Calibri"/>
                <a:sym typeface="Calibri"/>
              </a:rPr>
              <a:t>Bias</a:t>
            </a:r>
            <a:endParaRPr sz="2200" b="1">
              <a:solidFill>
                <a:srgbClr val="FF9900"/>
              </a:solidFill>
            </a:endParaRPr>
          </a:p>
        </p:txBody>
      </p:sp>
      <p:sp>
        <p:nvSpPr>
          <p:cNvPr id="205" name="Google Shape;205;p9"/>
          <p:cNvSpPr txBox="1">
            <a:spLocks noGrp="1"/>
          </p:cNvSpPr>
          <p:nvPr>
            <p:ph type="body" idx="1"/>
          </p:nvPr>
        </p:nvSpPr>
        <p:spPr>
          <a:xfrm>
            <a:off x="-15950" y="1845525"/>
            <a:ext cx="2546700" cy="36231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1000"/>
              </a:spcBef>
              <a:spcAft>
                <a:spcPts val="0"/>
              </a:spcAft>
              <a:buSzPts val="2200"/>
              <a:buFont typeface="Helvetica Neue"/>
              <a:buChar char="•"/>
            </a:pPr>
            <a:r>
              <a:rPr lang="en-US" sz="2200">
                <a:latin typeface="Helvetica Neue"/>
                <a:ea typeface="Helvetica Neue"/>
                <a:cs typeface="Helvetica Neue"/>
                <a:sym typeface="Helvetica Neue"/>
              </a:rPr>
              <a:t>Data consisted of 1066 points</a:t>
            </a:r>
            <a:endParaRPr sz="2200">
              <a:latin typeface="Helvetica Neue"/>
              <a:ea typeface="Helvetica Neue"/>
              <a:cs typeface="Helvetica Neue"/>
              <a:sym typeface="Helvetica Neue"/>
            </a:endParaRPr>
          </a:p>
          <a:p>
            <a:pPr marL="457200" lvl="0" indent="-368300" algn="l" rtl="0">
              <a:lnSpc>
                <a:spcPct val="115000"/>
              </a:lnSpc>
              <a:spcBef>
                <a:spcPts val="0"/>
              </a:spcBef>
              <a:spcAft>
                <a:spcPts val="0"/>
              </a:spcAft>
              <a:buSzPts val="2200"/>
              <a:buFont typeface="Helvetica Neue"/>
              <a:buChar char="•"/>
            </a:pPr>
            <a:r>
              <a:rPr lang="en-US" sz="2200">
                <a:latin typeface="Helvetica Neue"/>
                <a:ea typeface="Helvetica Neue"/>
                <a:cs typeface="Helvetica Neue"/>
                <a:sym typeface="Helvetica Neue"/>
              </a:rPr>
              <a:t>High accuracy news accounts for 50%</a:t>
            </a:r>
            <a:endParaRPr sz="2200">
              <a:latin typeface="Helvetica Neue"/>
              <a:ea typeface="Helvetica Neue"/>
              <a:cs typeface="Helvetica Neue"/>
              <a:sym typeface="Helvetica Neue"/>
            </a:endParaRPr>
          </a:p>
          <a:p>
            <a:pPr marL="457200" lvl="0" indent="-368300" algn="l" rtl="0">
              <a:lnSpc>
                <a:spcPct val="115000"/>
              </a:lnSpc>
              <a:spcBef>
                <a:spcPts val="0"/>
              </a:spcBef>
              <a:spcAft>
                <a:spcPts val="0"/>
              </a:spcAft>
              <a:buSzPts val="2200"/>
              <a:buFont typeface="Helvetica Neue"/>
              <a:buChar char="•"/>
            </a:pPr>
            <a:r>
              <a:rPr lang="en-US" sz="2200">
                <a:latin typeface="Helvetica Neue"/>
                <a:ea typeface="Helvetica Neue"/>
                <a:cs typeface="Helvetica Neue"/>
                <a:sym typeface="Helvetica Neue"/>
              </a:rPr>
              <a:t>Neutral news (center bias) accounts for 25%</a:t>
            </a:r>
            <a:endParaRPr sz="2200">
              <a:latin typeface="Helvetica Neue"/>
              <a:ea typeface="Helvetica Neue"/>
              <a:cs typeface="Helvetica Neue"/>
              <a:sym typeface="Helvetica Neue"/>
            </a:endParaRPr>
          </a:p>
        </p:txBody>
      </p:sp>
      <p:pic>
        <p:nvPicPr>
          <p:cNvPr id="206" name="Google Shape;206;p9"/>
          <p:cNvPicPr preferRelativeResize="0"/>
          <p:nvPr/>
        </p:nvPicPr>
        <p:blipFill>
          <a:blip r:embed="rId3">
            <a:alphaModFix/>
          </a:blip>
          <a:stretch>
            <a:fillRect/>
          </a:stretch>
        </p:blipFill>
        <p:spPr>
          <a:xfrm>
            <a:off x="6223687" y="1211575"/>
            <a:ext cx="5811215" cy="5443875"/>
          </a:xfrm>
          <a:prstGeom prst="rect">
            <a:avLst/>
          </a:prstGeom>
          <a:noFill/>
          <a:ln>
            <a:noFill/>
          </a:ln>
        </p:spPr>
      </p:pic>
      <p:pic>
        <p:nvPicPr>
          <p:cNvPr id="207" name="Google Shape;207;p9"/>
          <p:cNvPicPr preferRelativeResize="0"/>
          <p:nvPr/>
        </p:nvPicPr>
        <p:blipFill>
          <a:blip r:embed="rId4">
            <a:alphaModFix/>
          </a:blip>
          <a:stretch>
            <a:fillRect/>
          </a:stretch>
        </p:blipFill>
        <p:spPr>
          <a:xfrm>
            <a:off x="2458050" y="1277625"/>
            <a:ext cx="3331518" cy="5443877"/>
          </a:xfrm>
          <a:prstGeom prst="rect">
            <a:avLst/>
          </a:prstGeom>
          <a:noFill/>
          <a:ln>
            <a:noFill/>
          </a:ln>
        </p:spPr>
      </p:pic>
      <p:cxnSp>
        <p:nvCxnSpPr>
          <p:cNvPr id="208" name="Google Shape;208;p9"/>
          <p:cNvCxnSpPr/>
          <p:nvPr/>
        </p:nvCxnSpPr>
        <p:spPr>
          <a:xfrm>
            <a:off x="6011875" y="734775"/>
            <a:ext cx="27300" cy="58446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1559</Words>
  <Application>Microsoft Office PowerPoint</Application>
  <PresentationFormat>Widescreen</PresentationFormat>
  <Paragraphs>515</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Calibri</vt:lpstr>
      <vt:lpstr>Helvetica Neue</vt:lpstr>
      <vt:lpstr>Arial</vt:lpstr>
      <vt:lpstr>Office Theme</vt:lpstr>
      <vt:lpstr>Office Theme</vt:lpstr>
      <vt:lpstr>Predicting Factuality of Reporting  and Bias of News Media Sources </vt:lpstr>
      <vt:lpstr>Agenda</vt:lpstr>
      <vt:lpstr> Context</vt:lpstr>
      <vt:lpstr>Previous Work - MIT Research</vt:lpstr>
      <vt:lpstr>Problem Statement</vt:lpstr>
      <vt:lpstr>Methodology Overview</vt:lpstr>
      <vt:lpstr>Data Exploration</vt:lpstr>
      <vt:lpstr>Data</vt:lpstr>
      <vt:lpstr>PowerPoint Presentation</vt:lpstr>
      <vt:lpstr>High factual news site are less likely to be biased Low factual news site are more likely to be biased towards extreme right</vt:lpstr>
      <vt:lpstr>PowerPoint Presentation</vt:lpstr>
      <vt:lpstr>PowerPoint Presentation</vt:lpstr>
      <vt:lpstr>Modeling</vt:lpstr>
      <vt:lpstr>Process</vt:lpstr>
      <vt:lpstr>Modeling Outputs: Fact</vt:lpstr>
      <vt:lpstr>Modeling Outputs: Bias</vt:lpstr>
      <vt:lpstr>Model Output: New Features</vt:lpstr>
      <vt:lpstr>Model Output: New Features</vt:lpstr>
      <vt:lpstr>Conclusion</vt:lpstr>
      <vt:lpstr>Limitations</vt:lpstr>
      <vt:lpstr>Future Plan</vt:lpstr>
      <vt:lpstr>Appendix</vt:lpstr>
      <vt:lpstr>PowerPoint Presentation</vt:lpstr>
      <vt:lpstr>Modeling Outputs from Paper</vt:lpstr>
      <vt:lpstr>Added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Factuality of Reporting  and Bias of News Media Sources</dc:title>
  <dc:creator>Pragyan Sharma</dc:creator>
  <cp:lastModifiedBy>Pragyan Sharma</cp:lastModifiedBy>
  <cp:revision>7</cp:revision>
  <dcterms:created xsi:type="dcterms:W3CDTF">2019-06-09T04:33:03Z</dcterms:created>
  <dcterms:modified xsi:type="dcterms:W3CDTF">2019-09-23T21:32:50Z</dcterms:modified>
</cp:coreProperties>
</file>