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DA84-58AA-40FC-B6F3-EE16D3B51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976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CD42-A2E3-4BC3-B21F-4468A105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377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graph here</a:t>
            </a:r>
            <a:r>
              <a:rPr lang="en-US" baseline="0" dirty="0" smtClean="0"/>
              <a:t> as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78A79-4161-4F76-89B1-C1A1128394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2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CD42-A2E3-4BC3-B21F-4468A105D029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D7C3-A0A3-45FE-AE39-D4007740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yesia.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1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tx2"/>
                </a:solidFill>
              </a:rPr>
              <a:t>GSA Hackathon – Oct 16, 2015 </a:t>
            </a:r>
            <a:r>
              <a:rPr lang="en-US" sz="3100" i="1" dirty="0" smtClean="0">
                <a:solidFill>
                  <a:schemeClr val="tx2"/>
                </a:solidFill>
              </a:rPr>
              <a:t>(follow-up work)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Green House Gas (GHG) </a:t>
            </a:r>
            <a:r>
              <a:rPr lang="en-US" dirty="0"/>
              <a:t>Reduction </a:t>
            </a:r>
            <a:r>
              <a:rPr lang="en-US" dirty="0" smtClean="0"/>
              <a:t>Visualization Challenge– </a:t>
            </a:r>
            <a:br>
              <a:rPr lang="en-US" dirty="0" smtClean="0"/>
            </a:br>
            <a:r>
              <a:rPr lang="en-US" dirty="0" smtClean="0"/>
              <a:t>Bayesian Network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380" y="5280327"/>
            <a:ext cx="6400800" cy="12728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Pragyansmita Nayak (CGI)</a:t>
            </a:r>
          </a:p>
          <a:p>
            <a:r>
              <a:rPr lang="en-US" sz="2400" dirty="0" err="1" smtClean="0"/>
              <a:t>Abdy</a:t>
            </a:r>
            <a:r>
              <a:rPr lang="en-US" sz="2400" dirty="0" smtClean="0"/>
              <a:t> Amin, </a:t>
            </a:r>
            <a:r>
              <a:rPr lang="en-US" sz="2400" dirty="0" smtClean="0"/>
              <a:t>Andrew Weiss</a:t>
            </a:r>
            <a:r>
              <a:rPr lang="en-US" sz="2400" dirty="0" smtClean="0"/>
              <a:t> (Microsoft)</a:t>
            </a:r>
          </a:p>
          <a:p>
            <a:pPr>
              <a:spcBef>
                <a:spcPts val="2400"/>
              </a:spcBef>
            </a:pPr>
            <a:r>
              <a:rPr lang="en-US" sz="1600" dirty="0" smtClean="0"/>
              <a:t>October 16, 2015</a:t>
            </a:r>
          </a:p>
        </p:txBody>
      </p:sp>
      <p:pic>
        <p:nvPicPr>
          <p:cNvPr id="4" name="Picture 4" descr="C:\Users\pnayak\Desktop\GHG_BN_DiscLevel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4279160" cy="23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8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all the attributes in the BN analysis. </a:t>
            </a:r>
          </a:p>
          <a:p>
            <a:r>
              <a:rPr lang="en-US" dirty="0" smtClean="0"/>
              <a:t>Expand the dataset, if required.</a:t>
            </a:r>
          </a:p>
          <a:p>
            <a:r>
              <a:rPr lang="en-US" dirty="0" smtClean="0"/>
              <a:t>Explore more what-if analysis scenarios to take the maximum advantage of the Bayesian Network models.</a:t>
            </a:r>
          </a:p>
          <a:p>
            <a:r>
              <a:rPr lang="en-US" dirty="0" smtClean="0"/>
              <a:t>Explore other machine learning and visualization based approaches.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Bayesian Network (BN) Models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Bayes Belief Network (BBN) </a:t>
            </a:r>
            <a:r>
              <a:rPr lang="en-US" dirty="0"/>
              <a:t>are graphical models used to represent and approximate joint distributions </a:t>
            </a:r>
            <a:r>
              <a:rPr lang="en-US" dirty="0" smtClean="0"/>
              <a:t>over sets </a:t>
            </a:r>
            <a:r>
              <a:rPr lang="en-US" dirty="0"/>
              <a:t>of variables.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inter-connections structure of the graphical model represents </a:t>
            </a:r>
            <a:r>
              <a:rPr lang="en-US" dirty="0" smtClean="0"/>
              <a:t>the dependencies </a:t>
            </a:r>
            <a:r>
              <a:rPr lang="en-US" dirty="0"/>
              <a:t>among the set of variables.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learning a graphical model is to </a:t>
            </a:r>
            <a:r>
              <a:rPr lang="en-US" dirty="0" smtClean="0"/>
              <a:t>learn both: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graphical structure (qualitative knowledge) and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parameters of the </a:t>
            </a:r>
            <a:r>
              <a:rPr lang="en-US" dirty="0" smtClean="0"/>
              <a:t>approximate joint </a:t>
            </a:r>
            <a:r>
              <a:rPr lang="en-US" dirty="0"/>
              <a:t>distribution (quantitative knowledge) from data. </a:t>
            </a:r>
            <a:endParaRPr lang="en-US" dirty="0" smtClean="0"/>
          </a:p>
          <a:p>
            <a:pPr algn="just"/>
            <a:r>
              <a:rPr lang="en-US" dirty="0"/>
              <a:t>Discretization methods required for Bayesian Network modeling are used to convert the numeric data to categorical data based on the provided data breaks. </a:t>
            </a:r>
          </a:p>
          <a:p>
            <a:pPr lvl="1" algn="just"/>
            <a:r>
              <a:rPr lang="en-US" dirty="0" smtClean="0"/>
              <a:t>Method applied can have impact on the predictive accuracy and fit of the model. Available methods include: equal frequency, k-means among others.</a:t>
            </a:r>
            <a:endParaRPr lang="en-US" dirty="0"/>
          </a:p>
          <a:p>
            <a:pPr lvl="1" algn="just"/>
            <a:r>
              <a:rPr lang="en-US" dirty="0"/>
              <a:t>Number of data breaks important for the right-fit of the model, without overfitting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E8EF-74EA-43EA-92F8-945E305686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BN Modeling Tool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BayesiaLab</a:t>
            </a:r>
            <a:r>
              <a:rPr lang="en-US" dirty="0" smtClean="0"/>
              <a:t> </a:t>
            </a:r>
            <a:r>
              <a:rPr lang="en-US" dirty="0"/>
              <a:t>5.4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http://www.bayesia.us</a:t>
            </a:r>
            <a:r>
              <a:rPr lang="en-US" dirty="0" smtClean="0"/>
              <a:t>) is </a:t>
            </a:r>
            <a:r>
              <a:rPr lang="en-US" dirty="0"/>
              <a:t>a powerful Artificial Intelligence software (Win/Mac/Unix), which provides scientists a comprehensive “lab” environment for machine learning, knowledge modeling, analytics, simulation, and </a:t>
            </a:r>
            <a:r>
              <a:rPr lang="en-US" dirty="0" smtClean="0"/>
              <a:t>optimization.</a:t>
            </a:r>
          </a:p>
          <a:p>
            <a:r>
              <a:rPr lang="en-US" dirty="0" smtClean="0"/>
              <a:t>Since the trial version of </a:t>
            </a:r>
            <a:r>
              <a:rPr lang="en-US" dirty="0" err="1" smtClean="0"/>
              <a:t>BayesiaLab</a:t>
            </a:r>
            <a:r>
              <a:rPr lang="en-US" dirty="0" smtClean="0"/>
              <a:t> only allows 10 nodes (in other words, 10 variables of the dataset), the GHG and vehicle count attributes were only included in the analysis.</a:t>
            </a:r>
            <a:endParaRPr lang="en-US" dirty="0"/>
          </a:p>
          <a:p>
            <a:r>
              <a:rPr lang="en-US" dirty="0" smtClean="0"/>
              <a:t>Using different levels of discretization, different networks were formulated.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Networks Generated for k-means 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76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Number of data points = 47</a:t>
            </a:r>
          </a:p>
          <a:p>
            <a:r>
              <a:rPr lang="en-US" dirty="0" smtClean="0"/>
              <a:t>Number of discretization levels attempted for each variable = 3, 5, 10</a:t>
            </a:r>
            <a:endParaRPr lang="en-US" dirty="0"/>
          </a:p>
        </p:txBody>
      </p:sp>
      <p:pic>
        <p:nvPicPr>
          <p:cNvPr id="1026" name="Picture 2" descr="C:\Users\pnayak\Desktop\GHG_BN_DiscLeve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113"/>
            <a:ext cx="2858891" cy="29372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nayak\Desktop\GHG_BN_DiscLeve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1871799" cy="29264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nayak\Desktop\GHG_BN_DiscLevel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58" y="4038600"/>
            <a:ext cx="4464217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029" y="2406134"/>
            <a:ext cx="80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7654" y="2406525"/>
            <a:ext cx="80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4038600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10-level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10-level BN Model</a:t>
            </a:r>
            <a:endParaRPr lang="en-US" dirty="0"/>
          </a:p>
        </p:txBody>
      </p:sp>
      <p:pic>
        <p:nvPicPr>
          <p:cNvPr id="2050" name="Picture 2" descr="C:\Users\pnayak\Desktop\GHG_BN_DiscLevel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24000"/>
            <a:ext cx="78295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0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Policy Analysis Case 1: </a:t>
            </a:r>
            <a:r>
              <a:rPr lang="en-US" dirty="0" smtClean="0"/>
              <a:t>Vehicle Distribution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2761" y="990600"/>
            <a:ext cx="8915400" cy="4114800"/>
            <a:chOff x="152400" y="685800"/>
            <a:chExt cx="14701157" cy="59245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695325"/>
              <a:ext cx="2457450" cy="591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850" y="695325"/>
              <a:ext cx="2438400" cy="590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907" y="685800"/>
              <a:ext cx="2438400" cy="591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07" y="685800"/>
              <a:ext cx="2466975" cy="592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6282" y="695325"/>
              <a:ext cx="2438400" cy="591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4682" y="685800"/>
              <a:ext cx="2428875" cy="587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00402" y="5410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understanding of “types of vehicle” ownership.</a:t>
            </a:r>
          </a:p>
          <a:p>
            <a:r>
              <a:rPr lang="en-US" dirty="0" smtClean="0"/>
              <a:t>If policies need to be formulated based on agencies with large-scale, medium-scale and low-scale of vehicle ownership, the above represents the distribution of different vehicle types.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992217" y="533400"/>
            <a:ext cx="11125200" cy="6324600"/>
            <a:chOff x="162761" y="990600"/>
            <a:chExt cx="8915400" cy="41148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1" y="997215"/>
              <a:ext cx="1490301" cy="41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062" y="997215"/>
              <a:ext cx="1478748" cy="41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615" y="990600"/>
              <a:ext cx="1478748" cy="41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365" y="990600"/>
              <a:ext cx="1496078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441" y="997215"/>
              <a:ext cx="1478748" cy="41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188" y="990600"/>
              <a:ext cx="1472973" cy="408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685800" y="164068"/>
            <a:ext cx="7772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Policy Analysis Case 1: Vehicle Distribution (zoom view – repeat of previous slide)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Policy Analysis Case 2: </a:t>
            </a:r>
            <a:r>
              <a:rPr lang="en-US" dirty="0" smtClean="0"/>
              <a:t>GHG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402" y="44196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understanding of vehicle count distribution.</a:t>
            </a:r>
          </a:p>
          <a:p>
            <a:r>
              <a:rPr lang="en-US" dirty="0" smtClean="0"/>
              <a:t>Displays a better understanding of the Vehicle count and it’s associated likelihood of the different GHG types (Gas, E85, Other such as biodiesel) – useful for policy formulation such as which agencies to target based on vehicle count and which type of GHG will reduce with maximum likelihood.</a:t>
            </a:r>
          </a:p>
          <a:p>
            <a:r>
              <a:rPr lang="en-US" dirty="0" smtClean="0"/>
              <a:t>Useful view for policy formulation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0402" y="1066800"/>
            <a:ext cx="8791198" cy="3124200"/>
            <a:chOff x="919163" y="492579"/>
            <a:chExt cx="14668557" cy="583202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63" y="533400"/>
              <a:ext cx="2438400" cy="579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63" y="533400"/>
              <a:ext cx="2428875" cy="579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02104"/>
              <a:ext cx="2438400" cy="581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92579"/>
              <a:ext cx="2457450" cy="581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050" y="493268"/>
              <a:ext cx="2428875" cy="579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9795" y="497341"/>
              <a:ext cx="2447925" cy="580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5524557" y="685800"/>
            <a:ext cx="14668557" cy="5832022"/>
            <a:chOff x="919163" y="492579"/>
            <a:chExt cx="14668557" cy="583202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63" y="533400"/>
              <a:ext cx="2438400" cy="579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563" y="533400"/>
              <a:ext cx="2428875" cy="579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02104"/>
              <a:ext cx="2438400" cy="581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92579"/>
              <a:ext cx="2457450" cy="581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050" y="493268"/>
              <a:ext cx="2428875" cy="579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9795" y="497341"/>
              <a:ext cx="2447925" cy="580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685800" y="164068"/>
            <a:ext cx="7479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Policy Analysis Case 1: GHG Distribution (zoom view – repeat of previous slide)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10/16/2015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GSA Hackathon (follow-up work)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D7C3-A0A3-45FE-AE39-D4007740A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576</Words>
  <Application>Microsoft Office PowerPoint</Application>
  <PresentationFormat>On-screen Show (4:3)</PresentationFormat>
  <Paragraphs>72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GSA Hackathon – Oct 16, 2015 (follow-up work) Green House Gas (GHG) Reduction Visualization Challenge–  Bayesian Network Modeling</vt:lpstr>
      <vt:lpstr>Bayesian Network (BN) Models</vt:lpstr>
      <vt:lpstr>BN Modeling Tool applied</vt:lpstr>
      <vt:lpstr>Networks Generated for k-means discretization</vt:lpstr>
      <vt:lpstr>The 10-level BN Model</vt:lpstr>
      <vt:lpstr>Policy Analysis Case 1: Vehicle Distribution</vt:lpstr>
      <vt:lpstr>PowerPoint Presentation</vt:lpstr>
      <vt:lpstr>Policy Analysis Case 2: GHG Distribution</vt:lpstr>
      <vt:lpstr>PowerPoint Presentation</vt:lpstr>
      <vt:lpstr>Future Work</vt:lpstr>
    </vt:vector>
  </TitlesOfParts>
  <Company>CGI Federal,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 Hackathon – Oct 2015 Green House Gas (GHG) Reduction Visualization Challenge–  Bayesian Network Modeling</dc:title>
  <dc:creator>Nayak, Pragyansmita</dc:creator>
  <cp:lastModifiedBy>Nayak, Pragyansmita </cp:lastModifiedBy>
  <cp:revision>9</cp:revision>
  <dcterms:created xsi:type="dcterms:W3CDTF">2015-10-17T14:52:38Z</dcterms:created>
  <dcterms:modified xsi:type="dcterms:W3CDTF">2015-10-17T16:21:34Z</dcterms:modified>
</cp:coreProperties>
</file>