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65" r:id="rId5"/>
    <p:sldId id="264" r:id="rId6"/>
    <p:sldId id="258" r:id="rId7"/>
    <p:sldId id="268" r:id="rId8"/>
    <p:sldId id="270" r:id="rId9"/>
    <p:sldId id="259" r:id="rId10"/>
    <p:sldId id="269" r:id="rId11"/>
    <p:sldId id="260" r:id="rId12"/>
    <p:sldId id="261" r:id="rId13"/>
    <p:sldId id="262" r:id="rId14"/>
    <p:sldId id="267" r:id="rId15"/>
    <p:sldId id="26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59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04256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2205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2924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057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73222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95454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7119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242294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3163896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01569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0089492-3B97-4C6B-A952-3600B8F86A0C}" type="datetimeFigureOut">
              <a:rPr lang="en-IO" smtClean="0"/>
              <a:t>03/05/2025</a:t>
            </a:fld>
            <a:endParaRPr lang="en-I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9B7192F-DACC-4137-A97F-753690063CA3}" type="slidenum">
              <a:rPr lang="en-IO" smtClean="0"/>
              <a:t>‹#›</a:t>
            </a:fld>
            <a:endParaRPr lang="en-IO"/>
          </a:p>
        </p:txBody>
      </p:sp>
    </p:spTree>
    <p:extLst>
      <p:ext uri="{BB962C8B-B14F-4D97-AF65-F5344CB8AC3E}">
        <p14:creationId xmlns:p14="http://schemas.microsoft.com/office/powerpoint/2010/main" val="12299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FBB5-B62E-4869-BF4F-AFCAC4E16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1" y="40495"/>
            <a:ext cx="10494699" cy="4041648"/>
          </a:xfrm>
        </p:spPr>
        <p:txBody>
          <a:bodyPr/>
          <a:lstStyle/>
          <a:p>
            <a:r>
              <a:rPr lang="en-US" dirty="0"/>
              <a:t>Customer Segmentation &amp; Order Cancellation Analysis</a:t>
            </a:r>
            <a:endParaRPr lang="en-I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1278C-DD31-0D42-864A-60C18C5F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2264" y="4800600"/>
            <a:ext cx="9418320" cy="1691640"/>
          </a:xfrm>
        </p:spPr>
        <p:txBody>
          <a:bodyPr/>
          <a:lstStyle/>
          <a:p>
            <a:pPr algn="r"/>
            <a:r>
              <a:rPr lang="en-US" sz="2800" b="1" dirty="0"/>
              <a:t>Pragya Sen</a:t>
            </a:r>
          </a:p>
          <a:p>
            <a:pPr algn="r"/>
            <a:r>
              <a:rPr lang="en-US" i="1" dirty="0"/>
              <a:t>U97864862</a:t>
            </a:r>
          </a:p>
          <a:p>
            <a:pPr algn="r"/>
            <a:r>
              <a:rPr lang="en-US" i="1" dirty="0"/>
              <a:t>pragyas@bu.edu</a:t>
            </a:r>
            <a:endParaRPr lang="en-IO" i="1" dirty="0"/>
          </a:p>
        </p:txBody>
      </p:sp>
    </p:spTree>
    <p:extLst>
      <p:ext uri="{BB962C8B-B14F-4D97-AF65-F5344CB8AC3E}">
        <p14:creationId xmlns:p14="http://schemas.microsoft.com/office/powerpoint/2010/main" val="239944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4594-591A-B154-B7F7-929849CD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AE82-6373-E6E7-01A1-CDBA2A91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Logistic Regression</a:t>
            </a:r>
            <a:r>
              <a:rPr lang="en-US" dirty="0"/>
              <a:t> is a </a:t>
            </a:r>
            <a:r>
              <a:rPr lang="en-US" b="1" dirty="0"/>
              <a:t>supervised machine learning algorithm</a:t>
            </a:r>
            <a:r>
              <a:rPr lang="en-US" dirty="0"/>
              <a:t> used for binary classification.</a:t>
            </a:r>
          </a:p>
          <a:p>
            <a:pPr algn="just"/>
            <a:r>
              <a:rPr lang="en-US" dirty="0"/>
              <a:t>Uses the </a:t>
            </a:r>
            <a:r>
              <a:rPr lang="en-US" b="1" dirty="0"/>
              <a:t>logistic (sigmoid) function</a:t>
            </a:r>
            <a:r>
              <a:rPr lang="en-US" dirty="0"/>
              <a:t> to map predicted values to probabilities between 0 and 1.</a:t>
            </a:r>
          </a:p>
          <a:p>
            <a:r>
              <a:rPr lang="en-US" dirty="0"/>
              <a:t>Sigmoid Function: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Returns </a:t>
            </a:r>
            <a:r>
              <a:rPr lang="en-US" b="1" dirty="0"/>
              <a:t>probability of class 1 </a:t>
            </a:r>
            <a:r>
              <a:rPr lang="en-US" dirty="0"/>
              <a:t>(e.g., cancellation).</a:t>
            </a:r>
          </a:p>
          <a:p>
            <a:r>
              <a:rPr lang="en-US" dirty="0"/>
              <a:t>A </a:t>
            </a:r>
            <a:r>
              <a:rPr lang="en-US" b="1" dirty="0"/>
              <a:t>threshold</a:t>
            </a:r>
            <a:r>
              <a:rPr lang="en-US" dirty="0"/>
              <a:t> (usually 0.5) is applied to convert it to a class label.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D1BF6-85ED-B8E1-8BD2-B8EEBC9F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51" y="3706002"/>
            <a:ext cx="3149762" cy="59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5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2F68-25D4-B816-4825-98DE3376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0"/>
            <a:ext cx="10771632" cy="923544"/>
          </a:xfrm>
        </p:spPr>
        <p:txBody>
          <a:bodyPr/>
          <a:lstStyle/>
          <a:p>
            <a:r>
              <a:rPr lang="en-US" dirty="0"/>
              <a:t>Order Cancellation Analysis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579F6-FFB2-1034-C47A-006B2CA2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097280"/>
            <a:ext cx="10515600" cy="5413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Exploratory Analysis</a:t>
            </a:r>
          </a:p>
          <a:p>
            <a:pPr lvl="1"/>
            <a:r>
              <a:rPr lang="en-US" dirty="0"/>
              <a:t>‘Set’ Category has the highest percentage of cancellations.</a:t>
            </a:r>
          </a:p>
          <a:p>
            <a:pPr lvl="1"/>
            <a:r>
              <a:rPr lang="en-US" dirty="0"/>
              <a:t>Meghalaya has the highest cancellation by State.</a:t>
            </a:r>
          </a:p>
          <a:p>
            <a:pPr lvl="1"/>
            <a:r>
              <a:rPr lang="en-US" dirty="0"/>
              <a:t>The average amount for Cancelled orders is Rs. 642.69</a:t>
            </a:r>
          </a:p>
          <a:p>
            <a:pPr lvl="1"/>
            <a:endParaRPr lang="en-I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7AC6B-9813-23F2-C52E-D71EEFA7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617" y="4436248"/>
            <a:ext cx="3162463" cy="2248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40DF2-6D60-CD0C-32B1-EA84D232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621" y="461772"/>
            <a:ext cx="3162463" cy="2544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E12149-0082-13B7-D510-B22D83AB8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506" y="3170256"/>
            <a:ext cx="3664138" cy="1092256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A52ED4-4BC2-4EE1-7BA4-EC9DD4AD8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3" y="2791910"/>
            <a:ext cx="6165396" cy="3718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12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BA648-6EC3-3ACC-3A9B-C4820018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1E81-4FD3-00AE-DE3D-8F65D5B35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0"/>
            <a:ext cx="10771632" cy="923544"/>
          </a:xfrm>
        </p:spPr>
        <p:txBody>
          <a:bodyPr/>
          <a:lstStyle/>
          <a:p>
            <a:r>
              <a:rPr lang="en-US" dirty="0"/>
              <a:t>Order Cancellation Analysis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262B-6C08-52DD-145C-DA08F47DA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097280"/>
            <a:ext cx="6711696" cy="5413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 Correlation Analysis</a:t>
            </a:r>
          </a:p>
          <a:p>
            <a:pPr lvl="1"/>
            <a:r>
              <a:rPr lang="en-US" dirty="0"/>
              <a:t>Cancellation Rate is significantly higher in items which do not have promotion.</a:t>
            </a:r>
          </a:p>
          <a:p>
            <a:pPr lvl="1"/>
            <a:r>
              <a:rPr lang="en-US" dirty="0"/>
              <a:t>Cancellation Rate is slightly higher for orders from an external Merchant.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DBC12-DC6F-4B86-6040-E4C4C591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76920"/>
            <a:ext cx="4968408" cy="1549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8A7970-3F8E-1E2B-394F-4414561C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00593"/>
            <a:ext cx="4968408" cy="1473089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0475176-621F-8C06-1356-06E830F91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" y="2616891"/>
            <a:ext cx="5495544" cy="364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38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28F86-6C62-B62B-FF71-4E15FC4D3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53AD-DE1C-0C1D-C2D2-68D35B2E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502920"/>
            <a:ext cx="10771632" cy="923544"/>
          </a:xfrm>
        </p:spPr>
        <p:txBody>
          <a:bodyPr/>
          <a:lstStyle/>
          <a:p>
            <a:r>
              <a:rPr lang="en-US" dirty="0"/>
              <a:t>Order Cancellation Analysis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C3E0-1A6F-D677-56E2-19D0A01B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1728216"/>
            <a:ext cx="10634472" cy="14630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3) </a:t>
            </a:r>
            <a:r>
              <a:rPr lang="en-US" sz="2000" dirty="0"/>
              <a:t>Predictive Analysis using Logistic Regression</a:t>
            </a:r>
          </a:p>
          <a:p>
            <a:pPr lvl="1"/>
            <a:r>
              <a:rPr lang="en-US" sz="1800" dirty="0"/>
              <a:t>This model has an Accuracy of 96%.</a:t>
            </a:r>
          </a:p>
          <a:p>
            <a:pPr lvl="1"/>
            <a:r>
              <a:rPr lang="en-US" sz="1800" dirty="0"/>
              <a:t>Whether or not an item has promotion has the highest feature importance and is the strongest predictor of order cancellation.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8B1EC8-0CEA-DD17-189E-6276DD37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28" y="3694176"/>
            <a:ext cx="5443975" cy="2109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C9E849-32D5-397E-EAB1-AAB4406B9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" y="3523640"/>
            <a:ext cx="4965192" cy="229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9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35BF-7517-1BD9-4F8F-0486EB4E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B752-6D24-28FD-C487-C24A3CF7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11096"/>
            <a:ext cx="8595360" cy="4351337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Customer Segmentation</a:t>
            </a:r>
            <a:r>
              <a:rPr lang="en-US" sz="2000" dirty="0"/>
              <a:t> using </a:t>
            </a:r>
            <a:r>
              <a:rPr lang="en-US" sz="2000" b="1" dirty="0"/>
              <a:t>PCA + K-means</a:t>
            </a:r>
            <a:r>
              <a:rPr lang="en-US" sz="2000" dirty="0"/>
              <a:t> revealed clear behavioral clusters, enabling targeted marketing, inventory planning, and customer value maximization.</a:t>
            </a:r>
          </a:p>
          <a:p>
            <a:pPr algn="just"/>
            <a:r>
              <a:rPr lang="en-US" sz="2000" b="1" dirty="0"/>
              <a:t>Order Cancellation Analysis</a:t>
            </a:r>
            <a:r>
              <a:rPr lang="en-US" sz="2000" dirty="0"/>
              <a:t> via </a:t>
            </a:r>
            <a:r>
              <a:rPr lang="en-US" sz="2000" b="1" dirty="0"/>
              <a:t>Logistic Regression</a:t>
            </a:r>
            <a:r>
              <a:rPr lang="en-US" sz="2000" dirty="0"/>
              <a:t> identified key drivers such as Promotion presence, Order quantity empowering proactive risk management.</a:t>
            </a:r>
            <a:endParaRPr lang="en-IO" sz="2000" dirty="0"/>
          </a:p>
        </p:txBody>
      </p:sp>
    </p:spTree>
    <p:extLst>
      <p:ext uri="{BB962C8B-B14F-4D97-AF65-F5344CB8AC3E}">
        <p14:creationId xmlns:p14="http://schemas.microsoft.com/office/powerpoint/2010/main" val="107872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C47E-2D8C-351C-3CA2-1E1FA797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3C336-36C1-5D40-3B3E-95E351C87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11096"/>
            <a:ext cx="8595360" cy="4351337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Model Refinement &amp; Validation</a:t>
            </a:r>
          </a:p>
          <a:p>
            <a:pPr marL="274320" lvl="1" indent="0" algn="just">
              <a:buNone/>
            </a:pPr>
            <a:r>
              <a:rPr lang="en-US" sz="1800" dirty="0"/>
              <a:t>Incorporate more features (e.g., real-time shipping updates, customer sentiment).</a:t>
            </a:r>
          </a:p>
          <a:p>
            <a:pPr algn="just"/>
            <a:r>
              <a:rPr lang="en-US" sz="2000" b="1" dirty="0"/>
              <a:t>Time-Based Customer Segmentation</a:t>
            </a:r>
          </a:p>
          <a:p>
            <a:pPr marL="274320" lvl="1" indent="0" algn="just">
              <a:buNone/>
            </a:pPr>
            <a:r>
              <a:rPr lang="en-US" sz="1800" dirty="0"/>
              <a:t>Use </a:t>
            </a:r>
            <a:r>
              <a:rPr lang="en-US" sz="1800" b="1" dirty="0"/>
              <a:t>time series clustering</a:t>
            </a:r>
            <a:r>
              <a:rPr lang="en-US" sz="1800" dirty="0"/>
              <a:t> to capture evolving customer behavior over seasons or product launches.</a:t>
            </a:r>
          </a:p>
          <a:p>
            <a:pPr algn="just"/>
            <a:r>
              <a:rPr lang="en-US" sz="2000" b="1" dirty="0"/>
              <a:t>Feedback Loop &amp; Continuous Learning</a:t>
            </a:r>
          </a:p>
          <a:p>
            <a:pPr marL="274320" lvl="1" indent="0" algn="just">
              <a:buNone/>
            </a:pPr>
            <a:r>
              <a:rPr lang="en-US" sz="1800" dirty="0"/>
              <a:t>Use feedback from marketing/cancellation outcomes to retrain models regularly and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2546615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B8CA-B433-2025-2FC6-953CBDB1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65760"/>
            <a:ext cx="3282696" cy="1325562"/>
          </a:xfrm>
        </p:spPr>
        <p:txBody>
          <a:bodyPr/>
          <a:lstStyle/>
          <a:p>
            <a:r>
              <a:rPr lang="en-US" dirty="0"/>
              <a:t>Thank You!</a:t>
            </a:r>
            <a:endParaRPr lang="en-IO" dirty="0"/>
          </a:p>
        </p:txBody>
      </p:sp>
      <p:pic>
        <p:nvPicPr>
          <p:cNvPr id="5" name="Content Placeholder 4" descr="Spring flowers with a butterfly and dragonfly">
            <a:extLst>
              <a:ext uri="{FF2B5EF4-FFF2-40B4-BE49-F238E27FC236}">
                <a16:creationId xmlns:a16="http://schemas.microsoft.com/office/drawing/2014/main" id="{30D3843B-96A0-1626-6DAE-0F06D5DFF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3756" y="1828800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028683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74C4-9631-0797-74D9-1E3888AB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728" y="384048"/>
            <a:ext cx="9692640" cy="795210"/>
          </a:xfrm>
        </p:spPr>
        <p:txBody>
          <a:bodyPr/>
          <a:lstStyle/>
          <a:p>
            <a:r>
              <a:rPr lang="en-US" dirty="0"/>
              <a:t>Outline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BC3C-6CFA-E2F5-CCA4-3D4362031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89888"/>
            <a:ext cx="8595360" cy="5020056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Methodology Overview</a:t>
            </a:r>
          </a:p>
          <a:p>
            <a:r>
              <a:rPr lang="en-US" dirty="0"/>
              <a:t>K-means</a:t>
            </a:r>
          </a:p>
          <a:p>
            <a:r>
              <a:rPr lang="en-US" dirty="0"/>
              <a:t>PCA</a:t>
            </a:r>
          </a:p>
          <a:p>
            <a:r>
              <a:rPr lang="en-US" dirty="0"/>
              <a:t>Customer Segmentation</a:t>
            </a:r>
          </a:p>
          <a:p>
            <a:r>
              <a:rPr lang="en-US" dirty="0"/>
              <a:t>Logistic Regression</a:t>
            </a:r>
          </a:p>
          <a:p>
            <a:r>
              <a:rPr lang="en-US" dirty="0"/>
              <a:t>Order Cancellation 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175565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472A-FC29-CA28-87AC-ECBC6BEA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5F78-EC7F-93A8-E6AE-AF47C468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66544"/>
            <a:ext cx="8595360" cy="1901951"/>
          </a:xfrm>
        </p:spPr>
        <p:txBody>
          <a:bodyPr>
            <a:noAutofit/>
          </a:bodyPr>
          <a:lstStyle/>
          <a:p>
            <a:r>
              <a:rPr lang="en-US" sz="2400" dirty="0"/>
              <a:t>Customer Segmentation based on purchasing power</a:t>
            </a:r>
          </a:p>
          <a:p>
            <a:r>
              <a:rPr lang="en-US" sz="2400" dirty="0"/>
              <a:t>Order Cancellation analysis</a:t>
            </a:r>
            <a:endParaRPr lang="en-IO" sz="2400" dirty="0"/>
          </a:p>
        </p:txBody>
      </p:sp>
    </p:spTree>
    <p:extLst>
      <p:ext uri="{BB962C8B-B14F-4D97-AF65-F5344CB8AC3E}">
        <p14:creationId xmlns:p14="http://schemas.microsoft.com/office/powerpoint/2010/main" val="359186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57FF-22C9-1425-D1D3-C28AFE13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BF94-42A0-F38C-9158-812169AF3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Amazon Fashion retail data (Kaggle): 128k records, 23 fields</a:t>
            </a:r>
            <a:endParaRPr lang="en-IO" sz="2000" dirty="0"/>
          </a:p>
          <a:p>
            <a:pPr marL="0" indent="0">
              <a:buNone/>
            </a:pPr>
            <a:endParaRPr lang="en-I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10164-0129-618A-FD0F-AFEB0467C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33" y="2627310"/>
            <a:ext cx="9026328" cy="359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4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0E68-ABE7-57FA-2EF1-FC1FD750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303118"/>
            <a:ext cx="9692640" cy="749490"/>
          </a:xfrm>
        </p:spPr>
        <p:txBody>
          <a:bodyPr/>
          <a:lstStyle/>
          <a:p>
            <a:r>
              <a:rPr lang="en-US" dirty="0"/>
              <a:t>Business Problem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7646-9D30-A240-C34C-6B9E35F9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1344168"/>
            <a:ext cx="10799064" cy="50749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 does segmentation matter?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Personalized marketing</a:t>
            </a:r>
            <a:r>
              <a:rPr lang="en-US" dirty="0"/>
              <a:t>: It helps target the right products to the right customers, increasing conversion rates.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Inventory optimization</a:t>
            </a:r>
            <a:r>
              <a:rPr lang="en-US" dirty="0"/>
              <a:t>: Understanding which customer segments prefer which products helps avoid overstocking or stockouts.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Price sensitivity analysis</a:t>
            </a:r>
            <a:r>
              <a:rPr lang="en-US" dirty="0"/>
              <a:t>: Different segments respond differently to price changes—critical for dynamic pricing.</a:t>
            </a:r>
          </a:p>
          <a:p>
            <a:pPr marL="274320" lvl="1" indent="0" algn="just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Why are cancellations a concern?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Customer dissatisfaction</a:t>
            </a:r>
            <a:r>
              <a:rPr lang="en-US" dirty="0"/>
              <a:t>: Frequent cancellations can indicate supply chain or listing issues.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Seller performance</a:t>
            </a:r>
            <a:r>
              <a:rPr lang="en-US" dirty="0"/>
              <a:t>: High cancellation rates can damage seller metrics and visibility on Amazon.</a:t>
            </a:r>
          </a:p>
          <a:p>
            <a:pPr marL="274320" lvl="1" indent="0" algn="just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Business impact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Revenue growth</a:t>
            </a:r>
            <a:r>
              <a:rPr lang="en-US" dirty="0"/>
              <a:t>: Accurate segmentation leads to better targeting, promotions, and product mix—driving sales.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/>
              <a:t>Cost control</a:t>
            </a:r>
            <a:r>
              <a:rPr lang="en-US" dirty="0"/>
              <a:t>: Minimizing cancellations helps reduce shipping, restocking, and customer service costs.</a:t>
            </a:r>
          </a:p>
          <a:p>
            <a:pPr marL="0" indent="0">
              <a:buNone/>
            </a:pPr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15204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CBD3-77A4-AFA1-98AE-2C144AC9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5092-9C97-FDE3-764A-3F6489F4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57401"/>
            <a:ext cx="8595360" cy="2816352"/>
          </a:xfrm>
        </p:spPr>
        <p:txBody>
          <a:bodyPr>
            <a:normAutofit/>
          </a:bodyPr>
          <a:lstStyle/>
          <a:p>
            <a:r>
              <a:rPr lang="en-US" sz="2000" b="1" dirty="0"/>
              <a:t>Data pre-processing</a:t>
            </a:r>
          </a:p>
          <a:p>
            <a:r>
              <a:rPr lang="en-US" sz="2000" b="1" dirty="0"/>
              <a:t>Customer Segmentation </a:t>
            </a:r>
            <a:r>
              <a:rPr lang="en-US" sz="2000" dirty="0"/>
              <a:t>using K-means clustering &amp; PCA (Principal Component Analysis)</a:t>
            </a:r>
          </a:p>
          <a:p>
            <a:r>
              <a:rPr lang="en-US" sz="2000" b="1" dirty="0"/>
              <a:t>Order Cancellation Analysis</a:t>
            </a:r>
          </a:p>
          <a:p>
            <a:pPr lvl="1"/>
            <a:r>
              <a:rPr lang="en-US" sz="1800" dirty="0"/>
              <a:t>Exploratory Analysis</a:t>
            </a:r>
          </a:p>
          <a:p>
            <a:pPr lvl="1"/>
            <a:r>
              <a:rPr lang="en-US" sz="1800" dirty="0"/>
              <a:t>Correlation Analysis</a:t>
            </a:r>
          </a:p>
          <a:p>
            <a:pPr lvl="1"/>
            <a:r>
              <a:rPr lang="en-US" sz="1800" dirty="0"/>
              <a:t>Predictive modelling using Logistic Regression</a:t>
            </a:r>
            <a:endParaRPr lang="en-IO" sz="1800" dirty="0"/>
          </a:p>
        </p:txBody>
      </p:sp>
    </p:spTree>
    <p:extLst>
      <p:ext uri="{BB962C8B-B14F-4D97-AF65-F5344CB8AC3E}">
        <p14:creationId xmlns:p14="http://schemas.microsoft.com/office/powerpoint/2010/main" val="232351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8911-027B-98E1-F445-316A3925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552" y="850392"/>
            <a:ext cx="9692640" cy="767778"/>
          </a:xfrm>
        </p:spPr>
        <p:txBody>
          <a:bodyPr/>
          <a:lstStyle/>
          <a:p>
            <a:r>
              <a:rPr lang="en-US" dirty="0"/>
              <a:t>K-means algorithm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DCB4-FC80-FFEA-4022-BBC9BE5BC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838262"/>
            <a:ext cx="9884664" cy="4452809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/>
              <a:t>K-means</a:t>
            </a:r>
            <a:r>
              <a:rPr lang="en-US" sz="2000" dirty="0"/>
              <a:t> is an </a:t>
            </a:r>
            <a:r>
              <a:rPr lang="en-US" sz="2000" b="1" dirty="0"/>
              <a:t>unsupervised machine learning algorithm</a:t>
            </a:r>
            <a:r>
              <a:rPr lang="en-US" sz="2000" dirty="0"/>
              <a:t> used for clustering. It partitions data into K distinct non-overlapping groups (clusters) based on similarity.</a:t>
            </a:r>
          </a:p>
          <a:p>
            <a:pPr algn="just"/>
            <a:r>
              <a:rPr lang="en-US" sz="2000" dirty="0"/>
              <a:t>Steps:</a:t>
            </a:r>
          </a:p>
          <a:p>
            <a:pPr lvl="1" algn="just"/>
            <a:r>
              <a:rPr lang="en-US" sz="1800" dirty="0"/>
              <a:t>Choose the number of clusters (K)</a:t>
            </a:r>
          </a:p>
          <a:p>
            <a:pPr lvl="1" algn="just"/>
            <a:r>
              <a:rPr lang="en-US" sz="1800" dirty="0"/>
              <a:t>Initialize centroids</a:t>
            </a:r>
          </a:p>
          <a:p>
            <a:pPr lvl="1" algn="just"/>
            <a:r>
              <a:rPr lang="en-US" sz="1800" dirty="0"/>
              <a:t>Assign points to the nearest centroid</a:t>
            </a:r>
          </a:p>
          <a:p>
            <a:pPr lvl="1" algn="just"/>
            <a:r>
              <a:rPr lang="en-US" sz="1800" dirty="0"/>
              <a:t>Update centroids</a:t>
            </a:r>
          </a:p>
          <a:p>
            <a:pPr lvl="1" algn="just"/>
            <a:r>
              <a:rPr lang="en-US" sz="1800" dirty="0"/>
              <a:t>Repeat previous steps till there are no more changes in the Centroids.</a:t>
            </a:r>
          </a:p>
          <a:p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177265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404FD-3051-DE8F-A902-BA07E899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11096"/>
            <a:ext cx="9509760" cy="4351337"/>
          </a:xfrm>
        </p:spPr>
        <p:txBody>
          <a:bodyPr/>
          <a:lstStyle/>
          <a:p>
            <a:pPr algn="just"/>
            <a:r>
              <a:rPr lang="en-US" sz="2000" dirty="0"/>
              <a:t>It is a </a:t>
            </a:r>
            <a:r>
              <a:rPr lang="en-US" sz="2000" b="1" dirty="0"/>
              <a:t>dimensionality reduction</a:t>
            </a:r>
            <a:r>
              <a:rPr lang="en-US" sz="2000" dirty="0"/>
              <a:t> technique used to transform high-dimensional data into fewer dimensions while retaining as much variability as possible.</a:t>
            </a:r>
          </a:p>
          <a:p>
            <a:pPr algn="just"/>
            <a:r>
              <a:rPr lang="en-US" sz="2000" dirty="0"/>
              <a:t>Key Outputs:</a:t>
            </a:r>
          </a:p>
          <a:p>
            <a:pPr lvl="1" algn="just"/>
            <a:r>
              <a:rPr lang="en-US" sz="1800" b="1" dirty="0"/>
              <a:t>Explained variance ratio: </a:t>
            </a:r>
            <a:r>
              <a:rPr lang="en-US" sz="1800" dirty="0"/>
              <a:t>Shows how much information each component retains.</a:t>
            </a:r>
          </a:p>
          <a:p>
            <a:pPr lvl="1" algn="just"/>
            <a:r>
              <a:rPr lang="en-US" sz="1800" b="1" dirty="0"/>
              <a:t>Scree plot: </a:t>
            </a:r>
            <a:r>
              <a:rPr lang="en-US" sz="1800" dirty="0"/>
              <a:t>Helps decide how many components to keep.</a:t>
            </a:r>
          </a:p>
          <a:p>
            <a:pPr lvl="1" algn="just"/>
            <a:r>
              <a:rPr lang="en-US" sz="1800" b="1" dirty="0"/>
              <a:t>Transformed dataset: </a:t>
            </a:r>
            <a:r>
              <a:rPr lang="en-US" sz="1800" dirty="0"/>
              <a:t>Lower-dimensional data used for K-means or visualization.</a:t>
            </a:r>
          </a:p>
          <a:p>
            <a:pPr algn="just"/>
            <a:endParaRPr lang="en-IO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5E8398-8915-DFC4-AE3D-B1B37C9B55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2063" y="365125"/>
            <a:ext cx="969168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PCA Analysis</a:t>
            </a:r>
            <a:endParaRPr lang="en-IO" dirty="0"/>
          </a:p>
        </p:txBody>
      </p:sp>
    </p:spTree>
    <p:extLst>
      <p:ext uri="{BB962C8B-B14F-4D97-AF65-F5344CB8AC3E}">
        <p14:creationId xmlns:p14="http://schemas.microsoft.com/office/powerpoint/2010/main" val="262260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2995-4FFB-6576-0A44-B750BDD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" y="-73152"/>
            <a:ext cx="9802368" cy="831786"/>
          </a:xfrm>
        </p:spPr>
        <p:txBody>
          <a:bodyPr/>
          <a:lstStyle/>
          <a:p>
            <a:r>
              <a:rPr lang="en-US" dirty="0"/>
              <a:t>Customer Segmentation</a:t>
            </a:r>
            <a:endParaRPr lang="en-I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ECCA-D1CC-5B75-4F54-16241D0C5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576" y="785706"/>
            <a:ext cx="5852160" cy="5189898"/>
          </a:xfrm>
        </p:spPr>
        <p:txBody>
          <a:bodyPr/>
          <a:lstStyle/>
          <a:p>
            <a:r>
              <a:rPr lang="en-US" b="1" dirty="0"/>
              <a:t>Cluster 0: Budget Shoppers</a:t>
            </a:r>
          </a:p>
          <a:p>
            <a:pPr lvl="1"/>
            <a:r>
              <a:rPr lang="en-US" dirty="0"/>
              <a:t>This cluster has low-spend shoppers who tend to have single-item purchases.</a:t>
            </a:r>
          </a:p>
          <a:p>
            <a:pPr lvl="1"/>
            <a:r>
              <a:rPr lang="en-US" dirty="0"/>
              <a:t>The purchases are dominated by the ‘Kurta’ category (57%).</a:t>
            </a:r>
          </a:p>
          <a:p>
            <a:r>
              <a:rPr lang="en-US" b="1" dirty="0"/>
              <a:t>Cluster 1: Premium Shoppers</a:t>
            </a:r>
          </a:p>
          <a:p>
            <a:pPr lvl="1"/>
            <a:r>
              <a:rPr lang="en-US" dirty="0"/>
              <a:t>This cluster has high-value shoppers but still single-item purchases.</a:t>
            </a:r>
          </a:p>
          <a:p>
            <a:pPr lvl="1"/>
            <a:r>
              <a:rPr lang="en-US" dirty="0"/>
              <a:t>The purchases are dominated by the ‘Set’ category (62%).</a:t>
            </a:r>
          </a:p>
          <a:p>
            <a:r>
              <a:rPr lang="en-US" b="1" dirty="0"/>
              <a:t>Cluster 2: High-end multi-item Shoppers</a:t>
            </a:r>
          </a:p>
          <a:p>
            <a:pPr lvl="1"/>
            <a:r>
              <a:rPr lang="en-US" dirty="0"/>
              <a:t>This cluster has the highest spenders with multi-item purchases.</a:t>
            </a:r>
          </a:p>
          <a:p>
            <a:pPr lvl="1"/>
            <a:r>
              <a:rPr lang="en-US" dirty="0"/>
              <a:t>The purchases are dominated by the ‘Kurta’ (47%) and ‘Set’ (30%) categories.</a:t>
            </a:r>
            <a:endParaRPr lang="en-I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279EBF-394A-F977-0797-D970BD45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09" y="785707"/>
            <a:ext cx="6271218" cy="407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C92C07-6157-D025-5190-A0426998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8" y="5188109"/>
            <a:ext cx="2978303" cy="1638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86C3E-B4DF-1654-1C41-7BF3FD63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707" y="5209138"/>
            <a:ext cx="8179220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147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1453</TotalTime>
  <Words>712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Schoolbook</vt:lpstr>
      <vt:lpstr>Wingdings 2</vt:lpstr>
      <vt:lpstr>View</vt:lpstr>
      <vt:lpstr>Customer Segmentation &amp; Order Cancellation Analysis</vt:lpstr>
      <vt:lpstr>Outline</vt:lpstr>
      <vt:lpstr>Problem Statement</vt:lpstr>
      <vt:lpstr>Dataset</vt:lpstr>
      <vt:lpstr>Business Problem</vt:lpstr>
      <vt:lpstr>Methodology Overview</vt:lpstr>
      <vt:lpstr>K-means algorithm</vt:lpstr>
      <vt:lpstr>PCA Analysis</vt:lpstr>
      <vt:lpstr>Customer Segmentation</vt:lpstr>
      <vt:lpstr>Logistic Regression</vt:lpstr>
      <vt:lpstr>Order Cancellation Analysis</vt:lpstr>
      <vt:lpstr>Order Cancellation Analysis</vt:lpstr>
      <vt:lpstr>Order Cancellation Analysis</vt:lpstr>
      <vt:lpstr>Conclusion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Pragya Sen</dc:creator>
  <cp:lastModifiedBy>Pragya Sen</cp:lastModifiedBy>
  <cp:revision>10</cp:revision>
  <dcterms:created xsi:type="dcterms:W3CDTF">2025-04-29T15:46:33Z</dcterms:created>
  <dcterms:modified xsi:type="dcterms:W3CDTF">2025-05-04T03:07:26Z</dcterms:modified>
</cp:coreProperties>
</file>