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46d533f4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46d533f4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46d533f4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46d533f4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a46d533f4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a46d533f4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46d533f4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46d533f4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46d533f4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46d533f4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46d533f4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46d533f4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46d533f4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46d533f4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a46d533f4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a46d533f4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46d533f4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46d533f4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46d533f4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46d533f4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pragyas@bu.edu" TargetMode="External"/><Relationship Id="rId4"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archive.ics.uci.edu/dataset/186/wine+qualit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928125"/>
            <a:ext cx="8520600" cy="1183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85200C"/>
                </a:solidFill>
                <a:latin typeface="Times New Roman"/>
                <a:ea typeface="Times New Roman"/>
                <a:cs typeface="Times New Roman"/>
                <a:sym typeface="Times New Roman"/>
              </a:rPr>
              <a:t>Red Wine Quality Prediction</a:t>
            </a:r>
            <a:endParaRPr>
              <a:solidFill>
                <a:srgbClr val="85200C"/>
              </a:solidFill>
              <a:latin typeface="Times New Roman"/>
              <a:ea typeface="Times New Roman"/>
              <a:cs typeface="Times New Roman"/>
              <a:sym typeface="Times New Roman"/>
            </a:endParaRPr>
          </a:p>
        </p:txBody>
      </p:sp>
      <p:sp>
        <p:nvSpPr>
          <p:cNvPr id="55" name="Google Shape;55;p13"/>
          <p:cNvSpPr txBox="1"/>
          <p:nvPr>
            <p:ph idx="1" type="subTitle"/>
          </p:nvPr>
        </p:nvSpPr>
        <p:spPr>
          <a:xfrm>
            <a:off x="605025" y="2300725"/>
            <a:ext cx="79224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700"/>
              <a:t>Pragya Sen (</a:t>
            </a:r>
            <a:r>
              <a:rPr lang="en" sz="2700" u="sng">
                <a:solidFill>
                  <a:schemeClr val="hlink"/>
                </a:solidFill>
                <a:hlinkClick r:id="rId3"/>
              </a:rPr>
              <a:t>pragyas@bu.edu</a:t>
            </a:r>
            <a:r>
              <a:rPr lang="en" sz="2700"/>
              <a:t>)</a:t>
            </a:r>
            <a:endParaRPr sz="2700"/>
          </a:p>
        </p:txBody>
      </p:sp>
      <p:sp>
        <p:nvSpPr>
          <p:cNvPr id="56" name="Google Shape;56;p13"/>
          <p:cNvSpPr txBox="1"/>
          <p:nvPr>
            <p:ph idx="1" type="subTitle"/>
          </p:nvPr>
        </p:nvSpPr>
        <p:spPr>
          <a:xfrm>
            <a:off x="1790700" y="3215125"/>
            <a:ext cx="5568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MET CS 555 Term Project </a:t>
            </a:r>
            <a:endParaRPr sz="3000">
              <a:latin typeface="Times New Roman"/>
              <a:ea typeface="Times New Roman"/>
              <a:cs typeface="Times New Roman"/>
              <a:sym typeface="Times New Roman"/>
            </a:endParaRPr>
          </a:p>
        </p:txBody>
      </p:sp>
      <p:pic>
        <p:nvPicPr>
          <p:cNvPr id="57" name="Google Shape;57;p13"/>
          <p:cNvPicPr preferRelativeResize="0"/>
          <p:nvPr/>
        </p:nvPicPr>
        <p:blipFill>
          <a:blip r:embed="rId4">
            <a:alphaModFix/>
          </a:blip>
          <a:stretch>
            <a:fillRect/>
          </a:stretch>
        </p:blipFill>
        <p:spPr>
          <a:xfrm>
            <a:off x="-3" y="2571750"/>
            <a:ext cx="2178275" cy="2521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Limitations</a:t>
            </a:r>
            <a:endParaRPr>
              <a:latin typeface="Times New Roman"/>
              <a:ea typeface="Times New Roman"/>
              <a:cs typeface="Times New Roman"/>
              <a:sym typeface="Times New Roman"/>
            </a:endParaRPr>
          </a:p>
        </p:txBody>
      </p:sp>
      <p:sp>
        <p:nvSpPr>
          <p:cNvPr id="132" name="Google Shape;132;p22"/>
          <p:cNvSpPr txBox="1"/>
          <p:nvPr>
            <p:ph idx="1" type="body"/>
          </p:nvPr>
        </p:nvSpPr>
        <p:spPr>
          <a:xfrm>
            <a:off x="311700" y="695275"/>
            <a:ext cx="5508600" cy="4448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latin typeface="Times New Roman"/>
                <a:ea typeface="Times New Roman"/>
                <a:cs typeface="Times New Roman"/>
                <a:sym typeface="Times New Roman"/>
              </a:rPr>
              <a:t>One of the limitations of this analysis is that there is some degree of imbalance in the dataset. A majority of the quality values were “regular” (5 and 6), which made no significant contribution to finding an optimal model. These values made it slightly harder to identify each factor's different influence on a "high" or "low" quality of the wine.</a:t>
            </a:r>
            <a:endParaRPr sz="1500">
              <a:latin typeface="Times New Roman"/>
              <a:ea typeface="Times New Roman"/>
              <a:cs typeface="Times New Roman"/>
              <a:sym typeface="Times New Roman"/>
            </a:endParaRPr>
          </a:p>
          <a:p>
            <a:pPr indent="0" lvl="0" marL="0" rtl="0" algn="just">
              <a:spcBef>
                <a:spcPts val="1200"/>
              </a:spcBef>
              <a:spcAft>
                <a:spcPts val="0"/>
              </a:spcAft>
              <a:buClr>
                <a:schemeClr val="dk1"/>
              </a:buClr>
              <a:buSzPts val="1100"/>
              <a:buFont typeface="Arial"/>
              <a:buNone/>
            </a:pPr>
            <a:r>
              <a:rPr lang="en" sz="1500">
                <a:latin typeface="Times New Roman"/>
                <a:ea typeface="Times New Roman"/>
                <a:cs typeface="Times New Roman"/>
                <a:sym typeface="Times New Roman"/>
              </a:rPr>
              <a:t>Another limitation could be the possibility of overfitting. The Random Forest model was chosen to be the best fit for this dataset. But if looked closely in Table1, it can be seen that the RMSE value of Model 4 for the training data is significantly smaller than the testing data. This could be an indicator of overfitting. Regardless, the Random Forest model appears to be the best choice since the RMSE values, even for testing and validation data, for Model 4 were significantly better than the other models.</a:t>
            </a:r>
            <a:endParaRPr sz="1500">
              <a:latin typeface="Times New Roman"/>
              <a:ea typeface="Times New Roman"/>
              <a:cs typeface="Times New Roman"/>
              <a:sym typeface="Times New Roman"/>
            </a:endParaRPr>
          </a:p>
          <a:p>
            <a:pPr indent="0" lvl="0" marL="0" rtl="0" algn="l">
              <a:spcBef>
                <a:spcPts val="1200"/>
              </a:spcBef>
              <a:spcAft>
                <a:spcPts val="1200"/>
              </a:spcAft>
              <a:buNone/>
            </a:pPr>
            <a:r>
              <a:t/>
            </a:r>
            <a:endParaRPr sz="1100">
              <a:solidFill>
                <a:schemeClr val="dk1"/>
              </a:solidFill>
              <a:latin typeface="Calibri"/>
              <a:ea typeface="Calibri"/>
              <a:cs typeface="Calibri"/>
              <a:sym typeface="Calibri"/>
            </a:endParaRPr>
          </a:p>
        </p:txBody>
      </p:sp>
      <p:pic>
        <p:nvPicPr>
          <p:cNvPr id="133" name="Google Shape;133;p22"/>
          <p:cNvPicPr preferRelativeResize="0"/>
          <p:nvPr/>
        </p:nvPicPr>
        <p:blipFill>
          <a:blip r:embed="rId3">
            <a:alphaModFix/>
          </a:blip>
          <a:stretch>
            <a:fillRect/>
          </a:stretch>
        </p:blipFill>
        <p:spPr>
          <a:xfrm>
            <a:off x="6505950" y="130775"/>
            <a:ext cx="2142750" cy="2502175"/>
          </a:xfrm>
          <a:prstGeom prst="rect">
            <a:avLst/>
          </a:prstGeom>
          <a:noFill/>
          <a:ln>
            <a:noFill/>
          </a:ln>
        </p:spPr>
      </p:pic>
      <p:pic>
        <p:nvPicPr>
          <p:cNvPr id="134" name="Google Shape;134;p22"/>
          <p:cNvPicPr preferRelativeResize="0"/>
          <p:nvPr/>
        </p:nvPicPr>
        <p:blipFill>
          <a:blip r:embed="rId4">
            <a:alphaModFix/>
          </a:blip>
          <a:stretch>
            <a:fillRect/>
          </a:stretch>
        </p:blipFill>
        <p:spPr>
          <a:xfrm>
            <a:off x="6449400" y="2759644"/>
            <a:ext cx="2199300" cy="23832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2750400" y="2285400"/>
            <a:ext cx="364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 for listening.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63" name="Google Shape;63;p14"/>
          <p:cNvSpPr txBox="1"/>
          <p:nvPr>
            <p:ph idx="1" type="body"/>
          </p:nvPr>
        </p:nvSpPr>
        <p:spPr>
          <a:xfrm>
            <a:off x="311700" y="1152475"/>
            <a:ext cx="8520600" cy="818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Times New Roman"/>
                <a:ea typeface="Times New Roman"/>
                <a:cs typeface="Times New Roman"/>
                <a:sym typeface="Times New Roman"/>
              </a:rPr>
              <a:t>D</a:t>
            </a:r>
            <a:r>
              <a:rPr lang="en">
                <a:latin typeface="Times New Roman"/>
                <a:ea typeface="Times New Roman"/>
                <a:cs typeface="Times New Roman"/>
                <a:sym typeface="Times New Roman"/>
              </a:rPr>
              <a:t>etermine which chemical features are the best indicators of red wine quality and use the most appropriate method to model the same.</a:t>
            </a:r>
            <a:endParaRPr>
              <a:latin typeface="Times New Roman"/>
              <a:ea typeface="Times New Roman"/>
              <a:cs typeface="Times New Roman"/>
              <a:sym typeface="Times New Roman"/>
            </a:endParaRPr>
          </a:p>
        </p:txBody>
      </p:sp>
      <p:sp>
        <p:nvSpPr>
          <p:cNvPr id="64" name="Google Shape;64;p14"/>
          <p:cNvSpPr txBox="1"/>
          <p:nvPr>
            <p:ph type="title"/>
          </p:nvPr>
        </p:nvSpPr>
        <p:spPr>
          <a:xfrm>
            <a:off x="311700" y="2197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65" name="Google Shape;65;p14"/>
          <p:cNvSpPr txBox="1"/>
          <p:nvPr>
            <p:ph idx="1" type="body"/>
          </p:nvPr>
        </p:nvSpPr>
        <p:spPr>
          <a:xfrm>
            <a:off x="311700" y="2720350"/>
            <a:ext cx="8520600" cy="182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The Red Wine Quality Dataset (</a:t>
            </a:r>
            <a:r>
              <a:rPr lang="en"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https://archive.ics.uci.edu/dataset/186/wine+quality</a:t>
            </a:r>
            <a:r>
              <a:rPr lang="en">
                <a:latin typeface="Times New Roman"/>
                <a:ea typeface="Times New Roman"/>
                <a:cs typeface="Times New Roman"/>
                <a:sym typeface="Times New Roman"/>
              </a:rPr>
              <a:t>) was used.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1000 samples have been used for this project.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Contains a total of 12 variables where 11 are chemical factors potentially affecting the dependent variable, i.e, the quality</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Data Preparation</a:t>
            </a:r>
            <a:endParaRPr>
              <a:latin typeface="Times New Roman"/>
              <a:ea typeface="Times New Roman"/>
              <a:cs typeface="Times New Roman"/>
              <a:sym typeface="Times New Roman"/>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Checking the datatype of all the features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Checking for the presence of missing values in the dataset</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Summary of the dataset to understand the distribution of data</a:t>
            </a:r>
            <a:endParaRPr>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
                <a:latin typeface="Times New Roman"/>
                <a:ea typeface="Times New Roman"/>
                <a:cs typeface="Times New Roman"/>
                <a:sym typeface="Times New Roman"/>
              </a:rPr>
              <a:t>Checking if data is normally distributed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Splitting Data</a:t>
            </a:r>
            <a:endParaRPr>
              <a:latin typeface="Times New Roman"/>
              <a:ea typeface="Times New Roman"/>
              <a:cs typeface="Times New Roman"/>
              <a:sym typeface="Times New Roman"/>
            </a:endParaRPr>
          </a:p>
        </p:txBody>
      </p:sp>
      <p:sp>
        <p:nvSpPr>
          <p:cNvPr id="72" name="Google Shape;72;p15"/>
          <p:cNvSpPr txBox="1"/>
          <p:nvPr>
            <p:ph type="title"/>
          </p:nvPr>
        </p:nvSpPr>
        <p:spPr>
          <a:xfrm>
            <a:off x="311700" y="3112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Statistical Methods Used</a:t>
            </a:r>
            <a:endParaRPr>
              <a:latin typeface="Times New Roman"/>
              <a:ea typeface="Times New Roman"/>
              <a:cs typeface="Times New Roman"/>
              <a:sym typeface="Times New Roman"/>
            </a:endParaRPr>
          </a:p>
        </p:txBody>
      </p:sp>
      <p:sp>
        <p:nvSpPr>
          <p:cNvPr id="73" name="Google Shape;73;p15"/>
          <p:cNvSpPr txBox="1"/>
          <p:nvPr>
            <p:ph idx="1" type="body"/>
          </p:nvPr>
        </p:nvSpPr>
        <p:spPr>
          <a:xfrm>
            <a:off x="311700" y="3743275"/>
            <a:ext cx="8520600" cy="8181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 sz="7200">
                <a:latin typeface="Times New Roman"/>
                <a:ea typeface="Times New Roman"/>
                <a:cs typeface="Times New Roman"/>
                <a:sym typeface="Times New Roman"/>
              </a:rPr>
              <a:t>Correlation Matrix, Histograms, QQ-plots, Simple Linear Regression, Multiple Linear Regression, Lasso Method (L1 regularization), Random Forest</a:t>
            </a:r>
            <a:endParaRPr sz="72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Correlation</a:t>
            </a:r>
            <a:endParaRPr>
              <a:latin typeface="Times New Roman"/>
              <a:ea typeface="Times New Roman"/>
              <a:cs typeface="Times New Roman"/>
              <a:sym typeface="Times New Roman"/>
            </a:endParaRPr>
          </a:p>
        </p:txBody>
      </p:sp>
      <p:sp>
        <p:nvSpPr>
          <p:cNvPr id="79" name="Google Shape;79;p16"/>
          <p:cNvSpPr txBox="1"/>
          <p:nvPr>
            <p:ph idx="1" type="body"/>
          </p:nvPr>
        </p:nvSpPr>
        <p:spPr>
          <a:xfrm>
            <a:off x="304800" y="636725"/>
            <a:ext cx="5762400" cy="457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b="1" lang="en" u="sng">
                <a:latin typeface="Times New Roman"/>
                <a:ea typeface="Times New Roman"/>
                <a:cs typeface="Times New Roman"/>
                <a:sym typeface="Times New Roman"/>
              </a:rPr>
              <a:t>Correlation of each factor to quality (in decreasing order)</a:t>
            </a:r>
            <a:endParaRPr b="1" u="sng">
              <a:latin typeface="Times New Roman"/>
              <a:ea typeface="Times New Roman"/>
              <a:cs typeface="Times New Roman"/>
              <a:sym typeface="Times New Roman"/>
            </a:endParaRPr>
          </a:p>
        </p:txBody>
      </p:sp>
      <p:pic>
        <p:nvPicPr>
          <p:cNvPr id="80" name="Google Shape;80;p16"/>
          <p:cNvPicPr preferRelativeResize="0"/>
          <p:nvPr/>
        </p:nvPicPr>
        <p:blipFill>
          <a:blip r:embed="rId3">
            <a:alphaModFix/>
          </a:blip>
          <a:stretch>
            <a:fillRect/>
          </a:stretch>
        </p:blipFill>
        <p:spPr>
          <a:xfrm>
            <a:off x="304800" y="1093925"/>
            <a:ext cx="5871976" cy="983125"/>
          </a:xfrm>
          <a:prstGeom prst="rect">
            <a:avLst/>
          </a:prstGeom>
          <a:noFill/>
          <a:ln>
            <a:noFill/>
          </a:ln>
        </p:spPr>
      </p:pic>
      <p:sp>
        <p:nvSpPr>
          <p:cNvPr id="81" name="Google Shape;81;p16"/>
          <p:cNvSpPr txBox="1"/>
          <p:nvPr>
            <p:ph idx="1" type="body"/>
          </p:nvPr>
        </p:nvSpPr>
        <p:spPr>
          <a:xfrm>
            <a:off x="304800" y="2008325"/>
            <a:ext cx="8122800" cy="4572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rPr lang="en" sz="1650">
                <a:latin typeface="Times New Roman"/>
                <a:ea typeface="Times New Roman"/>
                <a:cs typeface="Times New Roman"/>
                <a:sym typeface="Times New Roman"/>
              </a:rPr>
              <a:t>Top-4 factors: </a:t>
            </a:r>
            <a:r>
              <a:rPr b="1" lang="en" sz="1650">
                <a:latin typeface="Times New Roman"/>
                <a:ea typeface="Times New Roman"/>
                <a:cs typeface="Times New Roman"/>
                <a:sym typeface="Times New Roman"/>
              </a:rPr>
              <a:t>alcohol, volatile.acidity, total.sulphur.dioxide, citric.acid</a:t>
            </a:r>
            <a:endParaRPr sz="1650">
              <a:latin typeface="Times New Roman"/>
              <a:ea typeface="Times New Roman"/>
              <a:cs typeface="Times New Roman"/>
              <a:sym typeface="Times New Roman"/>
            </a:endParaRPr>
          </a:p>
        </p:txBody>
      </p:sp>
      <p:sp>
        <p:nvSpPr>
          <p:cNvPr id="82" name="Google Shape;82;p16"/>
          <p:cNvSpPr txBox="1"/>
          <p:nvPr>
            <p:ph idx="1" type="body"/>
          </p:nvPr>
        </p:nvSpPr>
        <p:spPr>
          <a:xfrm>
            <a:off x="304800" y="2465525"/>
            <a:ext cx="3156300" cy="45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650" u="sng">
                <a:latin typeface="Times New Roman"/>
                <a:ea typeface="Times New Roman"/>
                <a:cs typeface="Times New Roman"/>
                <a:sym typeface="Times New Roman"/>
              </a:rPr>
              <a:t>Correlation matrix of all factors</a:t>
            </a:r>
            <a:endParaRPr b="1" sz="1650" u="sng">
              <a:latin typeface="Times New Roman"/>
              <a:ea typeface="Times New Roman"/>
              <a:cs typeface="Times New Roman"/>
              <a:sym typeface="Times New Roman"/>
            </a:endParaRPr>
          </a:p>
        </p:txBody>
      </p:sp>
      <p:pic>
        <p:nvPicPr>
          <p:cNvPr id="83" name="Google Shape;83;p16"/>
          <p:cNvPicPr preferRelativeResize="0"/>
          <p:nvPr/>
        </p:nvPicPr>
        <p:blipFill>
          <a:blip r:embed="rId4">
            <a:alphaModFix/>
          </a:blip>
          <a:stretch>
            <a:fillRect/>
          </a:stretch>
        </p:blipFill>
        <p:spPr>
          <a:xfrm>
            <a:off x="304800" y="2832625"/>
            <a:ext cx="2526278" cy="2310875"/>
          </a:xfrm>
          <a:prstGeom prst="rect">
            <a:avLst/>
          </a:prstGeom>
          <a:noFill/>
          <a:ln>
            <a:noFill/>
          </a:ln>
        </p:spPr>
      </p:pic>
      <p:sp>
        <p:nvSpPr>
          <p:cNvPr id="84" name="Google Shape;84;p16"/>
          <p:cNvSpPr txBox="1"/>
          <p:nvPr>
            <p:ph idx="1" type="body"/>
          </p:nvPr>
        </p:nvSpPr>
        <p:spPr>
          <a:xfrm>
            <a:off x="2881200" y="3133050"/>
            <a:ext cx="5951100" cy="1745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650">
                <a:latin typeface="Times New Roman"/>
                <a:ea typeface="Times New Roman"/>
                <a:cs typeface="Times New Roman"/>
                <a:sym typeface="Times New Roman"/>
              </a:rPr>
              <a:t>It was seen that amongst the top-4 variables, only </a:t>
            </a:r>
            <a:r>
              <a:rPr b="1" lang="en" sz="1650">
                <a:latin typeface="Times New Roman"/>
                <a:ea typeface="Times New Roman"/>
                <a:cs typeface="Times New Roman"/>
                <a:sym typeface="Times New Roman"/>
              </a:rPr>
              <a:t>volatile.acidity</a:t>
            </a:r>
            <a:r>
              <a:rPr lang="en" sz="1650">
                <a:latin typeface="Times New Roman"/>
                <a:ea typeface="Times New Roman"/>
                <a:cs typeface="Times New Roman"/>
                <a:sym typeface="Times New Roman"/>
              </a:rPr>
              <a:t> &amp; </a:t>
            </a:r>
            <a:r>
              <a:rPr b="1" lang="en" sz="1650">
                <a:latin typeface="Times New Roman"/>
                <a:ea typeface="Times New Roman"/>
                <a:cs typeface="Times New Roman"/>
                <a:sym typeface="Times New Roman"/>
              </a:rPr>
              <a:t>citric.acid</a:t>
            </a:r>
            <a:r>
              <a:rPr lang="en" sz="1650">
                <a:latin typeface="Times New Roman"/>
                <a:ea typeface="Times New Roman"/>
                <a:cs typeface="Times New Roman"/>
                <a:sym typeface="Times New Roman"/>
              </a:rPr>
              <a:t> have a significant magnitude of correlation.</a:t>
            </a:r>
            <a:endParaRPr sz="1650">
              <a:latin typeface="Times New Roman"/>
              <a:ea typeface="Times New Roman"/>
              <a:cs typeface="Times New Roman"/>
              <a:sym typeface="Times New Roman"/>
            </a:endParaRPr>
          </a:p>
          <a:p>
            <a:pPr indent="0" lvl="0" marL="0" rtl="0" algn="l">
              <a:spcBef>
                <a:spcPts val="1200"/>
              </a:spcBef>
              <a:spcAft>
                <a:spcPts val="1200"/>
              </a:spcAft>
              <a:buNone/>
            </a:pPr>
            <a:r>
              <a:rPr b="1" lang="en" sz="1650">
                <a:latin typeface="Times New Roman"/>
                <a:ea typeface="Times New Roman"/>
                <a:cs typeface="Times New Roman"/>
                <a:sym typeface="Times New Roman"/>
              </a:rPr>
              <a:t>Cor(</a:t>
            </a:r>
            <a:r>
              <a:rPr b="1" lang="en" sz="1650">
                <a:latin typeface="Times New Roman"/>
                <a:ea typeface="Times New Roman"/>
                <a:cs typeface="Times New Roman"/>
                <a:sym typeface="Times New Roman"/>
              </a:rPr>
              <a:t>volatile.acidity, citric.acid</a:t>
            </a:r>
            <a:r>
              <a:rPr b="1" lang="en" sz="1650">
                <a:latin typeface="Times New Roman"/>
                <a:ea typeface="Times New Roman"/>
                <a:cs typeface="Times New Roman"/>
                <a:sym typeface="Times New Roman"/>
              </a:rPr>
              <a:t>) = -0.54</a:t>
            </a:r>
            <a:endParaRPr b="1" sz="165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Model 1: </a:t>
            </a:r>
            <a:r>
              <a:rPr lang="en">
                <a:latin typeface="Times New Roman"/>
                <a:ea typeface="Times New Roman"/>
                <a:cs typeface="Times New Roman"/>
                <a:sym typeface="Times New Roman"/>
              </a:rPr>
              <a:t>Simple Linear Regression (SLR)</a:t>
            </a:r>
            <a:endParaRPr>
              <a:latin typeface="Times New Roman"/>
              <a:ea typeface="Times New Roman"/>
              <a:cs typeface="Times New Roman"/>
              <a:sym typeface="Times New Roman"/>
            </a:endParaRPr>
          </a:p>
        </p:txBody>
      </p:sp>
      <p:sp>
        <p:nvSpPr>
          <p:cNvPr id="90" name="Google Shape;9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50">
                <a:latin typeface="Times New Roman"/>
                <a:ea typeface="Times New Roman"/>
                <a:cs typeface="Times New Roman"/>
                <a:sym typeface="Times New Roman"/>
              </a:rPr>
              <a:t>Using only 1 predictor variable, i.e, </a:t>
            </a:r>
            <a:r>
              <a:rPr b="1" lang="en" sz="1650">
                <a:latin typeface="Times New Roman"/>
                <a:ea typeface="Times New Roman"/>
                <a:cs typeface="Times New Roman"/>
                <a:sym typeface="Times New Roman"/>
              </a:rPr>
              <a:t>alcohol</a:t>
            </a:r>
            <a:r>
              <a:rPr lang="en" sz="1650">
                <a:latin typeface="Times New Roman"/>
                <a:ea typeface="Times New Roman"/>
                <a:cs typeface="Times New Roman"/>
                <a:sym typeface="Times New Roman"/>
              </a:rPr>
              <a:t> (highest correlation with </a:t>
            </a:r>
            <a:r>
              <a:rPr b="1" lang="en" sz="1650">
                <a:latin typeface="Times New Roman"/>
                <a:ea typeface="Times New Roman"/>
                <a:cs typeface="Times New Roman"/>
                <a:sym typeface="Times New Roman"/>
              </a:rPr>
              <a:t>quality</a:t>
            </a:r>
            <a:r>
              <a:rPr lang="en" sz="1650">
                <a:latin typeface="Times New Roman"/>
                <a:ea typeface="Times New Roman"/>
                <a:cs typeface="Times New Roman"/>
                <a:sym typeface="Times New Roman"/>
              </a:rPr>
              <a:t>)</a:t>
            </a:r>
            <a:endParaRPr sz="1650">
              <a:latin typeface="Times New Roman"/>
              <a:ea typeface="Times New Roman"/>
              <a:cs typeface="Times New Roman"/>
              <a:sym typeface="Times New Roman"/>
            </a:endParaRPr>
          </a:p>
        </p:txBody>
      </p:sp>
      <p:pic>
        <p:nvPicPr>
          <p:cNvPr id="91" name="Google Shape;91;p17"/>
          <p:cNvPicPr preferRelativeResize="0"/>
          <p:nvPr/>
        </p:nvPicPr>
        <p:blipFill>
          <a:blip r:embed="rId3">
            <a:alphaModFix/>
          </a:blip>
          <a:stretch>
            <a:fillRect/>
          </a:stretch>
        </p:blipFill>
        <p:spPr>
          <a:xfrm>
            <a:off x="449575" y="1752825"/>
            <a:ext cx="5001050" cy="3068250"/>
          </a:xfrm>
          <a:prstGeom prst="rect">
            <a:avLst/>
          </a:prstGeom>
          <a:noFill/>
          <a:ln>
            <a:noFill/>
          </a:ln>
        </p:spPr>
      </p:pic>
      <p:pic>
        <p:nvPicPr>
          <p:cNvPr id="92" name="Google Shape;92;p17"/>
          <p:cNvPicPr preferRelativeResize="0"/>
          <p:nvPr/>
        </p:nvPicPr>
        <p:blipFill>
          <a:blip r:embed="rId4">
            <a:alphaModFix/>
          </a:blip>
          <a:stretch>
            <a:fillRect/>
          </a:stretch>
        </p:blipFill>
        <p:spPr>
          <a:xfrm>
            <a:off x="5724150" y="1605175"/>
            <a:ext cx="2970825" cy="322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Model 2: </a:t>
            </a:r>
            <a:r>
              <a:rPr lang="en">
                <a:latin typeface="Times New Roman"/>
                <a:ea typeface="Times New Roman"/>
                <a:cs typeface="Times New Roman"/>
                <a:sym typeface="Times New Roman"/>
              </a:rPr>
              <a:t>Multiple Linear Regression (MLR)</a:t>
            </a:r>
            <a:endParaRPr>
              <a:latin typeface="Times New Roman"/>
              <a:ea typeface="Times New Roman"/>
              <a:cs typeface="Times New Roman"/>
              <a:sym typeface="Times New Roman"/>
            </a:endParaRPr>
          </a:p>
        </p:txBody>
      </p:sp>
      <p:sp>
        <p:nvSpPr>
          <p:cNvPr id="98" name="Google Shape;9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50">
                <a:latin typeface="Times New Roman"/>
                <a:ea typeface="Times New Roman"/>
                <a:cs typeface="Times New Roman"/>
                <a:sym typeface="Times New Roman"/>
              </a:rPr>
              <a:t>Using the top 4 variables with highest correlation (i.e., </a:t>
            </a:r>
            <a:r>
              <a:rPr b="1" lang="en" sz="1650">
                <a:latin typeface="Times New Roman"/>
                <a:ea typeface="Times New Roman"/>
                <a:cs typeface="Times New Roman"/>
                <a:sym typeface="Times New Roman"/>
              </a:rPr>
              <a:t>alcohol, volatile.acidity, total.</a:t>
            </a:r>
            <a:r>
              <a:rPr b="1" lang="en" sz="1650">
                <a:latin typeface="Times New Roman"/>
                <a:ea typeface="Times New Roman"/>
                <a:cs typeface="Times New Roman"/>
                <a:sym typeface="Times New Roman"/>
              </a:rPr>
              <a:t>sulfur</a:t>
            </a:r>
            <a:r>
              <a:rPr b="1" lang="en" sz="1650">
                <a:latin typeface="Times New Roman"/>
                <a:ea typeface="Times New Roman"/>
                <a:cs typeface="Times New Roman"/>
                <a:sym typeface="Times New Roman"/>
              </a:rPr>
              <a:t>.dioxide, citric.acid</a:t>
            </a:r>
            <a:r>
              <a:rPr lang="en" sz="1650">
                <a:latin typeface="Times New Roman"/>
                <a:ea typeface="Times New Roman"/>
                <a:cs typeface="Times New Roman"/>
                <a:sym typeface="Times New Roman"/>
              </a:rPr>
              <a:t>) to the quality variable.</a:t>
            </a:r>
            <a:endParaRPr sz="1650">
              <a:latin typeface="Times New Roman"/>
              <a:ea typeface="Times New Roman"/>
              <a:cs typeface="Times New Roman"/>
              <a:sym typeface="Times New Roman"/>
            </a:endParaRPr>
          </a:p>
        </p:txBody>
      </p:sp>
      <p:pic>
        <p:nvPicPr>
          <p:cNvPr id="99" name="Google Shape;99;p18"/>
          <p:cNvPicPr preferRelativeResize="0"/>
          <p:nvPr/>
        </p:nvPicPr>
        <p:blipFill>
          <a:blip r:embed="rId3">
            <a:alphaModFix/>
          </a:blip>
          <a:stretch>
            <a:fillRect/>
          </a:stretch>
        </p:blipFill>
        <p:spPr>
          <a:xfrm>
            <a:off x="311700" y="1915675"/>
            <a:ext cx="4836376" cy="2930600"/>
          </a:xfrm>
          <a:prstGeom prst="rect">
            <a:avLst/>
          </a:prstGeom>
          <a:noFill/>
          <a:ln>
            <a:noFill/>
          </a:ln>
        </p:spPr>
      </p:pic>
      <p:pic>
        <p:nvPicPr>
          <p:cNvPr id="100" name="Google Shape;100;p18"/>
          <p:cNvPicPr preferRelativeResize="0"/>
          <p:nvPr/>
        </p:nvPicPr>
        <p:blipFill>
          <a:blip r:embed="rId4">
            <a:alphaModFix/>
          </a:blip>
          <a:stretch>
            <a:fillRect/>
          </a:stretch>
        </p:blipFill>
        <p:spPr>
          <a:xfrm>
            <a:off x="5257299" y="1915675"/>
            <a:ext cx="3278625" cy="2994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Model 3: </a:t>
            </a:r>
            <a:r>
              <a:rPr lang="en">
                <a:latin typeface="Times New Roman"/>
                <a:ea typeface="Times New Roman"/>
                <a:cs typeface="Times New Roman"/>
                <a:sym typeface="Times New Roman"/>
              </a:rPr>
              <a:t>MLR with Lasso technique (L1 regularization)</a:t>
            </a:r>
            <a:endParaRPr>
              <a:latin typeface="Times New Roman"/>
              <a:ea typeface="Times New Roman"/>
              <a:cs typeface="Times New Roman"/>
              <a:sym typeface="Times New Roman"/>
            </a:endParaRPr>
          </a:p>
        </p:txBody>
      </p:sp>
      <p:sp>
        <p:nvSpPr>
          <p:cNvPr id="106" name="Google Shape;106;p19"/>
          <p:cNvSpPr txBox="1"/>
          <p:nvPr>
            <p:ph idx="1" type="body"/>
          </p:nvPr>
        </p:nvSpPr>
        <p:spPr>
          <a:xfrm>
            <a:off x="311700" y="1152475"/>
            <a:ext cx="8520600" cy="831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650">
                <a:latin typeface="Times New Roman"/>
                <a:ea typeface="Times New Roman"/>
                <a:cs typeface="Times New Roman"/>
                <a:sym typeface="Times New Roman"/>
              </a:rPr>
              <a:t>Using the Lasso technique to eliminate the effect of correlation within variables. It aims to shrink coefficients of some features to zero, effectively performing feature selection.</a:t>
            </a:r>
            <a:endParaRPr sz="1650">
              <a:latin typeface="Times New Roman"/>
              <a:ea typeface="Times New Roman"/>
              <a:cs typeface="Times New Roman"/>
              <a:sym typeface="Times New Roman"/>
            </a:endParaRPr>
          </a:p>
        </p:txBody>
      </p:sp>
      <p:pic>
        <p:nvPicPr>
          <p:cNvPr id="107" name="Google Shape;107;p19"/>
          <p:cNvPicPr preferRelativeResize="0"/>
          <p:nvPr/>
        </p:nvPicPr>
        <p:blipFill>
          <a:blip r:embed="rId3">
            <a:alphaModFix/>
          </a:blip>
          <a:stretch>
            <a:fillRect/>
          </a:stretch>
        </p:blipFill>
        <p:spPr>
          <a:xfrm>
            <a:off x="368249" y="1984375"/>
            <a:ext cx="3882189" cy="1503838"/>
          </a:xfrm>
          <a:prstGeom prst="rect">
            <a:avLst/>
          </a:prstGeom>
          <a:noFill/>
          <a:ln>
            <a:noFill/>
          </a:ln>
        </p:spPr>
      </p:pic>
      <p:pic>
        <p:nvPicPr>
          <p:cNvPr id="108" name="Google Shape;108;p19"/>
          <p:cNvPicPr preferRelativeResize="0"/>
          <p:nvPr/>
        </p:nvPicPr>
        <p:blipFill>
          <a:blip r:embed="rId4">
            <a:alphaModFix/>
          </a:blip>
          <a:stretch>
            <a:fillRect/>
          </a:stretch>
        </p:blipFill>
        <p:spPr>
          <a:xfrm>
            <a:off x="311700" y="3654575"/>
            <a:ext cx="4325705" cy="427337"/>
          </a:xfrm>
          <a:prstGeom prst="rect">
            <a:avLst/>
          </a:prstGeom>
          <a:noFill/>
          <a:ln>
            <a:noFill/>
          </a:ln>
        </p:spPr>
      </p:pic>
      <p:pic>
        <p:nvPicPr>
          <p:cNvPr id="109" name="Google Shape;109;p19"/>
          <p:cNvPicPr preferRelativeResize="0"/>
          <p:nvPr/>
        </p:nvPicPr>
        <p:blipFill>
          <a:blip r:embed="rId5">
            <a:alphaModFix/>
          </a:blip>
          <a:stretch>
            <a:fillRect/>
          </a:stretch>
        </p:blipFill>
        <p:spPr>
          <a:xfrm>
            <a:off x="5317649" y="1984375"/>
            <a:ext cx="3081125" cy="3064501"/>
          </a:xfrm>
          <a:prstGeom prst="rect">
            <a:avLst/>
          </a:prstGeom>
          <a:noFill/>
          <a:ln>
            <a:noFill/>
          </a:ln>
        </p:spPr>
      </p:pic>
      <p:sp>
        <p:nvSpPr>
          <p:cNvPr id="110" name="Google Shape;110;p19"/>
          <p:cNvSpPr txBox="1"/>
          <p:nvPr>
            <p:ph idx="1" type="body"/>
          </p:nvPr>
        </p:nvSpPr>
        <p:spPr>
          <a:xfrm>
            <a:off x="141725" y="4108700"/>
            <a:ext cx="5176200" cy="975600"/>
          </a:xfrm>
          <a:prstGeom prst="rect">
            <a:avLst/>
          </a:prstGeom>
        </p:spPr>
        <p:txBody>
          <a:bodyPr anchorCtr="0" anchor="t" bIns="91425" lIns="91425" spcFirstLastPara="1" rIns="91425" wrap="square" tIns="91425">
            <a:noAutofit/>
          </a:bodyPr>
          <a:lstStyle/>
          <a:p>
            <a:pPr indent="0" lvl="0" marL="0" rtl="0" algn="l">
              <a:spcBef>
                <a:spcPts val="1200"/>
              </a:spcBef>
              <a:spcAft>
                <a:spcPts val="1200"/>
              </a:spcAft>
              <a:buNone/>
            </a:pPr>
            <a:r>
              <a:rPr lang="en" sz="1600">
                <a:latin typeface="Times New Roman"/>
                <a:ea typeface="Times New Roman"/>
                <a:cs typeface="Times New Roman"/>
                <a:sym typeface="Times New Roman"/>
              </a:rPr>
              <a:t>It can be seen that the magnitude of the </a:t>
            </a:r>
            <a:r>
              <a:rPr b="1" lang="en" sz="1600">
                <a:latin typeface="Times New Roman"/>
                <a:ea typeface="Times New Roman"/>
                <a:cs typeface="Times New Roman"/>
                <a:sym typeface="Times New Roman"/>
              </a:rPr>
              <a:t>coefficient for citric.acid is extremely small</a:t>
            </a:r>
            <a:r>
              <a:rPr lang="en" sz="1600">
                <a:latin typeface="Times New Roman"/>
                <a:ea typeface="Times New Roman"/>
                <a:cs typeface="Times New Roman"/>
                <a:sym typeface="Times New Roman"/>
              </a:rPr>
              <a:t> indicating that it will have </a:t>
            </a:r>
            <a:r>
              <a:rPr b="1" lang="en" sz="1600">
                <a:latin typeface="Times New Roman"/>
                <a:ea typeface="Times New Roman"/>
                <a:cs typeface="Times New Roman"/>
                <a:sym typeface="Times New Roman"/>
              </a:rPr>
              <a:t>minimal impact</a:t>
            </a:r>
            <a:r>
              <a:rPr lang="en" sz="1600">
                <a:latin typeface="Times New Roman"/>
                <a:ea typeface="Times New Roman"/>
                <a:cs typeface="Times New Roman"/>
                <a:sym typeface="Times New Roman"/>
              </a:rPr>
              <a:t> on the model.</a:t>
            </a:r>
            <a:endParaRPr sz="1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Model 4: </a:t>
            </a:r>
            <a:r>
              <a:rPr lang="en">
                <a:latin typeface="Times New Roman"/>
                <a:ea typeface="Times New Roman"/>
                <a:cs typeface="Times New Roman"/>
                <a:sym typeface="Times New Roman"/>
              </a:rPr>
              <a:t>Random Forest</a:t>
            </a:r>
            <a:endParaRPr>
              <a:latin typeface="Times New Roman"/>
              <a:ea typeface="Times New Roman"/>
              <a:cs typeface="Times New Roman"/>
              <a:sym typeface="Times New Roman"/>
            </a:endParaRPr>
          </a:p>
        </p:txBody>
      </p:sp>
      <p:sp>
        <p:nvSpPr>
          <p:cNvPr id="116" name="Google Shape;116;p20"/>
          <p:cNvSpPr txBox="1"/>
          <p:nvPr>
            <p:ph idx="1" type="body"/>
          </p:nvPr>
        </p:nvSpPr>
        <p:spPr>
          <a:xfrm>
            <a:off x="311700" y="1000075"/>
            <a:ext cx="8520600" cy="1025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650">
                <a:latin typeface="Times New Roman"/>
                <a:ea typeface="Times New Roman"/>
                <a:cs typeface="Times New Roman"/>
                <a:sym typeface="Times New Roman"/>
              </a:rPr>
              <a:t>Since there is some degree of imbalance in the data, the Random Forest model could be a good fit. It also helps with feature selection which could handle the problem of correlation between 2 predictors.</a:t>
            </a:r>
            <a:endParaRPr sz="1650">
              <a:latin typeface="Times New Roman"/>
              <a:ea typeface="Times New Roman"/>
              <a:cs typeface="Times New Roman"/>
              <a:sym typeface="Times New Roman"/>
            </a:endParaRPr>
          </a:p>
        </p:txBody>
      </p:sp>
      <p:pic>
        <p:nvPicPr>
          <p:cNvPr id="117" name="Google Shape;117;p20"/>
          <p:cNvPicPr preferRelativeResize="0"/>
          <p:nvPr/>
        </p:nvPicPr>
        <p:blipFill>
          <a:blip r:embed="rId3">
            <a:alphaModFix/>
          </a:blip>
          <a:stretch>
            <a:fillRect/>
          </a:stretch>
        </p:blipFill>
        <p:spPr>
          <a:xfrm>
            <a:off x="311700" y="2088275"/>
            <a:ext cx="5418000" cy="1499225"/>
          </a:xfrm>
          <a:prstGeom prst="rect">
            <a:avLst/>
          </a:prstGeom>
          <a:noFill/>
          <a:ln>
            <a:noFill/>
          </a:ln>
        </p:spPr>
      </p:pic>
      <p:pic>
        <p:nvPicPr>
          <p:cNvPr id="118" name="Google Shape;118;p20"/>
          <p:cNvPicPr preferRelativeResize="0"/>
          <p:nvPr/>
        </p:nvPicPr>
        <p:blipFill>
          <a:blip r:embed="rId4">
            <a:alphaModFix/>
          </a:blip>
          <a:stretch>
            <a:fillRect/>
          </a:stretch>
        </p:blipFill>
        <p:spPr>
          <a:xfrm>
            <a:off x="5868053" y="1749550"/>
            <a:ext cx="3219975" cy="3241551"/>
          </a:xfrm>
          <a:prstGeom prst="rect">
            <a:avLst/>
          </a:prstGeom>
          <a:noFill/>
          <a:ln>
            <a:noFill/>
          </a:ln>
        </p:spPr>
      </p:pic>
      <p:pic>
        <p:nvPicPr>
          <p:cNvPr id="119" name="Google Shape;119;p20"/>
          <p:cNvPicPr preferRelativeResize="0"/>
          <p:nvPr/>
        </p:nvPicPr>
        <p:blipFill>
          <a:blip r:embed="rId5">
            <a:alphaModFix/>
          </a:blip>
          <a:stretch>
            <a:fillRect/>
          </a:stretch>
        </p:blipFill>
        <p:spPr>
          <a:xfrm>
            <a:off x="311700" y="3796300"/>
            <a:ext cx="4160285" cy="1098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73150" y="445025"/>
            <a:ext cx="8759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Comparison &amp; Conclusion</a:t>
            </a:r>
            <a:endParaRPr>
              <a:latin typeface="Times New Roman"/>
              <a:ea typeface="Times New Roman"/>
              <a:cs typeface="Times New Roman"/>
              <a:sym typeface="Times New Roman"/>
            </a:endParaRPr>
          </a:p>
        </p:txBody>
      </p:sp>
      <p:sp>
        <p:nvSpPr>
          <p:cNvPr id="125" name="Google Shape;125;p21"/>
          <p:cNvSpPr txBox="1"/>
          <p:nvPr>
            <p:ph idx="1" type="body"/>
          </p:nvPr>
        </p:nvSpPr>
        <p:spPr>
          <a:xfrm>
            <a:off x="73150" y="2636075"/>
            <a:ext cx="8759100" cy="2324700"/>
          </a:xfrm>
          <a:prstGeom prst="rect">
            <a:avLst/>
          </a:prstGeom>
        </p:spPr>
        <p:txBody>
          <a:bodyPr anchorCtr="0" anchor="t" bIns="91425" lIns="91425" spcFirstLastPara="1" rIns="91425" wrap="square" tIns="91425">
            <a:normAutofit fontScale="85000"/>
          </a:bodyPr>
          <a:lstStyle/>
          <a:p>
            <a:pPr indent="-339248" lvl="0" marL="457200" rtl="0" algn="just">
              <a:spcBef>
                <a:spcPts val="1200"/>
              </a:spcBef>
              <a:spcAft>
                <a:spcPts val="0"/>
              </a:spcAft>
              <a:buSzPct val="100000"/>
              <a:buFont typeface="Times New Roman"/>
              <a:buChar char="-"/>
            </a:pPr>
            <a:r>
              <a:rPr lang="en" sz="2050">
                <a:latin typeface="Times New Roman"/>
                <a:ea typeface="Times New Roman"/>
                <a:cs typeface="Times New Roman"/>
                <a:sym typeface="Times New Roman"/>
              </a:rPr>
              <a:t>Model 4 (i.e., </a:t>
            </a:r>
            <a:r>
              <a:rPr b="1" lang="en" sz="2050">
                <a:latin typeface="Times New Roman"/>
                <a:ea typeface="Times New Roman"/>
                <a:cs typeface="Times New Roman"/>
                <a:sym typeface="Times New Roman"/>
              </a:rPr>
              <a:t>Random Forest</a:t>
            </a:r>
            <a:r>
              <a:rPr lang="en" sz="2050">
                <a:latin typeface="Times New Roman"/>
                <a:ea typeface="Times New Roman"/>
                <a:cs typeface="Times New Roman"/>
                <a:sym typeface="Times New Roman"/>
              </a:rPr>
              <a:t>) has the </a:t>
            </a:r>
            <a:r>
              <a:rPr b="1" lang="en" sz="2050">
                <a:latin typeface="Times New Roman"/>
                <a:ea typeface="Times New Roman"/>
                <a:cs typeface="Times New Roman"/>
                <a:sym typeface="Times New Roman"/>
              </a:rPr>
              <a:t>highest R</a:t>
            </a:r>
            <a:r>
              <a:rPr b="1" baseline="30000" lang="en" sz="2050">
                <a:latin typeface="Times New Roman"/>
                <a:ea typeface="Times New Roman"/>
                <a:cs typeface="Times New Roman"/>
                <a:sym typeface="Times New Roman"/>
              </a:rPr>
              <a:t>2</a:t>
            </a:r>
            <a:r>
              <a:rPr lang="en" sz="2050">
                <a:latin typeface="Times New Roman"/>
                <a:ea typeface="Times New Roman"/>
                <a:cs typeface="Times New Roman"/>
                <a:sym typeface="Times New Roman"/>
              </a:rPr>
              <a:t> value and the </a:t>
            </a:r>
            <a:r>
              <a:rPr b="1" lang="en" sz="2050">
                <a:latin typeface="Times New Roman"/>
                <a:ea typeface="Times New Roman"/>
                <a:cs typeface="Times New Roman"/>
                <a:sym typeface="Times New Roman"/>
              </a:rPr>
              <a:t>lowest RMSE</a:t>
            </a:r>
            <a:r>
              <a:rPr lang="en" sz="2050">
                <a:latin typeface="Times New Roman"/>
                <a:ea typeface="Times New Roman"/>
                <a:cs typeface="Times New Roman"/>
                <a:sym typeface="Times New Roman"/>
              </a:rPr>
              <a:t> (Root Mean Squared Error) values for training, testing and validation data. Hence, we can say that the </a:t>
            </a:r>
            <a:r>
              <a:rPr b="1" lang="en" sz="2050">
                <a:latin typeface="Times New Roman"/>
                <a:ea typeface="Times New Roman"/>
                <a:cs typeface="Times New Roman"/>
                <a:sym typeface="Times New Roman"/>
              </a:rPr>
              <a:t>Random Forest model is the best fit for the Red-wine dataset</a:t>
            </a:r>
            <a:r>
              <a:rPr lang="en" sz="2050">
                <a:latin typeface="Times New Roman"/>
                <a:ea typeface="Times New Roman"/>
                <a:cs typeface="Times New Roman"/>
                <a:sym typeface="Times New Roman"/>
              </a:rPr>
              <a:t>.</a:t>
            </a:r>
            <a:endParaRPr sz="2050">
              <a:latin typeface="Times New Roman"/>
              <a:ea typeface="Times New Roman"/>
              <a:cs typeface="Times New Roman"/>
              <a:sym typeface="Times New Roman"/>
            </a:endParaRPr>
          </a:p>
          <a:p>
            <a:pPr indent="-339248" lvl="0" marL="457200" rtl="0" algn="just">
              <a:spcBef>
                <a:spcPts val="0"/>
              </a:spcBef>
              <a:spcAft>
                <a:spcPts val="0"/>
              </a:spcAft>
              <a:buSzPct val="100000"/>
              <a:buFont typeface="Times New Roman"/>
              <a:buChar char="-"/>
            </a:pPr>
            <a:r>
              <a:rPr lang="en" sz="2050">
                <a:latin typeface="Times New Roman"/>
                <a:ea typeface="Times New Roman"/>
                <a:cs typeface="Times New Roman"/>
                <a:sym typeface="Times New Roman"/>
              </a:rPr>
              <a:t>The most influential features in predicting red-wine quality are: </a:t>
            </a:r>
            <a:r>
              <a:rPr b="1" lang="en" sz="2050">
                <a:latin typeface="Times New Roman"/>
                <a:ea typeface="Times New Roman"/>
                <a:cs typeface="Times New Roman"/>
                <a:sym typeface="Times New Roman"/>
              </a:rPr>
              <a:t>alcohol, volatile.acidity, total.sulfur.dioxide.</a:t>
            </a:r>
            <a:endParaRPr b="1" sz="2050">
              <a:latin typeface="Times New Roman"/>
              <a:ea typeface="Times New Roman"/>
              <a:cs typeface="Times New Roman"/>
              <a:sym typeface="Times New Roman"/>
            </a:endParaRPr>
          </a:p>
          <a:p>
            <a:pPr indent="-339248" lvl="0" marL="457200" rtl="0" algn="just">
              <a:spcBef>
                <a:spcPts val="0"/>
              </a:spcBef>
              <a:spcAft>
                <a:spcPts val="0"/>
              </a:spcAft>
              <a:buSzPct val="100000"/>
              <a:buFont typeface="Times New Roman"/>
              <a:buChar char="-"/>
            </a:pPr>
            <a:r>
              <a:rPr lang="en" sz="2050">
                <a:latin typeface="Times New Roman"/>
                <a:ea typeface="Times New Roman"/>
                <a:cs typeface="Times New Roman"/>
                <a:sym typeface="Times New Roman"/>
              </a:rPr>
              <a:t>Amongst the top-4 features, </a:t>
            </a:r>
            <a:r>
              <a:rPr b="1" lang="en" sz="2050">
                <a:latin typeface="Times New Roman"/>
                <a:ea typeface="Times New Roman"/>
                <a:cs typeface="Times New Roman"/>
                <a:sym typeface="Times New Roman"/>
              </a:rPr>
              <a:t>citric.acid</a:t>
            </a:r>
            <a:r>
              <a:rPr lang="en" sz="2050">
                <a:latin typeface="Times New Roman"/>
                <a:ea typeface="Times New Roman"/>
                <a:cs typeface="Times New Roman"/>
                <a:sym typeface="Times New Roman"/>
              </a:rPr>
              <a:t> does not contribute much to the model. This is likely due to the high correlation between volatile.acidity &amp; citric.acid.</a:t>
            </a:r>
            <a:endParaRPr b="1" sz="1100">
              <a:solidFill>
                <a:schemeClr val="dk1"/>
              </a:solidFill>
              <a:latin typeface="Calibri"/>
              <a:ea typeface="Calibri"/>
              <a:cs typeface="Calibri"/>
              <a:sym typeface="Calibri"/>
            </a:endParaRPr>
          </a:p>
        </p:txBody>
      </p:sp>
      <p:pic>
        <p:nvPicPr>
          <p:cNvPr id="126" name="Google Shape;126;p21"/>
          <p:cNvPicPr preferRelativeResize="0"/>
          <p:nvPr/>
        </p:nvPicPr>
        <p:blipFill>
          <a:blip r:embed="rId3">
            <a:alphaModFix/>
          </a:blip>
          <a:stretch>
            <a:fillRect/>
          </a:stretch>
        </p:blipFill>
        <p:spPr>
          <a:xfrm>
            <a:off x="0" y="1082047"/>
            <a:ext cx="9143999" cy="148970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