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8" r:id="rId7"/>
    <p:sldId id="264" r:id="rId8"/>
    <p:sldId id="260" r:id="rId9"/>
    <p:sldId id="267" r:id="rId10"/>
    <p:sldId id="262" r:id="rId11"/>
    <p:sldId id="261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1" autoAdjust="0"/>
  </p:normalViewPr>
  <p:slideViewPr>
    <p:cSldViewPr snapToGrid="0">
      <p:cViewPr>
        <p:scale>
          <a:sx n="67" d="100"/>
          <a:sy n="67" d="100"/>
        </p:scale>
        <p:origin x="644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67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1673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3865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6001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2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2043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50110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55071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39713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97682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14773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DD3B66-B34E-42DC-8602-80B77B67FD8C}" type="datetimeFigureOut">
              <a:rPr lang="en-IO" smtClean="0"/>
              <a:t>28/04/2025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7F40A9E-3E02-4A0A-8E44-D93D637E13C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2775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D5F2-8E51-FE42-7A8D-AB6B0FDF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868680"/>
            <a:ext cx="10799064" cy="2670048"/>
          </a:xfrm>
        </p:spPr>
        <p:txBody>
          <a:bodyPr>
            <a:normAutofit/>
          </a:bodyPr>
          <a:lstStyle/>
          <a:p>
            <a:r>
              <a:rPr lang="en-US" dirty="0"/>
              <a:t>Sentiment Analysis of Restaurant Reviews </a:t>
            </a:r>
            <a:r>
              <a:rPr lang="en-US" sz="4800" dirty="0"/>
              <a:t>(Comparative study &amp; Visualization)</a:t>
            </a:r>
            <a:endParaRPr lang="en-I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AE99B-186B-BA9A-45F5-3C1B77E1B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10652760" cy="1865376"/>
          </a:xfrm>
        </p:spPr>
        <p:txBody>
          <a:bodyPr/>
          <a:lstStyle/>
          <a:p>
            <a:pPr algn="r"/>
            <a:r>
              <a:rPr lang="en-US" sz="2400" b="1" dirty="0"/>
              <a:t>Pragya Sen</a:t>
            </a:r>
          </a:p>
          <a:p>
            <a:pPr algn="r"/>
            <a:r>
              <a:rPr lang="en-US" i="1" dirty="0"/>
              <a:t>U97864862</a:t>
            </a:r>
          </a:p>
          <a:p>
            <a:pPr algn="r"/>
            <a:r>
              <a:rPr lang="en-US" i="1" dirty="0"/>
              <a:t>pragyas@bu.edu</a:t>
            </a:r>
            <a:endParaRPr lang="en-IO" i="1" dirty="0"/>
          </a:p>
        </p:txBody>
      </p:sp>
    </p:spTree>
    <p:extLst>
      <p:ext uri="{BB962C8B-B14F-4D97-AF65-F5344CB8AC3E}">
        <p14:creationId xmlns:p14="http://schemas.microsoft.com/office/powerpoint/2010/main" val="21881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029E-5CCD-69C6-B71D-B784EE60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67369"/>
            <a:ext cx="9692640" cy="919797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en-I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7F8B50-D36B-E386-2AA8-A5028B996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00516"/>
              </p:ext>
            </p:extLst>
          </p:nvPr>
        </p:nvGraphicFramePr>
        <p:xfrm>
          <a:off x="876300" y="1579578"/>
          <a:ext cx="6690004" cy="4828113"/>
        </p:xfrm>
        <a:graphic>
          <a:graphicData uri="http://schemas.openxmlformats.org/drawingml/2006/table">
            <a:tbl>
              <a:tblPr/>
              <a:tblGrid>
                <a:gridCol w="2486860">
                  <a:extLst>
                    <a:ext uri="{9D8B030D-6E8A-4147-A177-3AD203B41FA5}">
                      <a16:colId xmlns:a16="http://schemas.microsoft.com/office/drawing/2014/main" val="2970114343"/>
                    </a:ext>
                  </a:extLst>
                </a:gridCol>
                <a:gridCol w="2101572">
                  <a:extLst>
                    <a:ext uri="{9D8B030D-6E8A-4147-A177-3AD203B41FA5}">
                      <a16:colId xmlns:a16="http://schemas.microsoft.com/office/drawing/2014/main" val="2156789461"/>
                    </a:ext>
                  </a:extLst>
                </a:gridCol>
                <a:gridCol w="2101572">
                  <a:extLst>
                    <a:ext uri="{9D8B030D-6E8A-4147-A177-3AD203B41FA5}">
                      <a16:colId xmlns:a16="http://schemas.microsoft.com/office/drawing/2014/main" val="26356700"/>
                    </a:ext>
                  </a:extLst>
                </a:gridCol>
              </a:tblGrid>
              <a:tr h="26341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5F5F5"/>
                          </a:solidFill>
                          <a:effectLst/>
                        </a:rPr>
                        <a:t>Metric</a:t>
                      </a: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5F5F5"/>
                          </a:solidFill>
                          <a:effectLst/>
                        </a:rPr>
                        <a:t>Naive Bayesian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5F5F5"/>
                          </a:solidFill>
                          <a:effectLst/>
                        </a:rPr>
                        <a:t>BERT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20994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 dirty="0">
                          <a:solidFill>
                            <a:schemeClr val="bg1"/>
                          </a:solidFill>
                          <a:effectLst/>
                        </a:rPr>
                        <a:t>0.74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21943"/>
                  </a:ext>
                </a:extLst>
              </a:tr>
              <a:tr h="44347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Precision (Class 0)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0.72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0.90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42925"/>
                  </a:ext>
                </a:extLst>
              </a:tr>
              <a:tr h="44347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Recall (Class 0)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9529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F1-Score (Class 0)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02935"/>
                  </a:ext>
                </a:extLst>
              </a:tr>
              <a:tr h="44347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Precision (Class 1)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0.76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89899"/>
                  </a:ext>
                </a:extLst>
              </a:tr>
              <a:tr h="44347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Recall (Class 1)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 dirty="0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0.90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16402"/>
                  </a:ext>
                </a:extLst>
              </a:tr>
              <a:tr h="62352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F1-Score (Class 1)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21000"/>
                  </a:ext>
                </a:extLst>
              </a:tr>
              <a:tr h="44347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Macro Avg F1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>
                          <a:solidFill>
                            <a:schemeClr val="bg1"/>
                          </a:solidFill>
                          <a:effectLst/>
                        </a:rPr>
                        <a:t>0.74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O" sz="1200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4135"/>
                  </a:ext>
                </a:extLst>
              </a:tr>
              <a:tr h="44347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Weighted Avg F1</a:t>
                      </a:r>
                    </a:p>
                  </a:txBody>
                  <a:tcPr marL="60018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0.74</a:t>
                      </a:r>
                      <a:endParaRPr lang="en-IO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  <a:endParaRPr lang="en-IO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679" marR="41679" marT="41679" marB="41679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2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26FE-7511-8761-1F1D-2771B5FF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5437"/>
            <a:ext cx="9692640" cy="1013459"/>
          </a:xfrm>
        </p:spPr>
        <p:txBody>
          <a:bodyPr/>
          <a:lstStyle/>
          <a:p>
            <a:r>
              <a:rPr lang="en-US" dirty="0"/>
              <a:t>Gradio Visualization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C9D9-02D9-5F1C-C86F-28717C35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1625"/>
            <a:ext cx="8595360" cy="4351337"/>
          </a:xfrm>
        </p:spPr>
        <p:txBody>
          <a:bodyPr/>
          <a:lstStyle/>
          <a:p>
            <a:r>
              <a:rPr lang="en-US" dirty="0"/>
              <a:t>Used Gradio for end-user visualization.</a:t>
            </a:r>
          </a:p>
          <a:p>
            <a:pPr lvl="1"/>
            <a:r>
              <a:rPr lang="en-US" dirty="0"/>
              <a:t>Implemented this for the pre-trained sentiment analysis model from Hugging Face (already fine-tuned on a general dataset like IMDb.)</a:t>
            </a:r>
          </a:p>
          <a:p>
            <a:pPr lvl="1"/>
            <a:r>
              <a:rPr lang="en-US" dirty="0"/>
              <a:t>Implemented this for the model fine-tuned using our training set.</a:t>
            </a:r>
            <a:endParaRPr lang="en-IO" dirty="0"/>
          </a:p>
          <a:p>
            <a:pPr marL="0" indent="0">
              <a:buNone/>
            </a:pPr>
            <a:endParaRPr lang="en-I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82842-95A6-342F-6644-DDC54FDE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32" y="2902344"/>
            <a:ext cx="8518800" cy="37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6274-BC72-738A-DAED-B236E591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95300"/>
            <a:ext cx="9692640" cy="1024572"/>
          </a:xfrm>
        </p:spPr>
        <p:txBody>
          <a:bodyPr/>
          <a:lstStyle/>
          <a:p>
            <a:r>
              <a:rPr lang="en-US" dirty="0"/>
              <a:t>Conclusion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728E-1804-00C5-F538-8303A829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Successfully implemented two sentiment analysis models:</a:t>
            </a:r>
          </a:p>
          <a:p>
            <a:pPr lvl="1" algn="just"/>
            <a:r>
              <a:rPr lang="en-US" sz="1800" dirty="0"/>
              <a:t>Naive Bayes (classical ML)</a:t>
            </a:r>
          </a:p>
          <a:p>
            <a:pPr lvl="1" algn="just"/>
            <a:r>
              <a:rPr lang="en-US" sz="1800" dirty="0"/>
              <a:t>BERT (transformer-based deep learning)</a:t>
            </a:r>
          </a:p>
          <a:p>
            <a:pPr algn="just"/>
            <a:r>
              <a:rPr lang="en-US" sz="2000" dirty="0"/>
              <a:t>BERT outperformed Naive Bayes in terms of accuracy and context understanding, especially in handling nuanced language.</a:t>
            </a:r>
          </a:p>
          <a:p>
            <a:pPr algn="just"/>
            <a:r>
              <a:rPr lang="en-US" sz="2000" dirty="0"/>
              <a:t>Developed an interactive Gradio app to visualize predictions using both a general pretrained model and our fine-tuned BERT model.</a:t>
            </a:r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4330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1939-71B3-BF97-73A1-10A15D17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37A0-096C-D8A7-4443-BB7FB06D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0250"/>
            <a:ext cx="8595360" cy="3267075"/>
          </a:xfrm>
        </p:spPr>
        <p:txBody>
          <a:bodyPr>
            <a:normAutofit/>
          </a:bodyPr>
          <a:lstStyle/>
          <a:p>
            <a:r>
              <a:rPr lang="en-US" sz="2000" b="1" dirty="0"/>
              <a:t>Aspect-Based Sentiment Analysis: </a:t>
            </a:r>
            <a:r>
              <a:rPr lang="en-US" sz="2000" dirty="0"/>
              <a:t>Identify sentiment toward specific aspects (e.g., food, service, ambience).</a:t>
            </a:r>
          </a:p>
          <a:p>
            <a:r>
              <a:rPr lang="en-US" sz="2000" b="1" dirty="0"/>
              <a:t>Multiclass Classification: </a:t>
            </a:r>
            <a:r>
              <a:rPr lang="en-US" sz="2000" dirty="0"/>
              <a:t>Expand from binary (positive/negative) to include neutral or star ratings.</a:t>
            </a:r>
          </a:p>
          <a:p>
            <a:r>
              <a:rPr lang="en-US" sz="2000" b="1" dirty="0"/>
              <a:t>Multilingual Datasets: </a:t>
            </a:r>
            <a:r>
              <a:rPr lang="en-US" sz="2000" dirty="0"/>
              <a:t>Improve generalization and cover non-English reviews.</a:t>
            </a:r>
          </a:p>
          <a:p>
            <a:r>
              <a:rPr lang="en-US" sz="2000" b="1" dirty="0"/>
              <a:t>Real-Time Integration: </a:t>
            </a:r>
            <a:r>
              <a:rPr lang="en-US" sz="2000" dirty="0"/>
              <a:t>Connect with review platforms or APIs to analyze live customer feedback.</a:t>
            </a:r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62553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EFF3-B7D8-D7E9-E56A-CFAD6901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197" y="677862"/>
            <a:ext cx="3224403" cy="1013460"/>
          </a:xfrm>
        </p:spPr>
        <p:txBody>
          <a:bodyPr/>
          <a:lstStyle/>
          <a:p>
            <a:r>
              <a:rPr lang="en-US" dirty="0"/>
              <a:t>Thank You!</a:t>
            </a:r>
            <a:endParaRPr lang="en-IO" dirty="0"/>
          </a:p>
        </p:txBody>
      </p:sp>
      <p:pic>
        <p:nvPicPr>
          <p:cNvPr id="5" name="Content Placeholder 4" descr="A flower bouquet">
            <a:extLst>
              <a:ext uri="{FF2B5EF4-FFF2-40B4-BE49-F238E27FC236}">
                <a16:creationId xmlns:a16="http://schemas.microsoft.com/office/drawing/2014/main" id="{87E3D8C3-5625-1DC0-2DED-9975E4F69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0840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DEDF-58B0-2D80-6BBA-2AD5638D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9DFC-356A-BEFD-8CB3-C8DC5115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Perform sentiment analysis on restaurant reviews using two different approaches: a traditional machine learning model (Naive Bayes) and a modern deep learning model (BERT).</a:t>
            </a:r>
          </a:p>
          <a:p>
            <a:pPr algn="just"/>
            <a:r>
              <a:rPr lang="en-US" sz="2400" dirty="0"/>
              <a:t>Provide an interactive visualization using Gradio for end-user interpretation.</a:t>
            </a: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392496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5DA-4EE8-88C1-A5F7-D1D149F5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0"/>
            <a:ext cx="9550400" cy="100676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8FD9-FCBE-949B-20D5-F1FD418F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348509"/>
            <a:ext cx="10390909" cy="500466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Sentiment Analysis</a:t>
            </a:r>
          </a:p>
          <a:p>
            <a:pPr marL="0" indent="0" algn="just">
              <a:buNone/>
            </a:pPr>
            <a:r>
              <a:rPr lang="en-US" sz="2400" dirty="0"/>
              <a:t>	A natural language processing (NLP) technique used to determine 	whether a piece of text expresses a positive, negative, or neutral 	sentiment.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Naïve Bayesian</a:t>
            </a:r>
          </a:p>
          <a:p>
            <a:pPr marL="0" indent="0" algn="just">
              <a:buNone/>
            </a:pPr>
            <a:r>
              <a:rPr lang="en-US" sz="2400" dirty="0"/>
              <a:t>	A probabilistic machine learning algorithm based on Bayes’ Theorem, 	used for classification tasks.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BERT (Bidirectional Encoder Representations from Transformers)</a:t>
            </a:r>
          </a:p>
          <a:p>
            <a:pPr marL="0" indent="0" algn="just">
              <a:buNone/>
            </a:pPr>
            <a:r>
              <a:rPr lang="en-US" sz="2400" dirty="0"/>
              <a:t>	A deep-learning model based on the Transformer Architecture.</a:t>
            </a: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320411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6A6C-6997-7B4F-61B7-DB56EAC1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" y="403022"/>
            <a:ext cx="7656576" cy="748347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C66-AFC2-76D4-B28E-6B000E10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9" y="1409700"/>
            <a:ext cx="9727293" cy="4770437"/>
          </a:xfrm>
        </p:spPr>
        <p:txBody>
          <a:bodyPr>
            <a:normAutofit/>
          </a:bodyPr>
          <a:lstStyle/>
          <a:p>
            <a:r>
              <a:rPr lang="en-US" sz="2000" dirty="0"/>
              <a:t>A dataset with 1000 restaurant reviews was chosen from Kaggle.</a:t>
            </a:r>
          </a:p>
          <a:p>
            <a:r>
              <a:rPr lang="en-US" sz="2000" dirty="0"/>
              <a:t>It has 2 fields: </a:t>
            </a:r>
          </a:p>
          <a:p>
            <a:pPr lvl="1"/>
            <a:r>
              <a:rPr lang="en-US" sz="1800" b="1" dirty="0"/>
              <a:t>Review:</a:t>
            </a:r>
            <a:r>
              <a:rPr lang="en-US" sz="1800" dirty="0"/>
              <a:t> Stores the actual review given by customers.</a:t>
            </a:r>
          </a:p>
          <a:p>
            <a:pPr lvl="1"/>
            <a:r>
              <a:rPr lang="en-US" sz="1800" b="1" dirty="0"/>
              <a:t>Liked:</a:t>
            </a:r>
            <a:r>
              <a:rPr lang="en-US" sz="1800" dirty="0"/>
              <a:t> Binary field indicating whether the review is positive or negative.</a:t>
            </a:r>
            <a:endParaRPr lang="en-IO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02EE2-2449-ECE6-C0B0-2CDAEB99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9" y="3162209"/>
            <a:ext cx="9188922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8AC-D982-B0F1-BF4E-4044C956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0244-AA1F-D40B-3E64-9CE3F68A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Pre-processing</a:t>
            </a:r>
          </a:p>
          <a:p>
            <a:r>
              <a:rPr lang="en-US" sz="2000" dirty="0"/>
              <a:t>Naïve Bayesian model for Sentiment Analysis</a:t>
            </a:r>
          </a:p>
          <a:p>
            <a:r>
              <a:rPr lang="en-US" sz="2000" dirty="0"/>
              <a:t>BERT model for Sentiment Analysis</a:t>
            </a:r>
          </a:p>
          <a:p>
            <a:r>
              <a:rPr lang="en-US" sz="2000" dirty="0"/>
              <a:t>Comparison of performance metrics</a:t>
            </a:r>
          </a:p>
          <a:p>
            <a:r>
              <a:rPr lang="en-US" sz="2000" dirty="0"/>
              <a:t>Gradio for Visual representation</a:t>
            </a:r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21669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FEB0-66DB-2641-3850-35E654D0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33350"/>
            <a:ext cx="6457950" cy="872172"/>
          </a:xfrm>
        </p:spPr>
        <p:txBody>
          <a:bodyPr/>
          <a:lstStyle/>
          <a:p>
            <a:r>
              <a:rPr lang="en-US" dirty="0"/>
              <a:t>Data Pre-processing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DD91-EED0-7468-77D4-9B2D42F0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09626"/>
            <a:ext cx="10610850" cy="5610224"/>
          </a:xfrm>
        </p:spPr>
        <p:txBody>
          <a:bodyPr/>
          <a:lstStyle/>
          <a:p>
            <a:r>
              <a:rPr lang="en-US" sz="2000" b="1" dirty="0"/>
              <a:t>Text Cleaning:</a:t>
            </a:r>
            <a:endParaRPr lang="en-US" sz="2000" dirty="0"/>
          </a:p>
          <a:p>
            <a:pPr lvl="1"/>
            <a:r>
              <a:rPr lang="en-US" sz="1800" dirty="0"/>
              <a:t>Removing non-word characters &amp; stop-words (Only for the Naïve-Bayesian model)</a:t>
            </a:r>
          </a:p>
          <a:p>
            <a:pPr lvl="1"/>
            <a:r>
              <a:rPr lang="en-US" sz="1800" dirty="0"/>
              <a:t>Converting everything to lower-case (Only for the Naïve-Bayesian model)</a:t>
            </a:r>
          </a:p>
          <a:p>
            <a:pPr lvl="1"/>
            <a:r>
              <a:rPr lang="en-US" sz="1800" dirty="0"/>
              <a:t>Tokenizing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  <a:p>
            <a:r>
              <a:rPr lang="en-US" sz="2000" b="1" dirty="0"/>
              <a:t>Splitting into Train/Test sets</a:t>
            </a:r>
          </a:p>
          <a:p>
            <a:pPr lvl="1"/>
            <a:r>
              <a:rPr lang="en-US" sz="1800" dirty="0"/>
              <a:t>Train set: 80%</a:t>
            </a:r>
          </a:p>
          <a:p>
            <a:pPr lvl="1"/>
            <a:r>
              <a:rPr lang="en-US" sz="1800" dirty="0"/>
              <a:t>Test set: 20%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0162D-E5E6-AE1D-573B-0937D25A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9" y="2245452"/>
            <a:ext cx="6921856" cy="179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74B71-BB07-24CF-97CD-44AA2457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2" y="6234098"/>
            <a:ext cx="7226671" cy="558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754D0-6B36-9BC8-306D-CA2599F8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9" y="4103242"/>
            <a:ext cx="7315576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2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7331-BE0C-C7D1-F88C-DB7B6DF7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256064"/>
            <a:ext cx="9692640" cy="843597"/>
          </a:xfrm>
        </p:spPr>
        <p:txBody>
          <a:bodyPr/>
          <a:lstStyle/>
          <a:p>
            <a:r>
              <a:rPr lang="en-US" dirty="0"/>
              <a:t>Model 1: Naïve Bayesian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1670-D78C-8F63-38BD-3D8EE05C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" y="1253331"/>
            <a:ext cx="10892028" cy="4351337"/>
          </a:xfrm>
        </p:spPr>
        <p:txBody>
          <a:bodyPr/>
          <a:lstStyle/>
          <a:p>
            <a:r>
              <a:rPr lang="en-US" dirty="0"/>
              <a:t>The Naïve Bayesian model is trained on the clean training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trained model is then run on test data and various performance metrics are calculated. </a:t>
            </a:r>
          </a:p>
          <a:p>
            <a:endParaRPr lang="en-I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1D2D-6C72-1A8B-79C2-C294EB1F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7" y="1797012"/>
            <a:ext cx="2825895" cy="1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CFB2C-1D1A-41CA-15AA-5EA351CB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7" y="4067124"/>
            <a:ext cx="5892773" cy="23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D61A-BE61-A12A-F4F4-95C173DD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83123"/>
            <a:ext cx="10852727" cy="1440873"/>
          </a:xfrm>
        </p:spPr>
        <p:txBody>
          <a:bodyPr>
            <a:normAutofit/>
          </a:bodyPr>
          <a:lstStyle/>
          <a:p>
            <a:r>
              <a:rPr lang="en-US" dirty="0"/>
              <a:t>Model 2: BERT (Bidirectional Encoder Representations from Transformers)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E28B-5084-69F0-5474-E8F36756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1893456"/>
            <a:ext cx="4257674" cy="496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are Transformers?</a:t>
            </a:r>
          </a:p>
          <a:p>
            <a:pPr marL="0" indent="0" algn="just">
              <a:buNone/>
            </a:pPr>
            <a:r>
              <a:rPr lang="en-US" sz="2000" dirty="0"/>
              <a:t>A deep-learning architecture that uses </a:t>
            </a:r>
            <a:r>
              <a:rPr lang="en-US" sz="2000" b="1" dirty="0"/>
              <a:t>Attention</a:t>
            </a:r>
            <a:r>
              <a:rPr lang="en-US" sz="2000" dirty="0"/>
              <a:t> to weigh the importance of each word in a sentence relative to all other words, regardless of their position.</a:t>
            </a:r>
          </a:p>
          <a:p>
            <a:pPr marL="0" indent="0" algn="just">
              <a:buNone/>
            </a:pPr>
            <a:r>
              <a:rPr lang="en-US" sz="2000" u="sng" dirty="0"/>
              <a:t>Decoder-only models</a:t>
            </a:r>
            <a:r>
              <a:rPr lang="en-US" sz="2000" dirty="0"/>
              <a:t>: Predict a new output sequence in response to an input sequence.</a:t>
            </a:r>
          </a:p>
          <a:p>
            <a:pPr marL="0" indent="0">
              <a:buNone/>
            </a:pPr>
            <a:r>
              <a:rPr lang="en-US" sz="2000" u="sng" dirty="0"/>
              <a:t>Encoder-only models</a:t>
            </a:r>
            <a:r>
              <a:rPr lang="en-US" sz="2000" dirty="0"/>
              <a:t>: Make predictions about words within an input sequence.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A comparison of the architectures for the Transformer, GPT, and BERT. Image adapted by author from the Transformer architecture diagram in the &quot;Attention is All You Need&quot; paper [2].">
            <a:extLst>
              <a:ext uri="{FF2B5EF4-FFF2-40B4-BE49-F238E27FC236}">
                <a16:creationId xmlns:a16="http://schemas.microsoft.com/office/drawing/2014/main" id="{C17B467A-FAFA-0B86-9B65-F391190AA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7"/>
          <a:stretch/>
        </p:blipFill>
        <p:spPr bwMode="auto">
          <a:xfrm>
            <a:off x="4371975" y="1813310"/>
            <a:ext cx="6912118" cy="47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9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CF30-7C15-BE41-1235-D0B43585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3860"/>
            <a:ext cx="10725912" cy="815340"/>
          </a:xfrm>
        </p:spPr>
        <p:txBody>
          <a:bodyPr/>
          <a:lstStyle/>
          <a:p>
            <a:r>
              <a:rPr lang="en-US" dirty="0"/>
              <a:t>Model 2: BERT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742E-8109-654D-1393-3BE633F0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71625"/>
            <a:ext cx="9628632" cy="3675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performed during implementation:</a:t>
            </a:r>
          </a:p>
          <a:p>
            <a:r>
              <a:rPr lang="en-US" dirty="0"/>
              <a:t>Loading the pre-trained BERT model.</a:t>
            </a:r>
          </a:p>
          <a:p>
            <a:r>
              <a:rPr lang="en-US" dirty="0"/>
              <a:t>Feed tokenized review into BERT model to fine-tune it (2 epochs).</a:t>
            </a:r>
          </a:p>
          <a:p>
            <a:r>
              <a:rPr lang="en-US" dirty="0"/>
              <a:t>Get sentiment prediction</a:t>
            </a:r>
            <a:endParaRPr lang="en-IO" dirty="0"/>
          </a:p>
          <a:p>
            <a:r>
              <a:rPr lang="en-US" dirty="0"/>
              <a:t>Evaluate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D3F0B-7E5F-09B1-F1A1-91A5B155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8" y="3990975"/>
            <a:ext cx="5953242" cy="26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20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537</TotalTime>
  <Words>601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Sentiment Analysis of Restaurant Reviews (Comparative study &amp; Visualization)</vt:lpstr>
      <vt:lpstr>Problem Statement</vt:lpstr>
      <vt:lpstr>Introduction</vt:lpstr>
      <vt:lpstr>Dataset</vt:lpstr>
      <vt:lpstr>Methodology Overview</vt:lpstr>
      <vt:lpstr>Data Pre-processing</vt:lpstr>
      <vt:lpstr>Model 1: Naïve Bayesian</vt:lpstr>
      <vt:lpstr>Model 2: BERT (Bidirectional Encoder Representations from Transformers)</vt:lpstr>
      <vt:lpstr>Model 2: BERT</vt:lpstr>
      <vt:lpstr>Model Comparison</vt:lpstr>
      <vt:lpstr>Gradio Visualization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Pragya Sen</dc:creator>
  <cp:lastModifiedBy>Pragya Sen</cp:lastModifiedBy>
  <cp:revision>4</cp:revision>
  <dcterms:created xsi:type="dcterms:W3CDTF">2025-04-28T14:02:37Z</dcterms:created>
  <dcterms:modified xsi:type="dcterms:W3CDTF">2025-04-28T23:00:32Z</dcterms:modified>
</cp:coreProperties>
</file>