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86" r:id="rId2"/>
    <p:sldId id="265" r:id="rId3"/>
    <p:sldId id="282" r:id="rId4"/>
    <p:sldId id="287" r:id="rId5"/>
    <p:sldId id="284" r:id="rId6"/>
    <p:sldId id="283" r:id="rId7"/>
    <p:sldId id="266" r:id="rId8"/>
    <p:sldId id="267" r:id="rId9"/>
    <p:sldId id="268" r:id="rId10"/>
    <p:sldId id="269" r:id="rId11"/>
    <p:sldId id="271" r:id="rId12"/>
    <p:sldId id="279" r:id="rId13"/>
    <p:sldId id="272" r:id="rId14"/>
    <p:sldId id="278" r:id="rId15"/>
    <p:sldId id="280" r:id="rId16"/>
    <p:sldId id="273" r:id="rId17"/>
    <p:sldId id="274" r:id="rId18"/>
    <p:sldId id="275" r:id="rId19"/>
    <p:sldId id="276" r:id="rId20"/>
    <p:sldId id="285"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1CC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6" autoAdjust="0"/>
    <p:restoredTop sz="94660"/>
  </p:normalViewPr>
  <p:slideViewPr>
    <p:cSldViewPr>
      <p:cViewPr>
        <p:scale>
          <a:sx n="60" d="100"/>
          <a:sy n="60" d="100"/>
        </p:scale>
        <p:origin x="-1003" y="16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FE505F-9233-465C-AAA9-83F04BDEFB8D}" type="datetimeFigureOut">
              <a:rPr lang="en-US" smtClean="0"/>
              <a:pPr/>
              <a:t>12-Oct-18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4C8AEC-764F-4B54-A1F3-9C3400AF3C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4C8AEC-764F-4B54-A1F3-9C3400AF3CE6}"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gray">
          <a:xfrm>
            <a:off x="0" y="2825016"/>
            <a:ext cx="9141714"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bwMode="black">
          <a:xfrm>
            <a:off x="0" y="3075710"/>
            <a:ext cx="9141714"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800100" y="3165764"/>
            <a:ext cx="75438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800100" y="4953000"/>
            <a:ext cx="75438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xmlns="" val="798862757"/>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FCACC6-179B-45CF-AD80-F28E8F9D2AC3}" type="datetimeFigureOut">
              <a:rPr lang="en-US" smtClean="0"/>
              <a:pPr/>
              <a:t>12-Oct-18</a:t>
            </a:fld>
            <a:endParaRPr lang="en-US"/>
          </a:p>
        </p:txBody>
      </p:sp>
      <p:sp>
        <p:nvSpPr>
          <p:cNvPr id="6" name="Slide Number Placeholder 5"/>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2477154221"/>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457325"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457200"/>
            <a:ext cx="5286375"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FCACC6-179B-45CF-AD80-F28E8F9D2AC3}" type="datetimeFigureOut">
              <a:rPr lang="en-US" smtClean="0"/>
              <a:pPr/>
              <a:t>12-Oct-18</a:t>
            </a:fld>
            <a:endParaRPr lang="en-US"/>
          </a:p>
        </p:txBody>
      </p:sp>
      <p:sp>
        <p:nvSpPr>
          <p:cNvPr id="6" name="Slide Number Placeholder 5"/>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2524635021"/>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5FCACC6-179B-45CF-AD80-F28E8F9D2AC3}" type="datetimeFigureOut">
              <a:rPr lang="en-US" smtClean="0"/>
              <a:pPr/>
              <a:t>12-Oct-18</a:t>
            </a:fld>
            <a:endParaRPr lang="en-US"/>
          </a:p>
        </p:txBody>
      </p:sp>
      <p:sp>
        <p:nvSpPr>
          <p:cNvPr id="6" name="Slide Number Placeholder 5"/>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3112444112"/>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8800"/>
            <a:ext cx="6858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143000" y="4589464"/>
            <a:ext cx="6858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xmlns="" val="3506778040"/>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1825625"/>
            <a:ext cx="325755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5"/>
            <a:ext cx="325755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5FCACC6-179B-45CF-AD80-F28E8F9D2AC3}" type="datetimeFigureOut">
              <a:rPr lang="en-US" smtClean="0"/>
              <a:pPr/>
              <a:t>12-Oct-18</a:t>
            </a:fld>
            <a:endParaRPr lang="en-US"/>
          </a:p>
        </p:txBody>
      </p:sp>
      <p:sp>
        <p:nvSpPr>
          <p:cNvPr id="7" name="Slide Number Placeholder 6"/>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404456794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45286" y="1828800"/>
            <a:ext cx="325755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5286" y="2514601"/>
            <a:ext cx="325755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5736" y="1828800"/>
            <a:ext cx="325755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45736" y="2514601"/>
            <a:ext cx="325755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5FCACC6-179B-45CF-AD80-F28E8F9D2AC3}" type="datetimeFigureOut">
              <a:rPr lang="en-US" smtClean="0"/>
              <a:pPr/>
              <a:t>12-Oct-18</a:t>
            </a:fld>
            <a:endParaRPr lang="en-US"/>
          </a:p>
        </p:txBody>
      </p:sp>
      <p:sp>
        <p:nvSpPr>
          <p:cNvPr id="9" name="Slide Number Placeholder 8"/>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3397906568"/>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25FCACC6-179B-45CF-AD80-F28E8F9D2AC3}" type="datetimeFigureOut">
              <a:rPr lang="en-US" smtClean="0"/>
              <a:pPr/>
              <a:t>12-Oct-18</a:t>
            </a:fld>
            <a:endParaRPr lang="en-US"/>
          </a:p>
        </p:txBody>
      </p:sp>
      <p:sp>
        <p:nvSpPr>
          <p:cNvPr id="5" name="Slide Number Placeholder 4"/>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3238976713"/>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25FCACC6-179B-45CF-AD80-F28E8F9D2AC3}" type="datetimeFigureOut">
              <a:rPr lang="en-US" smtClean="0"/>
              <a:pPr/>
              <a:t>12-Oct-18</a:t>
            </a:fld>
            <a:endParaRPr lang="en-US"/>
          </a:p>
        </p:txBody>
      </p:sp>
      <p:sp>
        <p:nvSpPr>
          <p:cNvPr id="4" name="Slide Number Placeholder 3"/>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2146817227"/>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600200"/>
            <a:ext cx="2341960"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570309" y="762000"/>
            <a:ext cx="48006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00780" y="3429000"/>
            <a:ext cx="234312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5FCACC6-179B-45CF-AD80-F28E8F9D2AC3}" type="datetimeFigureOut">
              <a:rPr lang="en-US" smtClean="0"/>
              <a:pPr/>
              <a:t>12-Oct-18</a:t>
            </a:fld>
            <a:endParaRPr lang="en-US"/>
          </a:p>
        </p:txBody>
      </p:sp>
      <p:sp>
        <p:nvSpPr>
          <p:cNvPr id="7" name="Slide Number Placeholder 6"/>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1667374130"/>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8464" y="1600200"/>
            <a:ext cx="2345436"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585938" y="777240"/>
            <a:ext cx="48006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5998464" y="3429000"/>
            <a:ext cx="2345436"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p:nvSpPr>
        <p:spPr bwMode="blackWhite">
          <a:xfrm>
            <a:off x="483068" y="640080"/>
            <a:ext cx="500634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5FCACC6-179B-45CF-AD80-F28E8F9D2AC3}" type="datetimeFigureOut">
              <a:rPr lang="en-US" smtClean="0"/>
              <a:pPr/>
              <a:t>12-Oct-18</a:t>
            </a:fld>
            <a:endParaRPr lang="en-US"/>
          </a:p>
        </p:txBody>
      </p:sp>
      <p:sp>
        <p:nvSpPr>
          <p:cNvPr id="7" name="Slide Number Placeholder 6"/>
          <p:cNvSpPr>
            <a:spLocks noGrp="1"/>
          </p:cNvSpPr>
          <p:nvPr>
            <p:ph type="sldNum" sz="quarter" idx="12"/>
          </p:nvPr>
        </p:nvSpPr>
        <p:spPr/>
        <p:txBody>
          <a:body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2977249753"/>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457200"/>
            <a:ext cx="6858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43000" y="1828800"/>
            <a:ext cx="6858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143000" y="6362700"/>
            <a:ext cx="5161165"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a:p>
        </p:txBody>
      </p:sp>
      <p:sp>
        <p:nvSpPr>
          <p:cNvPr id="4" name="Date Placeholder 3"/>
          <p:cNvSpPr>
            <a:spLocks noGrp="1"/>
          </p:cNvSpPr>
          <p:nvPr>
            <p:ph type="dt" sz="half" idx="2"/>
          </p:nvPr>
        </p:nvSpPr>
        <p:spPr>
          <a:xfrm>
            <a:off x="6457950" y="6362700"/>
            <a:ext cx="74295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25FCACC6-179B-45CF-AD80-F28E8F9D2AC3}" type="datetimeFigureOut">
              <a:rPr lang="en-US" smtClean="0"/>
              <a:pPr/>
              <a:t>12-Oct-18</a:t>
            </a:fld>
            <a:endParaRPr lang="en-US"/>
          </a:p>
        </p:txBody>
      </p:sp>
      <p:sp>
        <p:nvSpPr>
          <p:cNvPr id="6" name="Slide Number Placeholder 5"/>
          <p:cNvSpPr>
            <a:spLocks noGrp="1"/>
          </p:cNvSpPr>
          <p:nvPr>
            <p:ph type="sldNum" sz="quarter" idx="4"/>
          </p:nvPr>
        </p:nvSpPr>
        <p:spPr>
          <a:xfrm>
            <a:off x="7372350" y="6362700"/>
            <a:ext cx="62865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28CBA284-078A-4C08-B695-8BC961E9111A}" type="slidenum">
              <a:rPr lang="en-US" smtClean="0"/>
              <a:pPr/>
              <a:t>‹#›</a:t>
            </a:fld>
            <a:endParaRPr lang="en-US"/>
          </a:p>
        </p:txBody>
      </p:sp>
    </p:spTree>
    <p:extLst>
      <p:ext uri="{BB962C8B-B14F-4D97-AF65-F5344CB8AC3E}">
        <p14:creationId xmlns:p14="http://schemas.microsoft.com/office/powerpoint/2010/main" xmlns="" val="19432598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rogramiz.com/python-programming/for-loop"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emory_management" TargetMode="External"/><Relationship Id="rId2" Type="http://schemas.openxmlformats.org/officeDocument/2006/relationships/hyperlink" Target="https://en.wikipedia.org/wiki/Standard_library" TargetMode="External"/><Relationship Id="rId1" Type="http://schemas.openxmlformats.org/officeDocument/2006/relationships/slideLayout" Target="../slideLayouts/slideLayout2.xml"/><Relationship Id="rId4" Type="http://schemas.openxmlformats.org/officeDocument/2006/relationships/hyperlink" Target="https://en.wikipedia.org/wiki/Exception_handl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over.jpg"/>
          <p:cNvPicPr>
            <a:picLocks noGrp="1" noChangeAspect="1"/>
          </p:cNvPicPr>
          <p:nvPr>
            <p:ph idx="1"/>
          </p:nvPr>
        </p:nvPicPr>
        <p:blipFill>
          <a:blip r:embed="rId2" cstate="print"/>
          <a:stretch>
            <a:fillRect/>
          </a:stretch>
        </p:blipFill>
        <p:spPr>
          <a:xfrm>
            <a:off x="304800" y="1524000"/>
            <a:ext cx="8392886" cy="4828032"/>
          </a:xfrm>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ypes.jpg"/>
          <p:cNvPicPr>
            <a:picLocks noGrp="1" noChangeAspect="1"/>
          </p:cNvPicPr>
          <p:nvPr>
            <p:ph idx="1"/>
          </p:nvPr>
        </p:nvPicPr>
        <p:blipFill>
          <a:blip r:embed="rId2" cstate="print"/>
          <a:stretch>
            <a:fillRect/>
          </a:stretch>
        </p:blipFill>
        <p:spPr>
          <a:xfrm>
            <a:off x="762000" y="457200"/>
            <a:ext cx="7772400" cy="5867400"/>
          </a:xfrm>
        </p:spPr>
      </p:pic>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45719"/>
          </a:xfrm>
        </p:spPr>
        <p:txBody>
          <a:bodyPr>
            <a:normAutofit fontScale="90000"/>
          </a:bodyPr>
          <a:lstStyle/>
          <a:p>
            <a:endParaRPr lang="en-US" dirty="0"/>
          </a:p>
        </p:txBody>
      </p:sp>
      <p:sp>
        <p:nvSpPr>
          <p:cNvPr id="3" name="Content Placeholder 2"/>
          <p:cNvSpPr>
            <a:spLocks noGrp="1"/>
          </p:cNvSpPr>
          <p:nvPr>
            <p:ph idx="1"/>
          </p:nvPr>
        </p:nvSpPr>
        <p:spPr>
          <a:xfrm>
            <a:off x="533400" y="533400"/>
            <a:ext cx="8229600" cy="6019800"/>
          </a:xfrm>
        </p:spPr>
        <p:txBody>
          <a:bodyPr>
            <a:normAutofit fontScale="92500" lnSpcReduction="10000"/>
          </a:bodyPr>
          <a:lstStyle/>
          <a:p>
            <a:r>
              <a:rPr lang="en-US" sz="2800" dirty="0" smtClean="0"/>
              <a:t>Strings  :   sequence of characters. Ex: “ram”,”45rt”,”2222”</a:t>
            </a:r>
          </a:p>
          <a:p>
            <a:r>
              <a:rPr lang="en-US" sz="2800" dirty="0" smtClean="0"/>
              <a:t>List: </a:t>
            </a:r>
            <a:r>
              <a:rPr lang="en-US" sz="2800" b="1" dirty="0" smtClean="0"/>
              <a:t>List</a:t>
            </a:r>
            <a:r>
              <a:rPr lang="en-US" sz="2800" dirty="0" smtClean="0"/>
              <a:t> is a collection which is ordered and changeable. </a:t>
            </a:r>
            <a:r>
              <a:rPr lang="en-US" sz="2800" dirty="0" err="1" smtClean="0"/>
              <a:t>Ex.list</a:t>
            </a:r>
            <a:r>
              <a:rPr lang="en-US" sz="2800" dirty="0" smtClean="0"/>
              <a:t>=[1,2,3,4,5</a:t>
            </a:r>
            <a:r>
              <a:rPr lang="en-US" sz="2800" dirty="0" smtClean="0"/>
              <a:t>] or List(1,2,3,4,5)</a:t>
            </a:r>
          </a:p>
          <a:p>
            <a:r>
              <a:rPr lang="en-US" sz="2800" dirty="0" err="1" smtClean="0"/>
              <a:t>Tuples</a:t>
            </a:r>
            <a:r>
              <a:rPr lang="en-US" sz="2800" dirty="0" smtClean="0"/>
              <a:t> :  A </a:t>
            </a:r>
            <a:r>
              <a:rPr lang="en-US" sz="2800" b="1" dirty="0" err="1" smtClean="0"/>
              <a:t>tuple</a:t>
            </a:r>
            <a:r>
              <a:rPr lang="en-US" sz="2800" dirty="0" smtClean="0"/>
              <a:t> is a sequence of immutable(unchangeable) Python objects. Ex. (1,2,3,4,5) </a:t>
            </a:r>
          </a:p>
          <a:p>
            <a:r>
              <a:rPr lang="en-US" sz="2800" dirty="0" err="1" smtClean="0"/>
              <a:t>Dictionary:</a:t>
            </a:r>
            <a:r>
              <a:rPr lang="en-US" sz="2800" b="1" dirty="0" err="1" smtClean="0"/>
              <a:t>dictionary</a:t>
            </a:r>
            <a:r>
              <a:rPr lang="en-US" sz="2800" dirty="0" smtClean="0"/>
              <a:t> is a collection which is unordered, changeable and </a:t>
            </a:r>
            <a:r>
              <a:rPr lang="en-US" sz="2800" dirty="0" err="1" smtClean="0"/>
              <a:t>indexed.Dictionary</a:t>
            </a:r>
            <a:r>
              <a:rPr lang="en-US" sz="2800" dirty="0" smtClean="0"/>
              <a:t> are defined into two elements Keys and Values.</a:t>
            </a:r>
          </a:p>
          <a:p>
            <a:r>
              <a:rPr lang="en-US" sz="2800" dirty="0" smtClean="0"/>
              <a:t>Keys will be a single element</a:t>
            </a:r>
          </a:p>
          <a:p>
            <a:r>
              <a:rPr lang="en-US" sz="2800" dirty="0" smtClean="0"/>
              <a:t>Values can be a list or list within a list, numbers, etc.</a:t>
            </a:r>
          </a:p>
          <a:p>
            <a:r>
              <a:rPr lang="en-US" sz="2800" dirty="0" smtClean="0"/>
              <a:t>Ex. </a:t>
            </a:r>
            <a:r>
              <a:rPr lang="en-US" sz="2800" dirty="0" err="1" smtClean="0"/>
              <a:t>thisdict</a:t>
            </a:r>
            <a:r>
              <a:rPr lang="en-US" sz="2800" dirty="0" smtClean="0"/>
              <a:t> = { "brand": "</a:t>
            </a:r>
            <a:r>
              <a:rPr lang="en-US" sz="2800" dirty="0" err="1" smtClean="0"/>
              <a:t>Ford","model</a:t>
            </a:r>
            <a:r>
              <a:rPr lang="en-US" sz="2800" dirty="0" smtClean="0"/>
              <a:t>": "Mustang", "year": 1966}</a:t>
            </a:r>
          </a:p>
          <a:p>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1295400"/>
          </a:xfrm>
        </p:spPr>
        <p:txBody>
          <a:bodyPr>
            <a:noAutofit/>
          </a:bodyPr>
          <a:lstStyle/>
          <a:p>
            <a:r>
              <a:rPr lang="en-US" sz="4800" dirty="0" smtClean="0">
                <a:solidFill>
                  <a:schemeClr val="accent5">
                    <a:lumMod val="60000"/>
                    <a:lumOff val="40000"/>
                  </a:schemeClr>
                </a:solidFill>
                <a:latin typeface="Algerian" pitchFamily="82" charset="0"/>
              </a:rPr>
              <a:t>Reserve -words(keywords):</a:t>
            </a:r>
            <a:endParaRPr lang="en-US" sz="4800" dirty="0">
              <a:solidFill>
                <a:schemeClr val="accent5">
                  <a:lumMod val="60000"/>
                  <a:lumOff val="40000"/>
                </a:schemeClr>
              </a:solidFill>
              <a:latin typeface="Algerian" pitchFamily="82" charset="0"/>
            </a:endParaRPr>
          </a:p>
        </p:txBody>
      </p:sp>
      <p:sp>
        <p:nvSpPr>
          <p:cNvPr id="3" name="Content Placeholder 2"/>
          <p:cNvSpPr>
            <a:spLocks noGrp="1"/>
          </p:cNvSpPr>
          <p:nvPr>
            <p:ph idx="1"/>
          </p:nvPr>
        </p:nvSpPr>
        <p:spPr/>
        <p:txBody>
          <a:bodyPr>
            <a:normAutofit/>
          </a:bodyPr>
          <a:lstStyle/>
          <a:p>
            <a:r>
              <a:rPr lang="en-US" sz="2800" dirty="0" smtClean="0">
                <a:latin typeface="Aharoni" pitchFamily="2" charset="-79"/>
                <a:cs typeface="Aharoni" pitchFamily="2" charset="-79"/>
              </a:rPr>
              <a:t>Keywords are defined with predefined meaning and syntax in the language. These keywords have to be used to develop programming instructions. Reserved words can’t be used as identifiers for other programming elements like name of variable, function etc.</a:t>
            </a:r>
          </a:p>
          <a:p>
            <a:r>
              <a:rPr lang="en-US" sz="2800" b="1" dirty="0" smtClean="0">
                <a:solidFill>
                  <a:srgbClr val="FFFF00"/>
                </a:solidFill>
              </a:rPr>
              <a:t>&gt;&gt;&gt; import keyword</a:t>
            </a:r>
            <a:r>
              <a:rPr lang="en-US" sz="2800" dirty="0" smtClean="0">
                <a:solidFill>
                  <a:srgbClr val="FFFF00"/>
                </a:solidFill>
              </a:rPr>
              <a:t>                                     </a:t>
            </a:r>
            <a:r>
              <a:rPr lang="en-US" sz="2800" b="1" dirty="0" smtClean="0">
                <a:solidFill>
                  <a:srgbClr val="FFFF00"/>
                </a:solidFill>
              </a:rPr>
              <a:t>&gt;&gt;&gt; </a:t>
            </a:r>
            <a:r>
              <a:rPr lang="en-US" sz="2800" b="1" dirty="0" err="1" smtClean="0">
                <a:solidFill>
                  <a:srgbClr val="FFFF00"/>
                </a:solidFill>
              </a:rPr>
              <a:t>keyword.kwlist</a:t>
            </a:r>
            <a:endParaRPr lang="en-US" sz="2800" dirty="0">
              <a:solidFill>
                <a:srgbClr val="FFFF00"/>
              </a:solidFill>
              <a:latin typeface="Aharoni" pitchFamily="2" charset="-79"/>
              <a:cs typeface="Aharoni" pitchFamily="2" charset="-79"/>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6858000" cy="1143000"/>
          </a:xfrm>
        </p:spPr>
        <p:txBody>
          <a:bodyPr>
            <a:normAutofit fontScale="90000"/>
          </a:bodyPr>
          <a:lstStyle/>
          <a:p>
            <a:r>
              <a:rPr lang="en-US" sz="4400" u="sng" dirty="0" smtClean="0">
                <a:solidFill>
                  <a:srgbClr val="FFFF00"/>
                </a:solidFill>
                <a:latin typeface="Algerian" pitchFamily="82" charset="0"/>
              </a:rPr>
              <a:t>Conditional statements:</a:t>
            </a:r>
            <a:r>
              <a:rPr lang="en-US" sz="4400" dirty="0" smtClean="0">
                <a:solidFill>
                  <a:srgbClr val="FFFF00"/>
                </a:solidFill>
                <a:latin typeface="Algerian" pitchFamily="82" charset="0"/>
              </a:rPr>
              <a:t/>
            </a:r>
            <a:br>
              <a:rPr lang="en-US" sz="4400" dirty="0" smtClean="0">
                <a:solidFill>
                  <a:srgbClr val="FFFF00"/>
                </a:solidFill>
                <a:latin typeface="Algerian" pitchFamily="82" charset="0"/>
              </a:rPr>
            </a:br>
            <a:endParaRPr lang="en-US" sz="4400" dirty="0">
              <a:solidFill>
                <a:srgbClr val="FFFF00"/>
              </a:solidFill>
              <a:latin typeface="Algerian" pitchFamily="82" charset="0"/>
            </a:endParaRPr>
          </a:p>
        </p:txBody>
      </p:sp>
      <p:sp>
        <p:nvSpPr>
          <p:cNvPr id="3" name="Content Placeholder 2"/>
          <p:cNvSpPr>
            <a:spLocks noGrp="1"/>
          </p:cNvSpPr>
          <p:nvPr>
            <p:ph idx="1"/>
          </p:nvPr>
        </p:nvSpPr>
        <p:spPr>
          <a:xfrm>
            <a:off x="228600" y="990600"/>
            <a:ext cx="8153400" cy="5334000"/>
          </a:xfrm>
        </p:spPr>
        <p:txBody>
          <a:bodyPr>
            <a:normAutofit/>
          </a:bodyPr>
          <a:lstStyle/>
          <a:p>
            <a:pPr>
              <a:buNone/>
            </a:pPr>
            <a:r>
              <a:rPr lang="en-US" sz="2800" dirty="0" smtClean="0"/>
              <a:t>   Decision making is required when we want to execute a code only if a certain condition is satisfied.</a:t>
            </a:r>
          </a:p>
          <a:p>
            <a:pPr>
              <a:buNone/>
            </a:pPr>
            <a:r>
              <a:rPr lang="en-US" sz="4000" u="sng" dirty="0" smtClean="0">
                <a:solidFill>
                  <a:srgbClr val="00B0F0"/>
                </a:solidFill>
              </a:rPr>
              <a:t>Only-if:</a:t>
            </a:r>
          </a:p>
          <a:p>
            <a:pPr>
              <a:buNone/>
            </a:pPr>
            <a:endParaRPr lang="en-US" sz="3600" u="sng" dirty="0" smtClean="0">
              <a:solidFill>
                <a:schemeClr val="tx1"/>
              </a:solidFill>
            </a:endParaRPr>
          </a:p>
          <a:p>
            <a:pPr>
              <a:buNone/>
            </a:pPr>
            <a:r>
              <a:rPr lang="en-US" sz="2800" dirty="0" smtClean="0"/>
              <a:t>if (it is raining):  </a:t>
            </a:r>
          </a:p>
          <a:p>
            <a:pPr>
              <a:buNone/>
            </a:pPr>
            <a:r>
              <a:rPr lang="en-US" sz="2800" dirty="0" smtClean="0"/>
              <a:t>        print(“take umbrella”)</a:t>
            </a:r>
          </a:p>
          <a:p>
            <a:pPr>
              <a:buNone/>
            </a:pPr>
            <a:endParaRPr lang="en-US" sz="2800" dirty="0" smtClean="0"/>
          </a:p>
        </p:txBody>
      </p:sp>
      <p:pic>
        <p:nvPicPr>
          <p:cNvPr id="4" name="Picture 3" descr="if.png"/>
          <p:cNvPicPr>
            <a:picLocks noChangeAspect="1"/>
          </p:cNvPicPr>
          <p:nvPr/>
        </p:nvPicPr>
        <p:blipFill>
          <a:blip r:embed="rId2" cstate="print"/>
          <a:stretch>
            <a:fillRect/>
          </a:stretch>
        </p:blipFill>
        <p:spPr>
          <a:xfrm>
            <a:off x="3048000" y="1828800"/>
            <a:ext cx="6705600" cy="6477000"/>
          </a:xfrm>
          <a:prstGeom prst="rect">
            <a:avLst/>
          </a:prstGeom>
        </p:spPr>
      </p:pic>
    </p:spTree>
  </p:cSld>
  <p:clrMapOvr>
    <a:masterClrMapping/>
  </p:clrMapOvr>
  <p:transition spd="med">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6858000" cy="990600"/>
          </a:xfrm>
        </p:spPr>
        <p:txBody>
          <a:bodyPr>
            <a:normAutofit/>
          </a:bodyPr>
          <a:lstStyle/>
          <a:p>
            <a:r>
              <a:rPr lang="en-US" sz="4400" u="sng" dirty="0" smtClean="0">
                <a:solidFill>
                  <a:srgbClr val="00B0F0"/>
                </a:solidFill>
                <a:latin typeface="Arial Black" pitchFamily="34" charset="0"/>
              </a:rPr>
              <a:t>If-else statement:</a:t>
            </a:r>
            <a:endParaRPr lang="en-US" sz="4400" u="sng" dirty="0">
              <a:solidFill>
                <a:srgbClr val="00B0F0"/>
              </a:solidFill>
              <a:latin typeface="Arial Black" pitchFamily="34" charset="0"/>
            </a:endParaRPr>
          </a:p>
        </p:txBody>
      </p:sp>
      <p:sp>
        <p:nvSpPr>
          <p:cNvPr id="3" name="Content Placeholder 2"/>
          <p:cNvSpPr>
            <a:spLocks noGrp="1"/>
          </p:cNvSpPr>
          <p:nvPr>
            <p:ph idx="1"/>
          </p:nvPr>
        </p:nvSpPr>
        <p:spPr>
          <a:xfrm>
            <a:off x="381000" y="1066800"/>
            <a:ext cx="8305800" cy="5486400"/>
          </a:xfrm>
        </p:spPr>
        <p:txBody>
          <a:bodyPr>
            <a:normAutofit/>
          </a:bodyPr>
          <a:lstStyle/>
          <a:p>
            <a:r>
              <a:rPr lang="en-US" sz="3200" dirty="0" smtClean="0"/>
              <a:t>When we  also want to perform some other action even if condition is false.</a:t>
            </a:r>
          </a:p>
          <a:p>
            <a:pPr>
              <a:buNone/>
            </a:pPr>
            <a:r>
              <a:rPr lang="en-US" sz="3200" dirty="0" smtClean="0"/>
              <a:t>   if (work  finished):</a:t>
            </a:r>
          </a:p>
          <a:p>
            <a:pPr>
              <a:buNone/>
            </a:pPr>
            <a:r>
              <a:rPr lang="en-US" sz="3200" dirty="0" smtClean="0"/>
              <a:t>          print(“go outside and play”)</a:t>
            </a:r>
          </a:p>
          <a:p>
            <a:pPr>
              <a:buNone/>
            </a:pPr>
            <a:r>
              <a:rPr lang="en-US" sz="3200" dirty="0" smtClean="0"/>
              <a:t>   else:</a:t>
            </a:r>
          </a:p>
          <a:p>
            <a:pPr>
              <a:buNone/>
            </a:pPr>
            <a:r>
              <a:rPr lang="en-US" sz="3200" dirty="0" smtClean="0"/>
              <a:t>          print(“complete  your work”)</a:t>
            </a:r>
            <a:endParaRPr lang="en-US" sz="3200" dirty="0"/>
          </a:p>
        </p:txBody>
      </p:sp>
      <p:pic>
        <p:nvPicPr>
          <p:cNvPr id="5" name="Picture 4" descr="as.jpg"/>
          <p:cNvPicPr>
            <a:picLocks noChangeAspect="1"/>
          </p:cNvPicPr>
          <p:nvPr/>
        </p:nvPicPr>
        <p:blipFill>
          <a:blip r:embed="rId2" cstate="print"/>
          <a:stretch>
            <a:fillRect/>
          </a:stretch>
        </p:blipFill>
        <p:spPr>
          <a:xfrm>
            <a:off x="0" y="1981200"/>
            <a:ext cx="9144000" cy="4876800"/>
          </a:xfrm>
          <a:prstGeom prst="rect">
            <a:avLst/>
          </a:prstGeom>
        </p:spPr>
      </p:pic>
      <p:sp>
        <p:nvSpPr>
          <p:cNvPr id="6" name="TextBox 5"/>
          <p:cNvSpPr txBox="1"/>
          <p:nvPr/>
        </p:nvSpPr>
        <p:spPr>
          <a:xfrm flipH="1">
            <a:off x="533399" y="2426732"/>
            <a:ext cx="4190996" cy="2246769"/>
          </a:xfrm>
          <a:prstGeom prst="rect">
            <a:avLst/>
          </a:prstGeom>
          <a:noFill/>
        </p:spPr>
        <p:txBody>
          <a:bodyPr wrap="square" rtlCol="0">
            <a:spAutoFit/>
          </a:bodyPr>
          <a:lstStyle/>
          <a:p>
            <a:r>
              <a:rPr lang="en-US" sz="2800" dirty="0" smtClean="0">
                <a:latin typeface="Aharoni" pitchFamily="2" charset="-79"/>
                <a:cs typeface="Aharoni" pitchFamily="2" charset="-79"/>
              </a:rPr>
              <a:t>If  (work finished):</a:t>
            </a:r>
          </a:p>
          <a:p>
            <a:r>
              <a:rPr lang="en-US" sz="2800" dirty="0" smtClean="0">
                <a:latin typeface="Aharoni" pitchFamily="2" charset="-79"/>
                <a:cs typeface="Aharoni" pitchFamily="2" charset="-79"/>
              </a:rPr>
              <a:t>      print(“play”)</a:t>
            </a:r>
          </a:p>
          <a:p>
            <a:r>
              <a:rPr lang="en-US" sz="2800" dirty="0" smtClean="0">
                <a:latin typeface="Aharoni" pitchFamily="2" charset="-79"/>
                <a:cs typeface="Aharoni" pitchFamily="2" charset="-79"/>
              </a:rPr>
              <a:t>Else:</a:t>
            </a:r>
            <a:br>
              <a:rPr lang="en-US" sz="2800" dirty="0" smtClean="0">
                <a:latin typeface="Aharoni" pitchFamily="2" charset="-79"/>
                <a:cs typeface="Aharoni" pitchFamily="2" charset="-79"/>
              </a:rPr>
            </a:br>
            <a:r>
              <a:rPr lang="en-US" sz="2800" dirty="0" smtClean="0">
                <a:latin typeface="Aharoni" pitchFamily="2" charset="-79"/>
                <a:cs typeface="Aharoni" pitchFamily="2" charset="-79"/>
              </a:rPr>
              <a:t>      print(“do your </a:t>
            </a:r>
          </a:p>
          <a:p>
            <a:r>
              <a:rPr lang="en-US" sz="2800" dirty="0" smtClean="0">
                <a:latin typeface="Aharoni" pitchFamily="2" charset="-79"/>
                <a:cs typeface="Aharoni" pitchFamily="2" charset="-79"/>
              </a:rPr>
              <a:t>                       work”)</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solidFill>
                  <a:schemeClr val="accent4">
                    <a:lumMod val="20000"/>
                    <a:lumOff val="80000"/>
                  </a:schemeClr>
                </a:solidFill>
                <a:latin typeface="Algerian" pitchFamily="82" charset="0"/>
              </a:rPr>
              <a:t>Indentions in python:</a:t>
            </a:r>
            <a:endParaRPr lang="en-US" sz="4400" u="sng" dirty="0">
              <a:solidFill>
                <a:schemeClr val="accent4">
                  <a:lumMod val="20000"/>
                  <a:lumOff val="80000"/>
                </a:schemeClr>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solidFill>
                  <a:srgbClr val="00B0F0"/>
                </a:solidFill>
                <a:latin typeface="Aharoni" pitchFamily="2" charset="-79"/>
                <a:cs typeface="Aharoni" pitchFamily="2" charset="-79"/>
              </a:rPr>
              <a:t>Most of the programming languages like C, C++, Java use braces { } to define a block of code. Python uses indentation.</a:t>
            </a:r>
          </a:p>
          <a:p>
            <a:r>
              <a:rPr lang="en-US" sz="2800" dirty="0" smtClean="0">
                <a:solidFill>
                  <a:srgbClr val="00B0F0"/>
                </a:solidFill>
                <a:latin typeface="Aharoni" pitchFamily="2" charset="-79"/>
                <a:cs typeface="Aharoni" pitchFamily="2" charset="-79"/>
              </a:rPr>
              <a:t>A code block (body of a </a:t>
            </a:r>
            <a:r>
              <a:rPr lang="en-US" sz="2800" dirty="0" smtClean="0">
                <a:solidFill>
                  <a:srgbClr val="00B0F0"/>
                </a:solidFill>
                <a:latin typeface="Aharoni" pitchFamily="2" charset="-79"/>
                <a:cs typeface="Aharoni" pitchFamily="2" charset="-79"/>
                <a:hlinkClick r:id="rId2" tooltip="Python Functions"/>
              </a:rPr>
              <a:t>function</a:t>
            </a:r>
            <a:r>
              <a:rPr lang="en-US" sz="2800" dirty="0" smtClean="0">
                <a:solidFill>
                  <a:srgbClr val="00B0F0"/>
                </a:solidFill>
                <a:latin typeface="Aharoni" pitchFamily="2" charset="-79"/>
                <a:cs typeface="Aharoni" pitchFamily="2" charset="-79"/>
              </a:rPr>
              <a:t>, </a:t>
            </a:r>
            <a:r>
              <a:rPr lang="en-US" sz="2800" dirty="0" smtClean="0">
                <a:solidFill>
                  <a:srgbClr val="00B0F0"/>
                </a:solidFill>
                <a:latin typeface="Aharoni" pitchFamily="2" charset="-79"/>
                <a:cs typeface="Aharoni" pitchFamily="2" charset="-79"/>
                <a:hlinkClick r:id="rId3" tooltip="Python for Loop"/>
              </a:rPr>
              <a:t>loop</a:t>
            </a:r>
            <a:r>
              <a:rPr lang="en-US" sz="2800" dirty="0" smtClean="0">
                <a:solidFill>
                  <a:srgbClr val="00B0F0"/>
                </a:solidFill>
                <a:latin typeface="Aharoni" pitchFamily="2" charset="-79"/>
                <a:cs typeface="Aharoni" pitchFamily="2" charset="-79"/>
              </a:rPr>
              <a:t> etc.) starts with indentation and ends with the first </a:t>
            </a:r>
            <a:r>
              <a:rPr lang="en-US" sz="2800" dirty="0" err="1" smtClean="0">
                <a:solidFill>
                  <a:srgbClr val="00B0F0"/>
                </a:solidFill>
                <a:latin typeface="Aharoni" pitchFamily="2" charset="-79"/>
                <a:cs typeface="Aharoni" pitchFamily="2" charset="-79"/>
              </a:rPr>
              <a:t>unindented</a:t>
            </a:r>
            <a:r>
              <a:rPr lang="en-US" sz="2800" dirty="0" smtClean="0">
                <a:solidFill>
                  <a:srgbClr val="00B0F0"/>
                </a:solidFill>
                <a:latin typeface="Aharoni" pitchFamily="2" charset="-79"/>
                <a:cs typeface="Aharoni" pitchFamily="2" charset="-79"/>
              </a:rPr>
              <a:t> line. The amount of indentation is up to you, but it must be consistent throughout that block.</a:t>
            </a:r>
          </a:p>
          <a:p>
            <a:r>
              <a:rPr lang="en-US" sz="2800" dirty="0" smtClean="0">
                <a:solidFill>
                  <a:srgbClr val="00B0F0"/>
                </a:solidFill>
                <a:latin typeface="Aharoni" pitchFamily="2" charset="-79"/>
                <a:cs typeface="Aharoni" pitchFamily="2" charset="-79"/>
              </a:rPr>
              <a:t>Generally four whitespaces are used for indentation.</a:t>
            </a:r>
          </a:p>
          <a:p>
            <a:endParaRPr lang="en-US" dirty="0"/>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6858000" cy="1143000"/>
          </a:xfrm>
        </p:spPr>
        <p:txBody>
          <a:bodyPr>
            <a:normAutofit fontScale="90000"/>
          </a:bodyPr>
          <a:lstStyle/>
          <a:p>
            <a:r>
              <a:rPr lang="en-US" sz="4400" dirty="0" err="1" smtClean="0">
                <a:solidFill>
                  <a:srgbClr val="FFFF00"/>
                </a:solidFill>
                <a:latin typeface="Algerian" pitchFamily="82" charset="0"/>
              </a:rPr>
              <a:t>Repetation</a:t>
            </a:r>
            <a:r>
              <a:rPr lang="en-US" sz="4400" dirty="0" smtClean="0">
                <a:solidFill>
                  <a:srgbClr val="FFFF00"/>
                </a:solidFill>
                <a:latin typeface="Algerian" pitchFamily="82" charset="0"/>
              </a:rPr>
              <a:t> in python…</a:t>
            </a:r>
            <a:br>
              <a:rPr lang="en-US" sz="4400" dirty="0" smtClean="0">
                <a:solidFill>
                  <a:srgbClr val="FFFF00"/>
                </a:solidFill>
                <a:latin typeface="Algerian" pitchFamily="82" charset="0"/>
              </a:rPr>
            </a:br>
            <a:r>
              <a:rPr lang="en-US" sz="4400" dirty="0" smtClean="0">
                <a:solidFill>
                  <a:srgbClr val="00B0F0"/>
                </a:solidFill>
                <a:latin typeface="Algerian" pitchFamily="82" charset="0"/>
              </a:rPr>
              <a:t>while loop:</a:t>
            </a:r>
            <a:endParaRPr lang="en-US" sz="4400" dirty="0">
              <a:solidFill>
                <a:srgbClr val="00B0F0"/>
              </a:solidFill>
              <a:latin typeface="Algerian" pitchFamily="82" charset="0"/>
            </a:endParaRPr>
          </a:p>
        </p:txBody>
      </p:sp>
      <p:pic>
        <p:nvPicPr>
          <p:cNvPr id="4" name="Content Placeholder 3" descr="while.png"/>
          <p:cNvPicPr>
            <a:picLocks noGrp="1" noChangeAspect="1"/>
          </p:cNvPicPr>
          <p:nvPr>
            <p:ph idx="1"/>
          </p:nvPr>
        </p:nvPicPr>
        <p:blipFill>
          <a:blip r:embed="rId2" cstate="print"/>
          <a:stretch>
            <a:fillRect/>
          </a:stretch>
        </p:blipFill>
        <p:spPr>
          <a:xfrm>
            <a:off x="1295400" y="1371600"/>
            <a:ext cx="6553200" cy="5257800"/>
          </a:xfrm>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315200" cy="914400"/>
          </a:xfrm>
        </p:spPr>
        <p:txBody>
          <a:bodyPr>
            <a:normAutofit/>
          </a:bodyPr>
          <a:lstStyle/>
          <a:p>
            <a:r>
              <a:rPr lang="en-US" sz="6000" dirty="0" smtClean="0">
                <a:solidFill>
                  <a:srgbClr val="FF0000"/>
                </a:solidFill>
                <a:latin typeface="Algerian" pitchFamily="82" charset="0"/>
              </a:rPr>
              <a:t>For loop…</a:t>
            </a:r>
            <a:endParaRPr lang="en-US" sz="6000" dirty="0">
              <a:solidFill>
                <a:srgbClr val="FF0000"/>
              </a:solidFill>
              <a:latin typeface="Algerian" pitchFamily="82" charset="0"/>
            </a:endParaRPr>
          </a:p>
        </p:txBody>
      </p:sp>
      <p:sp>
        <p:nvSpPr>
          <p:cNvPr id="3" name="Content Placeholder 2"/>
          <p:cNvSpPr>
            <a:spLocks noGrp="1"/>
          </p:cNvSpPr>
          <p:nvPr>
            <p:ph idx="1"/>
          </p:nvPr>
        </p:nvSpPr>
        <p:spPr>
          <a:xfrm>
            <a:off x="457200" y="990600"/>
            <a:ext cx="8229600" cy="5486400"/>
          </a:xfrm>
        </p:spPr>
        <p:txBody>
          <a:bodyPr/>
          <a:lstStyle/>
          <a:p>
            <a:r>
              <a:rPr lang="en-US" sz="2800" dirty="0" smtClean="0"/>
              <a:t>A for loop is used for iterating over a sequence ( a list, a </a:t>
            </a:r>
            <a:r>
              <a:rPr lang="en-US" sz="2800" dirty="0" err="1" smtClean="0"/>
              <a:t>tuple</a:t>
            </a:r>
            <a:r>
              <a:rPr lang="en-US" sz="2800" dirty="0" smtClean="0"/>
              <a:t>, a dictionary or a string).</a:t>
            </a:r>
          </a:p>
          <a:p>
            <a:endParaRPr lang="en-US" dirty="0"/>
          </a:p>
        </p:txBody>
      </p:sp>
      <p:pic>
        <p:nvPicPr>
          <p:cNvPr id="5" name="Picture 4" descr="for loop.PNG"/>
          <p:cNvPicPr>
            <a:picLocks noChangeAspect="1"/>
          </p:cNvPicPr>
          <p:nvPr/>
        </p:nvPicPr>
        <p:blipFill>
          <a:blip r:embed="rId3" cstate="print"/>
          <a:stretch>
            <a:fillRect/>
          </a:stretch>
        </p:blipFill>
        <p:spPr>
          <a:xfrm>
            <a:off x="1219200" y="1905000"/>
            <a:ext cx="7239000" cy="4953000"/>
          </a:xfrm>
          <a:prstGeom prst="rect">
            <a:avLst/>
          </a:prstGeom>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rgbClr val="FFFF00"/>
                </a:solidFill>
                <a:latin typeface="Algerian" pitchFamily="82" charset="0"/>
              </a:rPr>
              <a:t>Functions:</a:t>
            </a:r>
            <a:endParaRPr lang="en-US" sz="5400" dirty="0">
              <a:solidFill>
                <a:srgbClr val="FFFF00"/>
              </a:solidFill>
              <a:latin typeface="Algerian" pitchFamily="82" charset="0"/>
            </a:endParaRPr>
          </a:p>
        </p:txBody>
      </p:sp>
      <p:sp>
        <p:nvSpPr>
          <p:cNvPr id="3" name="Content Placeholder 2"/>
          <p:cNvSpPr>
            <a:spLocks noGrp="1"/>
          </p:cNvSpPr>
          <p:nvPr>
            <p:ph idx="1"/>
          </p:nvPr>
        </p:nvSpPr>
        <p:spPr/>
        <p:txBody>
          <a:bodyPr/>
          <a:lstStyle/>
          <a:p>
            <a:r>
              <a:rPr lang="en-US" sz="3200" dirty="0" smtClean="0">
                <a:latin typeface="Aharoni" pitchFamily="2" charset="-79"/>
                <a:cs typeface="Aharoni" pitchFamily="2" charset="-79"/>
              </a:rPr>
              <a:t>A function is a block of code to do a specific task.</a:t>
            </a:r>
          </a:p>
          <a:p>
            <a:r>
              <a:rPr lang="en-US" sz="3200" dirty="0" smtClean="0">
                <a:latin typeface="Aharoni" pitchFamily="2" charset="-79"/>
                <a:cs typeface="Aharoni" pitchFamily="2" charset="-79"/>
              </a:rPr>
              <a:t>You can pass data, known as parameters, into a function.</a:t>
            </a:r>
          </a:p>
          <a:p>
            <a:r>
              <a:rPr lang="en-US" sz="3200" dirty="0" smtClean="0">
                <a:latin typeface="Aharoni" pitchFamily="2" charset="-79"/>
                <a:cs typeface="Aharoni" pitchFamily="2" charset="-79"/>
              </a:rPr>
              <a:t>Used for code reusability.</a:t>
            </a:r>
            <a:endParaRPr lang="en-US" sz="3200" dirty="0">
              <a:latin typeface="Aharoni" pitchFamily="2" charset="-79"/>
              <a:cs typeface="Aharoni" pitchFamily="2" charset="-79"/>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solidFill>
                  <a:schemeClr val="accent1">
                    <a:lumMod val="75000"/>
                  </a:schemeClr>
                </a:solidFill>
                <a:latin typeface="Algerian" pitchFamily="82" charset="0"/>
              </a:rPr>
              <a:t>Parameterized function:</a:t>
            </a:r>
            <a:endParaRPr lang="en-US" sz="4000" u="sng" dirty="0">
              <a:solidFill>
                <a:schemeClr val="accent1">
                  <a:lumMod val="75000"/>
                </a:schemeClr>
              </a:solidFill>
              <a:latin typeface="Algerian" pitchFamily="82" charset="0"/>
            </a:endParaRPr>
          </a:p>
        </p:txBody>
      </p:sp>
      <p:sp>
        <p:nvSpPr>
          <p:cNvPr id="3" name="Content Placeholder 2"/>
          <p:cNvSpPr>
            <a:spLocks noGrp="1"/>
          </p:cNvSpPr>
          <p:nvPr>
            <p:ph idx="1"/>
          </p:nvPr>
        </p:nvSpPr>
        <p:spPr>
          <a:xfrm>
            <a:off x="1143000" y="1828800"/>
            <a:ext cx="6858000" cy="4572000"/>
          </a:xfrm>
        </p:spPr>
        <p:txBody>
          <a:bodyPr>
            <a:normAutofit lnSpcReduction="10000"/>
          </a:bodyPr>
          <a:lstStyle/>
          <a:p>
            <a:r>
              <a:rPr lang="en-US" sz="3200" dirty="0" smtClean="0">
                <a:latin typeface="Aharoni" pitchFamily="2" charset="-79"/>
                <a:cs typeface="Aharoni" pitchFamily="2" charset="-79"/>
              </a:rPr>
              <a:t>Information can be passed to functions as parameter.</a:t>
            </a:r>
          </a:p>
          <a:p>
            <a:r>
              <a:rPr lang="en-US" sz="3200" dirty="0" smtClean="0">
                <a:latin typeface="Aharoni" pitchFamily="2" charset="-79"/>
                <a:cs typeface="Aharoni" pitchFamily="2" charset="-79"/>
              </a:rPr>
              <a:t>Parameters are specified after the function name, inside the parentheses. You can add as many parameters as you want, just separate them with a comma.</a:t>
            </a:r>
          </a:p>
          <a:p>
            <a:r>
              <a:rPr lang="en-US" sz="3200" dirty="0" smtClean="0">
                <a:latin typeface="Aharoni" pitchFamily="2" charset="-79"/>
                <a:cs typeface="Aharoni" pitchFamily="2" charset="-79"/>
              </a:rPr>
              <a:t>To let a function return a value, use the return statement</a:t>
            </a:r>
            <a:r>
              <a:rPr lang="en-US" sz="3200" dirty="0" smtClean="0"/>
              <a:t>:</a:t>
            </a:r>
            <a:endParaRPr lang="en-US" sz="3200" dirty="0" smtClean="0">
              <a:latin typeface="Aharoni" pitchFamily="2" charset="-79"/>
              <a:cs typeface="Aharoni" pitchFamily="2" charset="-79"/>
            </a:endParaRPr>
          </a:p>
          <a:p>
            <a:endParaRPr lang="en-US" dirty="0"/>
          </a:p>
        </p:txBody>
      </p:sp>
    </p:spTree>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838200"/>
          </a:xfrm>
        </p:spPr>
        <p:txBody>
          <a:bodyPr>
            <a:normAutofit/>
          </a:bodyPr>
          <a:lstStyle/>
          <a:p>
            <a:r>
              <a:rPr lang="en-US" sz="4800" dirty="0" smtClean="0">
                <a:solidFill>
                  <a:srgbClr val="FFFF00"/>
                </a:solidFill>
                <a:latin typeface="Algerian" pitchFamily="82" charset="0"/>
              </a:rPr>
              <a:t>Features of python:</a:t>
            </a:r>
            <a:endParaRPr lang="en-US" sz="4800" dirty="0">
              <a:solidFill>
                <a:srgbClr val="FFFF00"/>
              </a:solidFill>
              <a:latin typeface="Algerian" pitchFamily="82" charset="0"/>
            </a:endParaRPr>
          </a:p>
        </p:txBody>
      </p:sp>
      <p:sp>
        <p:nvSpPr>
          <p:cNvPr id="3" name="Content Placeholder 2"/>
          <p:cNvSpPr>
            <a:spLocks noGrp="1"/>
          </p:cNvSpPr>
          <p:nvPr>
            <p:ph idx="1"/>
          </p:nvPr>
        </p:nvSpPr>
        <p:spPr>
          <a:xfrm>
            <a:off x="533400" y="1295400"/>
            <a:ext cx="8153400" cy="4876800"/>
          </a:xfrm>
        </p:spPr>
        <p:txBody>
          <a:bodyPr>
            <a:normAutofit fontScale="92500" lnSpcReduction="20000"/>
          </a:bodyPr>
          <a:lstStyle/>
          <a:p>
            <a:pPr marL="457200" indent="-457200"/>
            <a:endParaRPr lang="en-US" sz="2800" b="1" dirty="0" smtClean="0">
              <a:solidFill>
                <a:srgbClr val="00B050"/>
              </a:solidFill>
            </a:endParaRPr>
          </a:p>
          <a:p>
            <a:pPr marL="457200" indent="-457200">
              <a:buNone/>
            </a:pPr>
            <a:r>
              <a:rPr lang="en-US" sz="2800" b="1" dirty="0" smtClean="0">
                <a:solidFill>
                  <a:srgbClr val="00B050"/>
                </a:solidFill>
              </a:rPr>
              <a:t>    Released </a:t>
            </a:r>
            <a:r>
              <a:rPr lang="en-US" sz="2800" b="1" dirty="0" smtClean="0">
                <a:solidFill>
                  <a:srgbClr val="00B050"/>
                </a:solidFill>
              </a:rPr>
              <a:t>in 1991 by </a:t>
            </a:r>
            <a:r>
              <a:rPr lang="en-US" sz="2800" b="1" dirty="0" smtClean="0">
                <a:solidFill>
                  <a:srgbClr val="FFFF00"/>
                </a:solidFill>
              </a:rPr>
              <a:t>G.V. </a:t>
            </a:r>
            <a:r>
              <a:rPr lang="en-US" sz="2800" b="1" dirty="0" err="1" smtClean="0">
                <a:solidFill>
                  <a:srgbClr val="FFFF00"/>
                </a:solidFill>
              </a:rPr>
              <a:t>Rossum</a:t>
            </a:r>
            <a:r>
              <a:rPr lang="en-US" sz="2800" b="1" dirty="0" smtClean="0">
                <a:solidFill>
                  <a:srgbClr val="00B050"/>
                </a:solidFill>
              </a:rPr>
              <a:t>.</a:t>
            </a:r>
          </a:p>
          <a:p>
            <a:r>
              <a:rPr lang="en-US" sz="2800" b="1" dirty="0" smtClean="0">
                <a:solidFill>
                  <a:srgbClr val="00B050"/>
                </a:solidFill>
              </a:rPr>
              <a:t>Multi-paradigm-</a:t>
            </a:r>
            <a:r>
              <a:rPr lang="en-US" sz="2800" dirty="0" smtClean="0"/>
              <a:t>Python is a multi-paradigm programming language. Meaning, it supports different programming </a:t>
            </a:r>
            <a:r>
              <a:rPr lang="en-US" sz="2800" dirty="0" err="1" smtClean="0"/>
              <a:t>approach.One</a:t>
            </a:r>
            <a:r>
              <a:rPr lang="en-US" sz="2800" dirty="0" smtClean="0"/>
              <a:t> </a:t>
            </a:r>
            <a:r>
              <a:rPr lang="en-US" sz="2800" dirty="0" smtClean="0"/>
              <a:t>of the popular approach to solve a programming problem is by creating objects. This is known as Object-Oriented Programming (</a:t>
            </a:r>
            <a:r>
              <a:rPr lang="en-US" sz="2800" dirty="0" smtClean="0"/>
              <a:t>OOP).</a:t>
            </a:r>
          </a:p>
          <a:p>
            <a:r>
              <a:rPr lang="en-US" sz="2800" b="1" dirty="0" smtClean="0">
                <a:solidFill>
                  <a:srgbClr val="00B050"/>
                </a:solidFill>
              </a:rPr>
              <a:t>Interpreted-</a:t>
            </a:r>
            <a:r>
              <a:rPr lang="en-US" sz="2800" b="1" dirty="0" smtClean="0"/>
              <a:t>Python</a:t>
            </a:r>
            <a:r>
              <a:rPr lang="en-US" sz="2800" dirty="0" smtClean="0"/>
              <a:t> program runs directly from the source </a:t>
            </a:r>
            <a:r>
              <a:rPr lang="en-US" sz="2800" dirty="0" smtClean="0"/>
              <a:t>code. Each time </a:t>
            </a:r>
            <a:r>
              <a:rPr lang="en-US" sz="2800" b="1" dirty="0" smtClean="0"/>
              <a:t>Python</a:t>
            </a:r>
            <a:r>
              <a:rPr lang="en-US" sz="2800" dirty="0" smtClean="0"/>
              <a:t> programs are executed code is required.</a:t>
            </a:r>
            <a:endParaRPr lang="en-US" sz="2800" b="1" dirty="0" smtClean="0">
              <a:solidFill>
                <a:srgbClr val="00B050"/>
              </a:solidFill>
            </a:endParaRPr>
          </a:p>
          <a:p>
            <a:pPr marL="457200" indent="-457200"/>
            <a:r>
              <a:rPr lang="en-US" sz="2800" b="1" dirty="0" smtClean="0">
                <a:solidFill>
                  <a:srgbClr val="00B050"/>
                </a:solidFill>
              </a:rPr>
              <a:t>Easy to read</a:t>
            </a:r>
          </a:p>
          <a:p>
            <a:pPr marL="457200" indent="-457200"/>
            <a:r>
              <a:rPr lang="en-US" sz="2800" b="1" dirty="0" smtClean="0">
                <a:solidFill>
                  <a:srgbClr val="00B050"/>
                </a:solidFill>
              </a:rPr>
              <a:t>Easy to learn</a:t>
            </a:r>
          </a:p>
          <a:p>
            <a:pPr marL="457200" indent="-457200"/>
            <a:endParaRPr lang="en-US" sz="2800" b="1" dirty="0">
              <a:solidFill>
                <a:srgbClr val="00B050"/>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1981200"/>
          </a:xfrm>
        </p:spPr>
        <p:txBody>
          <a:bodyPr>
            <a:normAutofit/>
          </a:bodyPr>
          <a:lstStyle/>
          <a:p>
            <a:r>
              <a:rPr lang="en-US" sz="4800" dirty="0" smtClean="0">
                <a:solidFill>
                  <a:srgbClr val="FFFF00"/>
                </a:solidFill>
                <a:latin typeface="Algerian" pitchFamily="82" charset="0"/>
              </a:rPr>
              <a:t>Syntax of functions:</a:t>
            </a:r>
            <a:endParaRPr lang="en-US" sz="4800" dirty="0">
              <a:solidFill>
                <a:srgbClr val="FFFF00"/>
              </a:solidFill>
              <a:latin typeface="Algerian" pitchFamily="82" charset="0"/>
            </a:endParaRPr>
          </a:p>
        </p:txBody>
      </p:sp>
      <p:sp>
        <p:nvSpPr>
          <p:cNvPr id="3" name="Content Placeholder 2"/>
          <p:cNvSpPr>
            <a:spLocks noGrp="1"/>
          </p:cNvSpPr>
          <p:nvPr>
            <p:ph idx="1"/>
          </p:nvPr>
        </p:nvSpPr>
        <p:spPr>
          <a:xfrm>
            <a:off x="1143000" y="2667000"/>
            <a:ext cx="6858000" cy="3429000"/>
          </a:xfrm>
        </p:spPr>
        <p:txBody>
          <a:bodyPr/>
          <a:lstStyle/>
          <a:p>
            <a:pPr>
              <a:buNone/>
            </a:pPr>
            <a:r>
              <a:rPr lang="en-US" sz="3600" dirty="0" smtClean="0"/>
              <a:t>Def  </a:t>
            </a:r>
            <a:r>
              <a:rPr lang="en-US" sz="3600" dirty="0" err="1" smtClean="0"/>
              <a:t>function_name</a:t>
            </a:r>
            <a:r>
              <a:rPr lang="en-US" sz="3600" dirty="0" smtClean="0"/>
              <a:t>(parameters):</a:t>
            </a:r>
          </a:p>
          <a:p>
            <a:pPr>
              <a:buNone/>
            </a:pPr>
            <a:r>
              <a:rPr lang="en-US" sz="3600" dirty="0" smtClean="0"/>
              <a:t> </a:t>
            </a:r>
            <a:r>
              <a:rPr lang="en-US" sz="3600" dirty="0" smtClean="0"/>
              <a:t>                  return statement</a:t>
            </a:r>
          </a:p>
          <a:p>
            <a:pPr>
              <a:buNone/>
            </a:pPr>
            <a:r>
              <a:rPr lang="en-US" sz="3600" dirty="0" smtClean="0"/>
              <a:t>Def add(</a:t>
            </a:r>
            <a:r>
              <a:rPr lang="en-US" sz="3600" dirty="0" err="1" smtClean="0"/>
              <a:t>a,b</a:t>
            </a:r>
            <a:r>
              <a:rPr lang="en-US" sz="3600" dirty="0" smtClean="0"/>
              <a:t>):</a:t>
            </a:r>
          </a:p>
          <a:p>
            <a:pPr>
              <a:buNone/>
            </a:pPr>
            <a:r>
              <a:rPr lang="en-US" sz="3600" dirty="0" smtClean="0"/>
              <a:t> </a:t>
            </a:r>
            <a:r>
              <a:rPr lang="en-US" sz="3600" dirty="0" smtClean="0"/>
              <a:t>   return(</a:t>
            </a:r>
            <a:r>
              <a:rPr lang="en-US" sz="3600" dirty="0" err="1" smtClean="0"/>
              <a:t>a+b</a:t>
            </a:r>
            <a:r>
              <a:rPr lang="en-US" sz="3600" dirty="0" smtClean="0"/>
              <a:t>)</a:t>
            </a:r>
            <a:endParaRPr lang="en-US" sz="3600"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hank.jpg"/>
          <p:cNvPicPr>
            <a:picLocks noGrp="1" noChangeAspect="1"/>
          </p:cNvPicPr>
          <p:nvPr>
            <p:ph idx="1"/>
          </p:nvPr>
        </p:nvPicPr>
        <p:blipFill>
          <a:blip r:embed="rId2" cstate="print"/>
          <a:stretch>
            <a:fillRect/>
          </a:stretch>
        </p:blipFill>
        <p:spPr>
          <a:xfrm>
            <a:off x="609600" y="533400"/>
            <a:ext cx="8077200" cy="5943600"/>
          </a:xfrm>
        </p:spPr>
      </p:pic>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6858000" cy="533400"/>
          </a:xfrm>
        </p:spPr>
        <p:txBody>
          <a:bodyPr>
            <a:normAutofit fontScale="90000"/>
          </a:bodyPr>
          <a:lstStyle/>
          <a:p>
            <a:endParaRPr lang="en-US" dirty="0"/>
          </a:p>
        </p:txBody>
      </p:sp>
      <p:sp>
        <p:nvSpPr>
          <p:cNvPr id="3" name="Content Placeholder 2"/>
          <p:cNvSpPr>
            <a:spLocks noGrp="1"/>
          </p:cNvSpPr>
          <p:nvPr>
            <p:ph idx="1"/>
          </p:nvPr>
        </p:nvSpPr>
        <p:spPr>
          <a:xfrm>
            <a:off x="1143000" y="762000"/>
            <a:ext cx="6858000" cy="5257800"/>
          </a:xfrm>
        </p:spPr>
        <p:txBody>
          <a:bodyPr>
            <a:normAutofit fontScale="92500" lnSpcReduction="10000"/>
          </a:bodyPr>
          <a:lstStyle/>
          <a:p>
            <a:r>
              <a:rPr lang="en-US" sz="3600" dirty="0" smtClean="0">
                <a:solidFill>
                  <a:schemeClr val="accent1">
                    <a:lumMod val="75000"/>
                  </a:schemeClr>
                </a:solidFill>
              </a:rPr>
              <a:t>High level language-</a:t>
            </a:r>
            <a:r>
              <a:rPr lang="en-US" sz="3600" dirty="0" smtClean="0"/>
              <a:t>Python is closer </a:t>
            </a:r>
            <a:r>
              <a:rPr lang="en-US" sz="3600" dirty="0" smtClean="0"/>
              <a:t>to human </a:t>
            </a:r>
            <a:r>
              <a:rPr lang="en-US" sz="3600" b="1" dirty="0" smtClean="0"/>
              <a:t>languages</a:t>
            </a:r>
            <a:r>
              <a:rPr lang="en-US" sz="3600" dirty="0" smtClean="0"/>
              <a:t> and further from </a:t>
            </a:r>
            <a:r>
              <a:rPr lang="en-US" sz="3600" dirty="0" smtClean="0"/>
              <a:t>machine </a:t>
            </a:r>
            <a:r>
              <a:rPr lang="en-US" sz="3600" b="1" dirty="0" smtClean="0"/>
              <a:t>languages</a:t>
            </a:r>
            <a:r>
              <a:rPr lang="en-US" sz="3600" dirty="0" smtClean="0"/>
              <a:t>.</a:t>
            </a:r>
          </a:p>
          <a:p>
            <a:r>
              <a:rPr lang="en-US" sz="3600" dirty="0" smtClean="0">
                <a:solidFill>
                  <a:schemeClr val="accent1">
                    <a:lumMod val="75000"/>
                  </a:schemeClr>
                </a:solidFill>
              </a:rPr>
              <a:t>Dynamically typed-</a:t>
            </a:r>
            <a:r>
              <a:rPr lang="en-US" sz="3600" b="1" dirty="0" smtClean="0"/>
              <a:t>type</a:t>
            </a:r>
            <a:r>
              <a:rPr lang="en-US" sz="3600" dirty="0" smtClean="0"/>
              <a:t> </a:t>
            </a:r>
            <a:r>
              <a:rPr lang="en-US" sz="3600" dirty="0" smtClean="0"/>
              <a:t>checking is done  </a:t>
            </a:r>
            <a:r>
              <a:rPr lang="en-US" sz="3600" dirty="0" smtClean="0"/>
              <a:t>at </a:t>
            </a:r>
            <a:r>
              <a:rPr lang="en-US" sz="3600" dirty="0" smtClean="0"/>
              <a:t>run-time.</a:t>
            </a:r>
          </a:p>
          <a:p>
            <a:r>
              <a:rPr lang="en-US" sz="3600" dirty="0" smtClean="0">
                <a:solidFill>
                  <a:schemeClr val="accent1">
                    <a:lumMod val="75000"/>
                  </a:schemeClr>
                </a:solidFill>
              </a:rPr>
              <a:t>Strongly typed-</a:t>
            </a:r>
            <a:r>
              <a:rPr lang="en-US" sz="3600" dirty="0" smtClean="0"/>
              <a:t>explicit conversion is required</a:t>
            </a:r>
            <a:r>
              <a:rPr lang="en-US" sz="3600" dirty="0" smtClean="0"/>
              <a:t>.</a:t>
            </a:r>
          </a:p>
          <a:p>
            <a:r>
              <a:rPr lang="en-US" sz="3600" dirty="0" smtClean="0">
                <a:solidFill>
                  <a:schemeClr val="accent1">
                    <a:lumMod val="75000"/>
                  </a:schemeClr>
                </a:solidFill>
              </a:rPr>
              <a:t>Extensible-</a:t>
            </a:r>
            <a:r>
              <a:rPr lang="en-US" sz="3600" b="1" dirty="0" smtClean="0"/>
              <a:t>Python</a:t>
            </a:r>
            <a:r>
              <a:rPr lang="en-US" sz="3600" dirty="0" smtClean="0"/>
              <a:t> is easily </a:t>
            </a:r>
            <a:r>
              <a:rPr lang="en-US" sz="3600" b="1" dirty="0" smtClean="0"/>
              <a:t>extensible</a:t>
            </a:r>
            <a:r>
              <a:rPr lang="en-US" sz="3600" dirty="0" smtClean="0"/>
              <a:t> with C/C++/Java code, and easily embeddable in applications</a:t>
            </a:r>
            <a:r>
              <a:rPr lang="en-US" sz="3600" dirty="0" smtClean="0"/>
              <a:t>.</a:t>
            </a:r>
          </a:p>
          <a:p>
            <a:endParaRPr lang="en-US" dirty="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t>Python has </a:t>
            </a:r>
            <a:r>
              <a:rPr lang="en-US" sz="3600" dirty="0" smtClean="0"/>
              <a:t>a large and comprehensive </a:t>
            </a:r>
            <a:r>
              <a:rPr lang="en-US" sz="3600" dirty="0" smtClean="0">
                <a:hlinkClick r:id="rId2" tooltip="Standard library"/>
              </a:rPr>
              <a:t>standard library</a:t>
            </a:r>
            <a:r>
              <a:rPr lang="en-US" sz="3600" dirty="0" smtClean="0"/>
              <a:t>.</a:t>
            </a:r>
          </a:p>
          <a:p>
            <a:r>
              <a:rPr lang="en-US" sz="3600" dirty="0" smtClean="0"/>
              <a:t>automatic </a:t>
            </a:r>
            <a:r>
              <a:rPr lang="en-US" sz="3600" dirty="0" smtClean="0">
                <a:hlinkClick r:id="rId3" tooltip="Memory management"/>
              </a:rPr>
              <a:t>memory management</a:t>
            </a:r>
            <a:r>
              <a:rPr lang="en-US" sz="3600" dirty="0" smtClean="0"/>
              <a:t>.</a:t>
            </a:r>
          </a:p>
          <a:p>
            <a:r>
              <a:rPr lang="en-US" sz="3600" dirty="0" smtClean="0"/>
              <a:t>capable of </a:t>
            </a:r>
            <a:r>
              <a:rPr lang="en-US" sz="3600" dirty="0" smtClean="0">
                <a:hlinkClick r:id="rId4" tooltip="Exception handling"/>
              </a:rPr>
              <a:t>exception </a:t>
            </a:r>
            <a:r>
              <a:rPr lang="en-US" sz="3600" dirty="0" smtClean="0">
                <a:hlinkClick r:id="rId4" tooltip="Exception handling"/>
              </a:rPr>
              <a:t>handling</a:t>
            </a:r>
            <a:r>
              <a:rPr lang="en-US" sz="3600" dirty="0" smtClean="0"/>
              <a:t>.</a:t>
            </a:r>
            <a:endParaRPr lang="en-US" sz="3600"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858000" cy="76200"/>
          </a:xfrm>
        </p:spPr>
        <p:txBody>
          <a:bodyPr>
            <a:normAutofit fontScale="90000"/>
          </a:bodyPr>
          <a:lstStyle/>
          <a:p>
            <a:endParaRPr lang="en-US" dirty="0"/>
          </a:p>
        </p:txBody>
      </p:sp>
      <p:sp>
        <p:nvSpPr>
          <p:cNvPr id="3" name="Content Placeholder 2"/>
          <p:cNvSpPr>
            <a:spLocks noGrp="1"/>
          </p:cNvSpPr>
          <p:nvPr>
            <p:ph idx="1"/>
          </p:nvPr>
        </p:nvSpPr>
        <p:spPr>
          <a:xfrm>
            <a:off x="228600" y="457200"/>
            <a:ext cx="8915400" cy="5638800"/>
          </a:xfrm>
        </p:spPr>
        <p:txBody>
          <a:bodyPr/>
          <a:lstStyle/>
          <a:p>
            <a:r>
              <a:rPr lang="en-US" b="1" dirty="0" smtClean="0"/>
              <a:t> </a:t>
            </a:r>
            <a:r>
              <a:rPr lang="en-US" sz="3200" b="1" dirty="0" smtClean="0"/>
              <a:t>Python Contains Fewer Lines Of Codes</a:t>
            </a:r>
            <a:endParaRPr lang="en-US" sz="3200" dirty="0"/>
          </a:p>
        </p:txBody>
      </p:sp>
      <p:pic>
        <p:nvPicPr>
          <p:cNvPr id="4" name="Picture 3" descr="python-code-comparision-1024x536.jpg"/>
          <p:cNvPicPr>
            <a:picLocks noChangeAspect="1"/>
          </p:cNvPicPr>
          <p:nvPr/>
        </p:nvPicPr>
        <p:blipFill>
          <a:blip r:embed="rId2" cstate="print"/>
          <a:stretch>
            <a:fillRect/>
          </a:stretch>
        </p:blipFill>
        <p:spPr>
          <a:xfrm>
            <a:off x="228600" y="990600"/>
            <a:ext cx="8686800" cy="5181600"/>
          </a:xfrm>
          <a:prstGeom prst="rect">
            <a:avLst/>
          </a:prstGeom>
        </p:spPr>
      </p:pic>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6858000" cy="990600"/>
          </a:xfrm>
        </p:spPr>
        <p:txBody>
          <a:bodyPr>
            <a:normAutofit/>
          </a:bodyPr>
          <a:lstStyle/>
          <a:p>
            <a:r>
              <a:rPr lang="en-US" sz="6000" dirty="0" smtClean="0">
                <a:solidFill>
                  <a:srgbClr val="00B0F0"/>
                </a:solidFill>
                <a:latin typeface="Algerian" pitchFamily="82" charset="0"/>
              </a:rPr>
              <a:t>Scope in python</a:t>
            </a:r>
            <a:endParaRPr lang="en-US" sz="6000" dirty="0">
              <a:solidFill>
                <a:srgbClr val="00B0F0"/>
              </a:solidFill>
              <a:latin typeface="Algerian" pitchFamily="82" charset="0"/>
            </a:endParaRPr>
          </a:p>
        </p:txBody>
      </p:sp>
      <p:sp>
        <p:nvSpPr>
          <p:cNvPr id="3" name="Content Placeholder 2"/>
          <p:cNvSpPr>
            <a:spLocks noGrp="1"/>
          </p:cNvSpPr>
          <p:nvPr>
            <p:ph idx="1"/>
          </p:nvPr>
        </p:nvSpPr>
        <p:spPr/>
        <p:txBody>
          <a:bodyPr>
            <a:normAutofit fontScale="77500" lnSpcReduction="20000"/>
          </a:bodyPr>
          <a:lstStyle/>
          <a:p>
            <a:r>
              <a:rPr lang="en-US" sz="4000" dirty="0" smtClean="0">
                <a:solidFill>
                  <a:srgbClr val="FFFF00"/>
                </a:solidFill>
              </a:rPr>
              <a:t>Game </a:t>
            </a:r>
            <a:r>
              <a:rPr lang="en-US" sz="4000" dirty="0" err="1" smtClean="0">
                <a:solidFill>
                  <a:srgbClr val="FFFF00"/>
                </a:solidFill>
              </a:rPr>
              <a:t>devlopment</a:t>
            </a:r>
            <a:r>
              <a:rPr lang="en-US" sz="4000" dirty="0" smtClean="0">
                <a:solidFill>
                  <a:srgbClr val="FFFF00"/>
                </a:solidFill>
              </a:rPr>
              <a:t>- </a:t>
            </a:r>
            <a:r>
              <a:rPr lang="en-US" sz="4000" dirty="0" err="1" smtClean="0"/>
              <a:t>Pygame</a:t>
            </a:r>
            <a:endParaRPr lang="en-US" sz="4000" dirty="0" smtClean="0"/>
          </a:p>
          <a:p>
            <a:r>
              <a:rPr lang="en-US" sz="4000" dirty="0" smtClean="0">
                <a:solidFill>
                  <a:srgbClr val="FFFF00"/>
                </a:solidFill>
              </a:rPr>
              <a:t>Web </a:t>
            </a:r>
            <a:r>
              <a:rPr lang="en-US" sz="4000" dirty="0" err="1" smtClean="0">
                <a:solidFill>
                  <a:srgbClr val="FFFF00"/>
                </a:solidFill>
              </a:rPr>
              <a:t>devlopment</a:t>
            </a:r>
            <a:r>
              <a:rPr lang="en-US" sz="4000" dirty="0" smtClean="0">
                <a:solidFill>
                  <a:srgbClr val="FFFF00"/>
                </a:solidFill>
              </a:rPr>
              <a:t>-  </a:t>
            </a:r>
            <a:r>
              <a:rPr lang="en-US" sz="4000" dirty="0" err="1" smtClean="0"/>
              <a:t>Django</a:t>
            </a:r>
            <a:r>
              <a:rPr lang="en-US" sz="4000" dirty="0" smtClean="0"/>
              <a:t>, </a:t>
            </a:r>
            <a:r>
              <a:rPr lang="en-US" sz="4000" dirty="0" err="1" smtClean="0"/>
              <a:t>flask,bottle</a:t>
            </a:r>
            <a:r>
              <a:rPr lang="en-US" sz="4000" dirty="0" smtClean="0"/>
              <a:t>                                   </a:t>
            </a:r>
            <a:r>
              <a:rPr lang="en-US" sz="4000" dirty="0" smtClean="0">
                <a:solidFill>
                  <a:schemeClr val="bg1"/>
                </a:solidFill>
              </a:rPr>
              <a:t>……………………</a:t>
            </a:r>
            <a:r>
              <a:rPr lang="en-US" sz="4000" dirty="0" smtClean="0"/>
              <a:t>frameworks</a:t>
            </a:r>
          </a:p>
          <a:p>
            <a:r>
              <a:rPr lang="en-US" sz="4000" dirty="0" smtClean="0">
                <a:solidFill>
                  <a:srgbClr val="FFFF00"/>
                </a:solidFill>
              </a:rPr>
              <a:t>Machine learning-</a:t>
            </a:r>
            <a:r>
              <a:rPr lang="en-US" sz="4000" dirty="0" smtClean="0"/>
              <a:t> </a:t>
            </a:r>
            <a:r>
              <a:rPr lang="en-US" sz="4000" dirty="0" err="1" smtClean="0"/>
              <a:t>Scikit</a:t>
            </a:r>
            <a:r>
              <a:rPr lang="en-US" sz="4000" dirty="0" smtClean="0"/>
              <a:t> , </a:t>
            </a:r>
            <a:r>
              <a:rPr lang="en-US" sz="4000" dirty="0" err="1" smtClean="0"/>
              <a:t>Tensorflow</a:t>
            </a:r>
            <a:endParaRPr lang="en-US" sz="4000" dirty="0" smtClean="0"/>
          </a:p>
          <a:p>
            <a:r>
              <a:rPr lang="en-US" sz="4000" dirty="0" smtClean="0">
                <a:solidFill>
                  <a:srgbClr val="FFFF00"/>
                </a:solidFill>
              </a:rPr>
              <a:t>Data Science- </a:t>
            </a:r>
            <a:r>
              <a:rPr lang="en-US" sz="4000" dirty="0" err="1" smtClean="0"/>
              <a:t>Numpy</a:t>
            </a:r>
            <a:r>
              <a:rPr lang="en-US" sz="4000" dirty="0" smtClean="0"/>
              <a:t> , Pandas, </a:t>
            </a:r>
            <a:r>
              <a:rPr lang="en-US" sz="4000" dirty="0" err="1" smtClean="0"/>
              <a:t>Scipy</a:t>
            </a:r>
            <a:endParaRPr lang="en-US" sz="4000" dirty="0" smtClean="0"/>
          </a:p>
          <a:p>
            <a:r>
              <a:rPr lang="en-US" sz="4000" dirty="0" smtClean="0">
                <a:solidFill>
                  <a:srgbClr val="FFFF00"/>
                </a:solidFill>
              </a:rPr>
              <a:t>GUI applications – </a:t>
            </a:r>
            <a:r>
              <a:rPr lang="en-US" sz="4000" dirty="0" err="1" smtClean="0"/>
              <a:t>Tkinter</a:t>
            </a:r>
            <a:r>
              <a:rPr lang="en-US" sz="4000" dirty="0" smtClean="0"/>
              <a:t>, </a:t>
            </a:r>
            <a:r>
              <a:rPr lang="en-US" sz="4000" dirty="0" err="1" smtClean="0"/>
              <a:t>pyQT</a:t>
            </a:r>
            <a:endParaRPr lang="en-US" sz="4000" dirty="0" smtClean="0"/>
          </a:p>
          <a:p>
            <a:r>
              <a:rPr lang="en-US" sz="4000" dirty="0" smtClean="0">
                <a:solidFill>
                  <a:srgbClr val="FFFF00"/>
                </a:solidFill>
              </a:rPr>
              <a:t>Deep  learning- </a:t>
            </a:r>
            <a:r>
              <a:rPr lang="en-US" sz="4000" dirty="0" err="1" smtClean="0"/>
              <a:t>Caffe</a:t>
            </a:r>
            <a:r>
              <a:rPr lang="en-US" sz="4000" dirty="0" smtClean="0"/>
              <a:t>(Fast</a:t>
            </a:r>
            <a:r>
              <a:rPr lang="en-US" sz="4000" dirty="0" smtClean="0"/>
              <a:t>, open </a:t>
            </a:r>
            <a:r>
              <a:rPr lang="en-US" sz="4000" dirty="0" smtClean="0">
                <a:solidFill>
                  <a:schemeClr val="bg1"/>
                </a:solidFill>
              </a:rPr>
              <a:t>…………………</a:t>
            </a:r>
            <a:r>
              <a:rPr lang="en-US" sz="4000" dirty="0" smtClean="0"/>
              <a:t>framework)</a:t>
            </a:r>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772400" cy="1828800"/>
          </a:xfrm>
        </p:spPr>
        <p:txBody>
          <a:bodyPr>
            <a:normAutofit/>
          </a:bodyPr>
          <a:lstStyle/>
          <a:p>
            <a:r>
              <a:rPr lang="en-US" sz="6600" u="sng" dirty="0" smtClean="0">
                <a:solidFill>
                  <a:srgbClr val="0070C0"/>
                </a:solidFill>
                <a:latin typeface="Bernard MT Condensed" pitchFamily="18" charset="0"/>
              </a:rPr>
              <a:t> </a:t>
            </a:r>
            <a:r>
              <a:rPr lang="en-US" sz="6600" u="sng" dirty="0" smtClean="0">
                <a:solidFill>
                  <a:srgbClr val="0070C0"/>
                </a:solidFill>
                <a:latin typeface="Bernard MT Condensed" pitchFamily="18" charset="0"/>
              </a:rPr>
              <a:t>Used </a:t>
            </a:r>
            <a:r>
              <a:rPr lang="en-US" sz="6600" u="sng" dirty="0" smtClean="0">
                <a:solidFill>
                  <a:srgbClr val="0070C0"/>
                </a:solidFill>
                <a:latin typeface="Bernard MT Condensed" pitchFamily="18" charset="0"/>
              </a:rPr>
              <a:t>in:</a:t>
            </a:r>
            <a:endParaRPr lang="en-US" sz="6600" u="sng" dirty="0">
              <a:solidFill>
                <a:srgbClr val="0070C0"/>
              </a:solidFill>
              <a:latin typeface="Bernard MT Condensed" pitchFamily="18" charset="0"/>
            </a:endParaRPr>
          </a:p>
        </p:txBody>
      </p:sp>
      <p:pic>
        <p:nvPicPr>
          <p:cNvPr id="4" name="Content Placeholder 3" descr="google.jpg"/>
          <p:cNvPicPr>
            <a:picLocks noGrp="1" noChangeAspect="1"/>
          </p:cNvPicPr>
          <p:nvPr>
            <p:ph idx="1"/>
          </p:nvPr>
        </p:nvPicPr>
        <p:blipFill>
          <a:blip r:embed="rId2" cstate="print"/>
          <a:stretch>
            <a:fillRect/>
          </a:stretch>
        </p:blipFill>
        <p:spPr>
          <a:xfrm>
            <a:off x="457200" y="1524000"/>
            <a:ext cx="1714500" cy="1714500"/>
          </a:xfrm>
        </p:spPr>
      </p:pic>
      <p:pic>
        <p:nvPicPr>
          <p:cNvPr id="5" name="Picture 4" descr="imageqo.png"/>
          <p:cNvPicPr>
            <a:picLocks noChangeAspect="1"/>
          </p:cNvPicPr>
          <p:nvPr/>
        </p:nvPicPr>
        <p:blipFill>
          <a:blip r:embed="rId3" cstate="print"/>
          <a:stretch>
            <a:fillRect/>
          </a:stretch>
        </p:blipFill>
        <p:spPr>
          <a:xfrm>
            <a:off x="2895600" y="1524000"/>
            <a:ext cx="1866900" cy="1714500"/>
          </a:xfrm>
          <a:prstGeom prst="rect">
            <a:avLst/>
          </a:prstGeom>
        </p:spPr>
      </p:pic>
      <p:pic>
        <p:nvPicPr>
          <p:cNvPr id="6" name="Picture 5" descr="insta.jpg"/>
          <p:cNvPicPr>
            <a:picLocks noChangeAspect="1"/>
          </p:cNvPicPr>
          <p:nvPr/>
        </p:nvPicPr>
        <p:blipFill>
          <a:blip r:embed="rId4" cstate="print"/>
          <a:stretch>
            <a:fillRect/>
          </a:stretch>
        </p:blipFill>
        <p:spPr>
          <a:xfrm>
            <a:off x="5486400" y="1524000"/>
            <a:ext cx="2209800" cy="1676400"/>
          </a:xfrm>
          <a:prstGeom prst="rect">
            <a:avLst/>
          </a:prstGeom>
        </p:spPr>
      </p:pic>
      <p:pic>
        <p:nvPicPr>
          <p:cNvPr id="7" name="Picture 6" descr="uu.png"/>
          <p:cNvPicPr>
            <a:picLocks noChangeAspect="1"/>
          </p:cNvPicPr>
          <p:nvPr/>
        </p:nvPicPr>
        <p:blipFill>
          <a:blip r:embed="rId5" cstate="print"/>
          <a:stretch>
            <a:fillRect/>
          </a:stretch>
        </p:blipFill>
        <p:spPr>
          <a:xfrm>
            <a:off x="457200" y="3962400"/>
            <a:ext cx="1714500" cy="1714500"/>
          </a:xfrm>
          <a:prstGeom prst="rect">
            <a:avLst/>
          </a:prstGeom>
        </p:spPr>
      </p:pic>
      <p:pic>
        <p:nvPicPr>
          <p:cNvPr id="8" name="Picture 7" descr="ml.jpg"/>
          <p:cNvPicPr>
            <a:picLocks noChangeAspect="1"/>
          </p:cNvPicPr>
          <p:nvPr/>
        </p:nvPicPr>
        <p:blipFill>
          <a:blip r:embed="rId6" cstate="print"/>
          <a:stretch>
            <a:fillRect/>
          </a:stretch>
        </p:blipFill>
        <p:spPr>
          <a:xfrm>
            <a:off x="2819400" y="3962400"/>
            <a:ext cx="2034540" cy="1592580"/>
          </a:xfrm>
          <a:prstGeom prst="rect">
            <a:avLst/>
          </a:prstGeom>
        </p:spPr>
      </p:pic>
      <p:pic>
        <p:nvPicPr>
          <p:cNvPr id="9" name="Picture 8" descr="data.png"/>
          <p:cNvPicPr>
            <a:picLocks noChangeAspect="1"/>
          </p:cNvPicPr>
          <p:nvPr/>
        </p:nvPicPr>
        <p:blipFill>
          <a:blip r:embed="rId7" cstate="print"/>
          <a:stretch>
            <a:fillRect/>
          </a:stretch>
        </p:blipFill>
        <p:spPr>
          <a:xfrm>
            <a:off x="5562600" y="3886200"/>
            <a:ext cx="2133600" cy="1714500"/>
          </a:xfrm>
          <a:prstGeom prst="rect">
            <a:avLst/>
          </a:prstGeom>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05800" cy="1447800"/>
          </a:xfrm>
        </p:spPr>
        <p:txBody>
          <a:bodyPr>
            <a:noAutofit/>
          </a:bodyPr>
          <a:lstStyle/>
          <a:p>
            <a:r>
              <a:rPr lang="en-US" sz="4800" u="sng" dirty="0" smtClean="0">
                <a:solidFill>
                  <a:srgbClr val="FFFF00"/>
                </a:solidFill>
              </a:rPr>
              <a:t>Python as a calculator</a:t>
            </a:r>
            <a:r>
              <a:rPr lang="en-US" sz="5400" u="sng" dirty="0" smtClean="0">
                <a:solidFill>
                  <a:srgbClr val="FFFF00"/>
                </a:solidFill>
              </a:rPr>
              <a:t>:</a:t>
            </a:r>
            <a:endParaRPr lang="en-US" sz="5400" u="sng" dirty="0">
              <a:solidFill>
                <a:srgbClr val="FFFF00"/>
              </a:solidFill>
            </a:endParaRPr>
          </a:p>
        </p:txBody>
      </p:sp>
      <p:sp>
        <p:nvSpPr>
          <p:cNvPr id="3" name="Content Placeholder 2"/>
          <p:cNvSpPr>
            <a:spLocks noGrp="1"/>
          </p:cNvSpPr>
          <p:nvPr>
            <p:ph idx="1"/>
          </p:nvPr>
        </p:nvSpPr>
        <p:spPr>
          <a:xfrm>
            <a:off x="457200" y="1828800"/>
            <a:ext cx="8229600" cy="4724400"/>
          </a:xfrm>
        </p:spPr>
        <p:txBody>
          <a:bodyPr>
            <a:normAutofit/>
          </a:bodyPr>
          <a:lstStyle/>
          <a:p>
            <a:r>
              <a:rPr lang="en-US" sz="5400" dirty="0" smtClean="0">
                <a:solidFill>
                  <a:srgbClr val="00B050"/>
                </a:solidFill>
              </a:rPr>
              <a:t> you can type an expression at it and it will write the value. </a:t>
            </a:r>
            <a:endParaRPr lang="en-US" sz="5400" dirty="0">
              <a:solidFill>
                <a:srgbClr val="00B050"/>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are variables???</a:t>
            </a:r>
            <a:endParaRPr lang="en-US" sz="4400" dirty="0"/>
          </a:p>
        </p:txBody>
      </p:sp>
      <p:sp>
        <p:nvSpPr>
          <p:cNvPr id="3" name="Content Placeholder 2"/>
          <p:cNvSpPr>
            <a:spLocks noGrp="1"/>
          </p:cNvSpPr>
          <p:nvPr>
            <p:ph idx="1"/>
          </p:nvPr>
        </p:nvSpPr>
        <p:spPr>
          <a:xfrm>
            <a:off x="457200" y="1828800"/>
            <a:ext cx="7543800" cy="4648200"/>
          </a:xfrm>
        </p:spPr>
        <p:txBody>
          <a:bodyPr>
            <a:normAutofit/>
          </a:bodyPr>
          <a:lstStyle/>
          <a:p>
            <a:r>
              <a:rPr lang="en-US" sz="3600" dirty="0" smtClean="0"/>
              <a:t>a symbolic name associated with a value and whose associated value may be changed.</a:t>
            </a:r>
          </a:p>
          <a:p>
            <a:r>
              <a:rPr lang="en-US" sz="3600" u="sng" dirty="0" smtClean="0">
                <a:solidFill>
                  <a:srgbClr val="00B050"/>
                </a:solidFill>
              </a:rPr>
              <a:t>Properties:</a:t>
            </a:r>
          </a:p>
          <a:p>
            <a:r>
              <a:rPr lang="en-US" sz="3600" dirty="0" smtClean="0"/>
              <a:t>Name</a:t>
            </a:r>
          </a:p>
          <a:p>
            <a:r>
              <a:rPr lang="en-US" sz="3600" dirty="0" smtClean="0"/>
              <a:t>Type</a:t>
            </a:r>
          </a:p>
          <a:p>
            <a:r>
              <a:rPr lang="en-US" sz="3600" dirty="0" smtClean="0"/>
              <a:t>scope</a:t>
            </a:r>
          </a:p>
          <a:p>
            <a:pPr>
              <a:buNone/>
            </a:pPr>
            <a:endParaRPr lang="en-US" sz="3600" dirty="0"/>
          </a:p>
        </p:txBody>
      </p:sp>
      <p:pic>
        <p:nvPicPr>
          <p:cNvPr id="4" name="Picture 3" descr="variable.jpg"/>
          <p:cNvPicPr>
            <a:picLocks noChangeAspect="1"/>
          </p:cNvPicPr>
          <p:nvPr/>
        </p:nvPicPr>
        <p:blipFill>
          <a:blip r:embed="rId2" cstate="print"/>
          <a:stretch>
            <a:fillRect/>
          </a:stretch>
        </p:blipFill>
        <p:spPr>
          <a:xfrm>
            <a:off x="3276600" y="3352800"/>
            <a:ext cx="5257800" cy="3276600"/>
          </a:xfrm>
          <a:prstGeom prst="rect">
            <a:avLst/>
          </a:prstGeom>
        </p:spPr>
      </p:pic>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2901026.potx" id="{468775DC-C458-452B-B494-CBFA066AAFA0}" vid="{10EEBE7C-0769-4F35-B6EB-5940E3BEB5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TF02901026</Template>
  <TotalTime>802</TotalTime>
  <Words>442</Words>
  <Application>Microsoft Office PowerPoint</Application>
  <PresentationFormat>On-screen Show (4:3)</PresentationFormat>
  <Paragraphs>78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Tech Computer 16x9</vt:lpstr>
      <vt:lpstr>Slide 1</vt:lpstr>
      <vt:lpstr>Features of python:</vt:lpstr>
      <vt:lpstr>Slide 3</vt:lpstr>
      <vt:lpstr>Slide 4</vt:lpstr>
      <vt:lpstr>Slide 5</vt:lpstr>
      <vt:lpstr>Scope in python</vt:lpstr>
      <vt:lpstr> Used in:</vt:lpstr>
      <vt:lpstr>Python as a calculator:</vt:lpstr>
      <vt:lpstr>What are variables???</vt:lpstr>
      <vt:lpstr>Slide 10</vt:lpstr>
      <vt:lpstr>Slide 11</vt:lpstr>
      <vt:lpstr>Reserve -words(keywords):</vt:lpstr>
      <vt:lpstr>Conditional statements: </vt:lpstr>
      <vt:lpstr>If-else statement:</vt:lpstr>
      <vt:lpstr>Indentions in python:</vt:lpstr>
      <vt:lpstr>Repetation in python… while loop:</vt:lpstr>
      <vt:lpstr>For loop…</vt:lpstr>
      <vt:lpstr>Functions:</vt:lpstr>
      <vt:lpstr>Parameterized function:</vt:lpstr>
      <vt:lpstr>Syntax of functions: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sanskriti</dc:creator>
  <cp:lastModifiedBy>sanskriti</cp:lastModifiedBy>
  <cp:revision>68</cp:revision>
  <dcterms:created xsi:type="dcterms:W3CDTF">2018-09-27T06:24:37Z</dcterms:created>
  <dcterms:modified xsi:type="dcterms:W3CDTF">2018-10-12T14:59:20Z</dcterms:modified>
</cp:coreProperties>
</file>