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9" r:id="rId4"/>
    <p:sldId id="266" r:id="rId5"/>
    <p:sldId id="264" r:id="rId6"/>
    <p:sldId id="265"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p:normalViewPr>
  <p:slideViewPr>
    <p:cSldViewPr snapToGrid="0">
      <p:cViewPr>
        <p:scale>
          <a:sx n="67" d="100"/>
          <a:sy n="67" d="100"/>
        </p:scale>
        <p:origin x="45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01ED2-1613-4C79-9A94-5EBD39F06766}"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019A-6015-41C7-9074-1CAC453A95B7}" type="slidenum">
              <a:rPr lang="en-US" smtClean="0"/>
              <a:t>‹#›</a:t>
            </a:fld>
            <a:endParaRPr lang="en-US"/>
          </a:p>
        </p:txBody>
      </p:sp>
    </p:spTree>
    <p:extLst>
      <p:ext uri="{BB962C8B-B14F-4D97-AF65-F5344CB8AC3E}">
        <p14:creationId xmlns:p14="http://schemas.microsoft.com/office/powerpoint/2010/main" val="374137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2C019A-6015-41C7-9074-1CAC453A95B7}" type="slidenum">
              <a:rPr lang="en-US" smtClean="0"/>
              <a:t>3</a:t>
            </a:fld>
            <a:endParaRPr lang="en-US"/>
          </a:p>
        </p:txBody>
      </p:sp>
    </p:spTree>
    <p:extLst>
      <p:ext uri="{BB962C8B-B14F-4D97-AF65-F5344CB8AC3E}">
        <p14:creationId xmlns:p14="http://schemas.microsoft.com/office/powerpoint/2010/main" val="178337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8286" y="212581"/>
            <a:ext cx="4413150" cy="1510591"/>
          </a:xfrm>
        </p:spPr>
        <p:txBody>
          <a:bodyPr vert="horz" lIns="91440" tIns="45720" rIns="91440" bIns="45720" rtlCol="0" anchor="b">
            <a:noAutofit/>
          </a:bodyPr>
          <a:lstStyle/>
          <a:p>
            <a:pPr algn="l"/>
            <a:r>
              <a:rPr lang="en-US" sz="3200" b="1" i="0">
                <a:effectLst/>
                <a:latin typeface="Times New Roman"/>
                <a:cs typeface="Times New Roman"/>
              </a:rPr>
              <a:t>IMDB Ratings Decoded: What Makes Movies Stand Out?</a:t>
            </a:r>
            <a:endParaRPr lang="en-US" sz="3200" b="1">
              <a:latin typeface="Times New Roman"/>
              <a:cs typeface="Times New Roman"/>
            </a:endParaRPr>
          </a:p>
        </p:txBody>
      </p:sp>
      <p:pic>
        <p:nvPicPr>
          <p:cNvPr id="28" name="Picture 27" descr="Theater chairs arranged based on their colours">
            <a:extLst>
              <a:ext uri="{FF2B5EF4-FFF2-40B4-BE49-F238E27FC236}">
                <a16:creationId xmlns:a16="http://schemas.microsoft.com/office/drawing/2014/main" id="{B6227F82-2B7C-2FCA-8497-F2074C28D67F}"/>
              </a:ext>
            </a:extLst>
          </p:cNvPr>
          <p:cNvPicPr>
            <a:picLocks noChangeAspect="1"/>
          </p:cNvPicPr>
          <p:nvPr/>
        </p:nvPicPr>
        <p:blipFill rotWithShape="1">
          <a:blip r:embed="rId2"/>
          <a:srcRect l="19639" r="8429" b="-1"/>
          <a:stretch/>
        </p:blipFill>
        <p:spPr>
          <a:xfrm>
            <a:off x="20" y="10"/>
            <a:ext cx="7390243" cy="6857990"/>
          </a:xfrm>
          <a:prstGeom prst="rect">
            <a:avLst/>
          </a:prstGeom>
        </p:spPr>
      </p:pic>
      <p:sp>
        <p:nvSpPr>
          <p:cNvPr id="29" name="Rectangle 2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Subtitle 2"/>
          <p:cNvSpPr>
            <a:spLocks noGrp="1"/>
          </p:cNvSpPr>
          <p:nvPr>
            <p:ph type="subTitle" idx="1"/>
          </p:nvPr>
        </p:nvSpPr>
        <p:spPr>
          <a:xfrm>
            <a:off x="7628286" y="2581363"/>
            <a:ext cx="4413150" cy="3558448"/>
          </a:xfrm>
        </p:spPr>
        <p:txBody>
          <a:bodyPr vert="horz" lIns="91440" tIns="45720" rIns="91440" bIns="45720" rtlCol="0" anchor="t">
            <a:normAutofit/>
          </a:bodyPr>
          <a:lstStyle/>
          <a:p>
            <a:r>
              <a:rPr lang="en-US" sz="2800" b="1" dirty="0">
                <a:latin typeface="Times New Roman"/>
                <a:cs typeface="Times New Roman"/>
              </a:rPr>
              <a:t>Group 10</a:t>
            </a:r>
            <a:endParaRPr lang="en-US" dirty="0"/>
          </a:p>
          <a:p>
            <a:pPr indent="-228600" algn="l">
              <a:buFont typeface="Arial" panose="020B0604020202020204" pitchFamily="34" charset="0"/>
              <a:buChar char="•"/>
            </a:pPr>
            <a:r>
              <a:rPr lang="en-US" sz="1600" dirty="0">
                <a:latin typeface="Times New Roman"/>
                <a:cs typeface="Times New Roman"/>
              </a:rPr>
              <a:t>Aditya </a:t>
            </a:r>
            <a:r>
              <a:rPr lang="en-US" sz="1600" dirty="0" err="1">
                <a:latin typeface="Times New Roman"/>
                <a:cs typeface="Times New Roman"/>
              </a:rPr>
              <a:t>Kanhere</a:t>
            </a:r>
            <a:r>
              <a:rPr lang="en-US" sz="1600" dirty="0">
                <a:latin typeface="Times New Roman"/>
                <a:cs typeface="Times New Roman"/>
              </a:rPr>
              <a:t> (kanhere3)</a:t>
            </a:r>
          </a:p>
          <a:p>
            <a:pPr indent="-228600" algn="l">
              <a:buFont typeface="Arial" panose="020B0604020202020204" pitchFamily="34" charset="0"/>
              <a:buChar char="•"/>
            </a:pPr>
            <a:r>
              <a:rPr lang="en-US" sz="1600" dirty="0">
                <a:latin typeface="Times New Roman"/>
                <a:cs typeface="Times New Roman"/>
              </a:rPr>
              <a:t>Ananya Shukla (shukla6)</a:t>
            </a:r>
          </a:p>
          <a:p>
            <a:pPr indent="-228600" algn="l">
              <a:buFont typeface="Arial" panose="020B0604020202020204" pitchFamily="34" charset="0"/>
              <a:buChar char="•"/>
            </a:pPr>
            <a:r>
              <a:rPr lang="en-US" sz="1600" dirty="0" err="1">
                <a:latin typeface="Times New Roman"/>
                <a:cs typeface="Times New Roman"/>
              </a:rPr>
              <a:t>Anushree</a:t>
            </a:r>
            <a:r>
              <a:rPr lang="en-US" sz="1600" dirty="0">
                <a:latin typeface="Times New Roman"/>
                <a:cs typeface="Times New Roman"/>
              </a:rPr>
              <a:t> </a:t>
            </a:r>
            <a:r>
              <a:rPr lang="en-US" sz="1600" dirty="0" err="1">
                <a:latin typeface="Times New Roman"/>
                <a:cs typeface="Times New Roman"/>
              </a:rPr>
              <a:t>Raipat</a:t>
            </a:r>
            <a:r>
              <a:rPr lang="en-US" sz="1600" dirty="0">
                <a:latin typeface="Times New Roman"/>
                <a:cs typeface="Times New Roman"/>
              </a:rPr>
              <a:t> (araipat2)</a:t>
            </a:r>
          </a:p>
          <a:p>
            <a:pPr indent="-228600" algn="l">
              <a:buFont typeface="Arial" panose="020B0604020202020204" pitchFamily="34" charset="0"/>
              <a:buChar char="•"/>
            </a:pPr>
            <a:r>
              <a:rPr lang="en-US" sz="1600" dirty="0">
                <a:latin typeface="Times New Roman"/>
                <a:cs typeface="Times New Roman"/>
              </a:rPr>
              <a:t>Parv Rustagi (parvr2)</a:t>
            </a:r>
          </a:p>
          <a:p>
            <a:pPr indent="-228600" algn="l">
              <a:buFont typeface="Arial" panose="020B0604020202020204" pitchFamily="34" charset="0"/>
              <a:buChar char="•"/>
            </a:pPr>
            <a:r>
              <a:rPr lang="en-US" sz="1600" dirty="0" err="1">
                <a:latin typeface="Times New Roman"/>
                <a:cs typeface="Times New Roman"/>
              </a:rPr>
              <a:t>Pragyesh</a:t>
            </a:r>
            <a:r>
              <a:rPr lang="en-US" sz="1600" dirty="0">
                <a:latin typeface="Times New Roman"/>
                <a:cs typeface="Times New Roman"/>
              </a:rPr>
              <a:t> Rastogi (pr28)</a:t>
            </a:r>
          </a:p>
          <a:p>
            <a:pPr indent="-228600" algn="l">
              <a:buFont typeface="Arial" panose="020B0604020202020204" pitchFamily="34" charset="0"/>
              <a:buChar char="•"/>
            </a:pPr>
            <a:r>
              <a:rPr lang="en-US" sz="1600" dirty="0">
                <a:latin typeface="Times New Roman"/>
                <a:cs typeface="Times New Roman"/>
              </a:rPr>
              <a:t>Vidisha Tiwari (vtiwari4)</a:t>
            </a:r>
          </a:p>
        </p:txBody>
      </p:sp>
      <p:pic>
        <p:nvPicPr>
          <p:cNvPr id="6" name="Picture 5">
            <a:extLst>
              <a:ext uri="{FF2B5EF4-FFF2-40B4-BE49-F238E27FC236}">
                <a16:creationId xmlns:a16="http://schemas.microsoft.com/office/drawing/2014/main" id="{E4F29656-A684-8552-9359-FAC20856AED9}"/>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0" y="3720"/>
            <a:ext cx="870497" cy="870497"/>
          </a:xfrm>
          <a:prstGeom prst="rect">
            <a:avLst/>
          </a:prstGeom>
          <a:noFill/>
          <a:ln>
            <a:noFill/>
          </a:ln>
        </p:spPr>
      </p:pic>
      <p:pic>
        <p:nvPicPr>
          <p:cNvPr id="8" name="Picture 7">
            <a:extLst>
              <a:ext uri="{FF2B5EF4-FFF2-40B4-BE49-F238E27FC236}">
                <a16:creationId xmlns:a16="http://schemas.microsoft.com/office/drawing/2014/main" id="{0389D938-6D6A-89F4-804C-613BF8317D54}"/>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1321483" y="-1"/>
            <a:ext cx="870497" cy="870497"/>
          </a:xfrm>
          <a:prstGeom prst="rect">
            <a:avLst/>
          </a:prstGeom>
          <a:noFill/>
          <a:ln>
            <a:noFill/>
          </a:ln>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4D806-63D8-4E1D-B2AA-6ECE10D21B48}"/>
              </a:ext>
            </a:extLst>
          </p:cNvPr>
          <p:cNvSpPr>
            <a:spLocks noGrp="1"/>
          </p:cNvSpPr>
          <p:nvPr>
            <p:ph type="title"/>
          </p:nvPr>
        </p:nvSpPr>
        <p:spPr>
          <a:xfrm>
            <a:off x="119744" y="163287"/>
            <a:ext cx="5736770" cy="1263100"/>
          </a:xfrm>
        </p:spPr>
        <p:txBody>
          <a:bodyPr anchor="ctr">
            <a:normAutofit/>
          </a:bodyPr>
          <a:lstStyle/>
          <a:p>
            <a:r>
              <a:rPr lang="en-US" sz="3200" b="1">
                <a:latin typeface="Times New Roman"/>
                <a:ea typeface="Calibri Light"/>
                <a:cs typeface="Calibri Light"/>
              </a:rPr>
              <a:t>Exploring How IMDB Ratings Work?</a:t>
            </a:r>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8AC2B3BC-87E2-3C81-DD29-64D44EC3DEEB}"/>
              </a:ext>
            </a:extLst>
          </p:cNvPr>
          <p:cNvSpPr>
            <a:spLocks noGrp="1"/>
          </p:cNvSpPr>
          <p:nvPr>
            <p:ph idx="1"/>
          </p:nvPr>
        </p:nvSpPr>
        <p:spPr>
          <a:xfrm>
            <a:off x="261258" y="2449286"/>
            <a:ext cx="5595256" cy="4245427"/>
          </a:xfrm>
        </p:spPr>
        <p:txBody>
          <a:bodyPr vert="horz" lIns="91440" tIns="45720" rIns="91440" bIns="45720" rtlCol="0" anchor="ctr">
            <a:normAutofit/>
          </a:bodyPr>
          <a:lstStyle/>
          <a:p>
            <a:r>
              <a:rPr lang="en-US" sz="2400" b="0" i="0" dirty="0">
                <a:effectLst/>
                <a:latin typeface="Google Sans"/>
              </a:rPr>
              <a:t>IMDB ratings serve as a valuable guide for viewers.</a:t>
            </a:r>
          </a:p>
          <a:p>
            <a:r>
              <a:rPr lang="en-US" sz="2400" dirty="0">
                <a:latin typeface="Google Sans"/>
              </a:rPr>
              <a:t>W</a:t>
            </a:r>
            <a:r>
              <a:rPr lang="en-US" sz="2400" i="0" dirty="0">
                <a:effectLst/>
                <a:latin typeface="Google Sans"/>
              </a:rPr>
              <a:t>hat </a:t>
            </a:r>
            <a:r>
              <a:rPr lang="en-US" sz="2400" dirty="0">
                <a:latin typeface="Google Sans"/>
              </a:rPr>
              <a:t>factors</a:t>
            </a:r>
            <a:r>
              <a:rPr lang="en-US" sz="2400" i="0" dirty="0">
                <a:effectLst/>
                <a:latin typeface="Google Sans"/>
              </a:rPr>
              <a:t> truly influence a movie's success on IMDB?</a:t>
            </a:r>
          </a:p>
          <a:p>
            <a:r>
              <a:rPr lang="en-US" sz="2400" b="0" i="0" dirty="0">
                <a:effectLst/>
                <a:latin typeface="Google Sans"/>
              </a:rPr>
              <a:t>This analysis explores the relationships between various movie attributes and their IMDB scores.</a:t>
            </a:r>
          </a:p>
          <a:p>
            <a:endParaRPr lang="en-US" sz="2000" dirty="0">
              <a:ea typeface="Calibri"/>
              <a:cs typeface="Calibri"/>
            </a:endParaRPr>
          </a:p>
        </p:txBody>
      </p:sp>
      <p:pic>
        <p:nvPicPr>
          <p:cNvPr id="5" name="Picture 4" descr="Popcorn and drink in an empty red theater">
            <a:extLst>
              <a:ext uri="{FF2B5EF4-FFF2-40B4-BE49-F238E27FC236}">
                <a16:creationId xmlns:a16="http://schemas.microsoft.com/office/drawing/2014/main" id="{BEFAFBB2-7A26-9D1A-E393-481E764D48E7}"/>
              </a:ext>
            </a:extLst>
          </p:cNvPr>
          <p:cNvPicPr>
            <a:picLocks noChangeAspect="1"/>
          </p:cNvPicPr>
          <p:nvPr/>
        </p:nvPicPr>
        <p:blipFill rotWithShape="1">
          <a:blip r:embed="rId2"/>
          <a:srcRect l="29998" r="10825"/>
          <a:stretch/>
        </p:blipFill>
        <p:spPr>
          <a:xfrm>
            <a:off x="6096000" y="1"/>
            <a:ext cx="6102825" cy="6858000"/>
          </a:xfrm>
          <a:prstGeom prst="rect">
            <a:avLst/>
          </a:prstGeom>
        </p:spPr>
      </p:pic>
      <p:pic>
        <p:nvPicPr>
          <p:cNvPr id="7" name="Picture 6">
            <a:extLst>
              <a:ext uri="{FF2B5EF4-FFF2-40B4-BE49-F238E27FC236}">
                <a16:creationId xmlns:a16="http://schemas.microsoft.com/office/drawing/2014/main" id="{B2281FF1-13CD-9A52-1EFB-D56251A4C093}"/>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1321483" y="-1"/>
            <a:ext cx="870497" cy="870497"/>
          </a:xfrm>
          <a:prstGeom prst="rect">
            <a:avLst/>
          </a:prstGeom>
          <a:noFill/>
          <a:ln>
            <a:noFill/>
          </a:ln>
        </p:spPr>
      </p:pic>
    </p:spTree>
    <p:extLst>
      <p:ext uri="{BB962C8B-B14F-4D97-AF65-F5344CB8AC3E}">
        <p14:creationId xmlns:p14="http://schemas.microsoft.com/office/powerpoint/2010/main" val="332781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265C16B9-E941-CFC0-A65F-FA8C772B24F8}"/>
              </a:ext>
            </a:extLst>
          </p:cNvPr>
          <p:cNvPicPr>
            <a:picLocks noChangeAspect="1"/>
          </p:cNvPicPr>
          <p:nvPr/>
        </p:nvPicPr>
        <p:blipFill rotWithShape="1">
          <a:blip r:embed="rId3"/>
          <a:srcRect r="5882" b="-1"/>
          <a:stretch/>
        </p:blipFill>
        <p:spPr>
          <a:xfrm>
            <a:off x="1"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0ECD6A-D114-60AC-9547-54C1B5877EE4}"/>
              </a:ext>
            </a:extLst>
          </p:cNvPr>
          <p:cNvSpPr>
            <a:spLocks noGrp="1"/>
          </p:cNvSpPr>
          <p:nvPr>
            <p:ph type="title"/>
          </p:nvPr>
        </p:nvSpPr>
        <p:spPr>
          <a:xfrm>
            <a:off x="7531610" y="365125"/>
            <a:ext cx="3822189" cy="1899912"/>
          </a:xfrm>
        </p:spPr>
        <p:txBody>
          <a:bodyPr>
            <a:normAutofit/>
          </a:bodyPr>
          <a:lstStyle/>
          <a:p>
            <a:r>
              <a:rPr lang="en-US" sz="4000" b="1">
                <a:latin typeface="Times New Roman"/>
                <a:cs typeface="Times New Roman"/>
              </a:rPr>
              <a:t>Understanding The Dataset</a:t>
            </a:r>
          </a:p>
        </p:txBody>
      </p:sp>
      <p:sp>
        <p:nvSpPr>
          <p:cNvPr id="3" name="Content Placeholder 2">
            <a:extLst>
              <a:ext uri="{FF2B5EF4-FFF2-40B4-BE49-F238E27FC236}">
                <a16:creationId xmlns:a16="http://schemas.microsoft.com/office/drawing/2014/main" id="{CE3FC25B-9A20-A619-EEDC-5CC3CDE6C29D}"/>
              </a:ext>
            </a:extLst>
          </p:cNvPr>
          <p:cNvSpPr>
            <a:spLocks noGrp="1"/>
          </p:cNvSpPr>
          <p:nvPr>
            <p:ph idx="1"/>
          </p:nvPr>
        </p:nvSpPr>
        <p:spPr>
          <a:xfrm>
            <a:off x="7531610" y="2434201"/>
            <a:ext cx="3822189" cy="3742762"/>
          </a:xfrm>
        </p:spPr>
        <p:txBody>
          <a:bodyPr>
            <a:normAutofit/>
          </a:bodyPr>
          <a:lstStyle/>
          <a:p>
            <a:r>
              <a:rPr lang="en-US" sz="1100" b="0" i="0">
                <a:effectLst/>
                <a:latin typeface="Times New Roman"/>
                <a:cs typeface="Times New Roman"/>
              </a:rPr>
              <a:t>This analysis is based on a dataset containing information about a </a:t>
            </a:r>
            <a:r>
              <a:rPr lang="en-US" sz="1100">
                <a:latin typeface="Times New Roman"/>
                <a:cs typeface="Times New Roman"/>
              </a:rPr>
              <a:t>top 1000</a:t>
            </a:r>
            <a:r>
              <a:rPr lang="en-US" sz="1100" b="0" i="0">
                <a:effectLst/>
                <a:latin typeface="Times New Roman"/>
                <a:cs typeface="Times New Roman"/>
              </a:rPr>
              <a:t> movies</a:t>
            </a:r>
            <a:r>
              <a:rPr lang="en-US" sz="1100">
                <a:latin typeface="Times New Roman"/>
                <a:cs typeface="Times New Roman"/>
              </a:rPr>
              <a:t> based on IMDB ratings</a:t>
            </a:r>
            <a:r>
              <a:rPr lang="en-US" sz="1100" b="0" i="0">
                <a:effectLst/>
                <a:latin typeface="Times New Roman"/>
                <a:cs typeface="Times New Roman"/>
              </a:rPr>
              <a:t>.</a:t>
            </a:r>
          </a:p>
          <a:p>
            <a:pPr>
              <a:buFont typeface="Arial" panose="020B0604020202020204" pitchFamily="34" charset="0"/>
              <a:buChar char="•"/>
            </a:pPr>
            <a:r>
              <a:rPr lang="en-US" sz="1100" b="0" i="0">
                <a:effectLst/>
                <a:latin typeface="Times New Roman"/>
                <a:cs typeface="Times New Roman"/>
              </a:rPr>
              <a:t>The dataset encompasses a wide range of movie attributes, including:</a:t>
            </a:r>
          </a:p>
          <a:p>
            <a:pPr marL="514350" indent="-514350">
              <a:buFont typeface="+mj-lt"/>
              <a:buAutoNum type="alphaLcParenR"/>
            </a:pPr>
            <a:r>
              <a:rPr lang="en-US" sz="1100" b="0" i="0">
                <a:effectLst/>
                <a:latin typeface="Times New Roman"/>
                <a:cs typeface="Times New Roman"/>
              </a:rPr>
              <a:t>IMDB Rating (the target variable)</a:t>
            </a:r>
            <a:endParaRPr lang="en-US" sz="1100">
              <a:latin typeface="Times New Roman"/>
              <a:cs typeface="Times New Roman"/>
            </a:endParaRPr>
          </a:p>
          <a:p>
            <a:pPr marL="514350" indent="-514350">
              <a:buAutoNum type="alphaLcParenR"/>
            </a:pPr>
            <a:r>
              <a:rPr lang="en-US" sz="1100" b="0" i="0">
                <a:effectLst/>
                <a:latin typeface="Times New Roman"/>
                <a:cs typeface="Times New Roman"/>
              </a:rPr>
              <a:t>Release Year</a:t>
            </a:r>
            <a:endParaRPr lang="en-US" sz="1100">
              <a:cs typeface="Calibri" panose="020F0502020204030204"/>
            </a:endParaRPr>
          </a:p>
          <a:p>
            <a:pPr marL="514350" indent="-514350">
              <a:buFont typeface="+mj-lt"/>
              <a:buAutoNum type="alphaLcParenR"/>
            </a:pPr>
            <a:r>
              <a:rPr lang="en-US" sz="1100" b="0" i="0">
                <a:effectLst/>
                <a:latin typeface="Times New Roman"/>
                <a:cs typeface="Times New Roman"/>
              </a:rPr>
              <a:t>Certificate</a:t>
            </a:r>
          </a:p>
          <a:p>
            <a:pPr marL="514350" indent="-514350">
              <a:buFont typeface="+mj-lt"/>
              <a:buAutoNum type="alphaLcParenR"/>
            </a:pPr>
            <a:r>
              <a:rPr lang="en-US" sz="1100" b="0" i="0">
                <a:effectLst/>
                <a:latin typeface="Times New Roman"/>
                <a:cs typeface="Times New Roman"/>
              </a:rPr>
              <a:t>Runtime</a:t>
            </a:r>
          </a:p>
          <a:p>
            <a:pPr marL="514350" indent="-514350">
              <a:buFont typeface="+mj-lt"/>
              <a:buAutoNum type="alphaLcParenR"/>
            </a:pPr>
            <a:r>
              <a:rPr lang="en-US" sz="1100" b="0" i="0">
                <a:effectLst/>
                <a:latin typeface="Times New Roman"/>
                <a:cs typeface="Times New Roman"/>
              </a:rPr>
              <a:t>Genre</a:t>
            </a:r>
          </a:p>
          <a:p>
            <a:pPr marL="514350" indent="-514350">
              <a:buFont typeface="+mj-lt"/>
              <a:buAutoNum type="alphaLcParenR"/>
            </a:pPr>
            <a:r>
              <a:rPr lang="en-US" sz="1100" b="0" i="0">
                <a:effectLst/>
                <a:latin typeface="Times New Roman"/>
                <a:cs typeface="Times New Roman"/>
              </a:rPr>
              <a:t>Director(s)</a:t>
            </a:r>
          </a:p>
          <a:p>
            <a:pPr marL="514350" indent="-514350">
              <a:buFont typeface="+mj-lt"/>
              <a:buAutoNum type="alphaLcParenR"/>
            </a:pPr>
            <a:r>
              <a:rPr lang="en-US" sz="1100" b="0" i="0">
                <a:effectLst/>
                <a:latin typeface="Times New Roman"/>
                <a:cs typeface="Times New Roman"/>
              </a:rPr>
              <a:t>Cast (lead actors)</a:t>
            </a:r>
          </a:p>
          <a:p>
            <a:pPr marL="514350" indent="-514350">
              <a:buFont typeface="+mj-lt"/>
              <a:buAutoNum type="alphaLcParenR"/>
            </a:pPr>
            <a:r>
              <a:rPr lang="en-US" sz="1100" b="0" i="0">
                <a:effectLst/>
                <a:latin typeface="Times New Roman"/>
                <a:cs typeface="Times New Roman"/>
              </a:rPr>
              <a:t>Overview (brief description of the movie)</a:t>
            </a:r>
          </a:p>
          <a:p>
            <a:pPr marL="514350" indent="-514350">
              <a:buFont typeface="+mj-lt"/>
              <a:buAutoNum type="alphaLcParenR"/>
            </a:pPr>
            <a:r>
              <a:rPr lang="en-US" sz="1100" b="0" i="0">
                <a:effectLst/>
                <a:latin typeface="Times New Roman"/>
                <a:cs typeface="Times New Roman"/>
              </a:rPr>
              <a:t>Meta score (another movie rating metric)</a:t>
            </a:r>
          </a:p>
          <a:p>
            <a:pPr marL="514350" indent="-514350">
              <a:buFont typeface="+mj-lt"/>
              <a:buAutoNum type="alphaLcParenR"/>
            </a:pPr>
            <a:r>
              <a:rPr lang="en-US" sz="1100" b="0" i="0">
                <a:effectLst/>
                <a:latin typeface="Times New Roman"/>
                <a:cs typeface="Times New Roman"/>
              </a:rPr>
              <a:t>Gross Revenue (financial performance)</a:t>
            </a:r>
          </a:p>
        </p:txBody>
      </p:sp>
      <p:pic>
        <p:nvPicPr>
          <p:cNvPr id="6" name="Picture 5" descr="A red and white letter on a blue background&#10;&#10;Description automatically generated">
            <a:extLst>
              <a:ext uri="{FF2B5EF4-FFF2-40B4-BE49-F238E27FC236}">
                <a16:creationId xmlns:a16="http://schemas.microsoft.com/office/drawing/2014/main" id="{24016ECF-4D7A-3F6F-BA0B-056ADC59AEE2}"/>
              </a:ext>
            </a:extLst>
          </p:cNvPr>
          <p:cNvPicPr>
            <a:picLocks noChangeAspect="1"/>
          </p:cNvPicPr>
          <p:nvPr/>
        </p:nvPicPr>
        <p:blipFill>
          <a:blip r:embed="rId4">
            <a:alphaModFix amt="85000"/>
            <a:extLst>
              <a:ext uri="{28A0092B-C50C-407E-A947-70E740481C1C}">
                <a14:useLocalDpi xmlns:a14="http://schemas.microsoft.com/office/drawing/2010/main" val="0"/>
              </a:ext>
            </a:extLst>
          </a:blip>
          <a:srcRect/>
          <a:stretch>
            <a:fillRect/>
          </a:stretch>
        </p:blipFill>
        <p:spPr bwMode="auto">
          <a:xfrm>
            <a:off x="11321483" y="-1"/>
            <a:ext cx="870497" cy="870497"/>
          </a:xfrm>
          <a:prstGeom prst="rect">
            <a:avLst/>
          </a:prstGeom>
          <a:noFill/>
          <a:ln>
            <a:noFill/>
          </a:ln>
        </p:spPr>
      </p:pic>
    </p:spTree>
    <p:extLst>
      <p:ext uri="{BB962C8B-B14F-4D97-AF65-F5344CB8AC3E}">
        <p14:creationId xmlns:p14="http://schemas.microsoft.com/office/powerpoint/2010/main" val="328195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Rectangle 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91833-BE34-5EB0-C39F-50BF3FB54E2B}"/>
              </a:ext>
            </a:extLst>
          </p:cNvPr>
          <p:cNvSpPr>
            <a:spLocks noGrp="1"/>
          </p:cNvSpPr>
          <p:nvPr>
            <p:ph type="ctrTitle"/>
          </p:nvPr>
        </p:nvSpPr>
        <p:spPr>
          <a:xfrm>
            <a:off x="699714" y="353160"/>
            <a:ext cx="7091300" cy="898581"/>
          </a:xfrm>
        </p:spPr>
        <p:txBody>
          <a:bodyPr anchor="ctr">
            <a:normAutofit/>
          </a:bodyPr>
          <a:lstStyle/>
          <a:p>
            <a:pPr algn="l"/>
            <a:br>
              <a:rPr lang="en-GB" sz="2800">
                <a:solidFill>
                  <a:srgbClr val="FFFFFF"/>
                </a:solidFill>
                <a:ea typeface="Calibri Light"/>
                <a:cs typeface="Calibri Light"/>
              </a:rPr>
            </a:br>
            <a:endParaRPr lang="en-GB" sz="2800">
              <a:solidFill>
                <a:srgbClr val="FFFFFF"/>
              </a:solidFill>
            </a:endParaRPr>
          </a:p>
        </p:txBody>
      </p:sp>
      <p:sp>
        <p:nvSpPr>
          <p:cNvPr id="3" name="Subtitle 2">
            <a:extLst>
              <a:ext uri="{FF2B5EF4-FFF2-40B4-BE49-F238E27FC236}">
                <a16:creationId xmlns:a16="http://schemas.microsoft.com/office/drawing/2014/main" id="{61724BA9-30F5-F8AA-A04F-FC44055BE562}"/>
              </a:ext>
            </a:extLst>
          </p:cNvPr>
          <p:cNvSpPr>
            <a:spLocks noGrp="1"/>
          </p:cNvSpPr>
          <p:nvPr>
            <p:ph type="subTitle" idx="1"/>
          </p:nvPr>
        </p:nvSpPr>
        <p:spPr>
          <a:xfrm>
            <a:off x="8571507" y="387224"/>
            <a:ext cx="3291839" cy="830453"/>
          </a:xfrm>
        </p:spPr>
        <p:txBody>
          <a:bodyPr anchor="ctr">
            <a:normAutofit/>
          </a:bodyPr>
          <a:lstStyle/>
          <a:p>
            <a:pPr algn="l"/>
            <a:r>
              <a:rPr lang="en-GB" dirty="0">
                <a:solidFill>
                  <a:srgbClr val="FFFFFF"/>
                </a:solidFill>
                <a:ea typeface="Calibri"/>
                <a:cs typeface="Calibri"/>
              </a:rPr>
              <a:t>Visualization: Linear Regression Model</a:t>
            </a:r>
            <a:endParaRPr lang="en-GB" dirty="0">
              <a:solidFill>
                <a:srgbClr val="FFFFFF"/>
              </a:solidFill>
            </a:endParaRPr>
          </a:p>
        </p:txBody>
      </p:sp>
      <p:pic>
        <p:nvPicPr>
          <p:cNvPr id="6" name="Picture 5" descr="A screenshot of a computer&#10;&#10;Description automatically generated">
            <a:extLst>
              <a:ext uri="{FF2B5EF4-FFF2-40B4-BE49-F238E27FC236}">
                <a16:creationId xmlns:a16="http://schemas.microsoft.com/office/drawing/2014/main" id="{10DD15AE-9269-AE05-2E65-88CEF86901AA}"/>
              </a:ext>
            </a:extLst>
          </p:cNvPr>
          <p:cNvPicPr>
            <a:picLocks noChangeAspect="1"/>
          </p:cNvPicPr>
          <p:nvPr/>
        </p:nvPicPr>
        <p:blipFill rotWithShape="1">
          <a:blip r:embed="rId2"/>
          <a:srcRect l="18411" t="34821" r="35465" b="14137"/>
          <a:stretch/>
        </p:blipFill>
        <p:spPr>
          <a:xfrm>
            <a:off x="508000" y="702484"/>
            <a:ext cx="6733958" cy="4841163"/>
          </a:xfrm>
          <a:prstGeom prst="rect">
            <a:avLst/>
          </a:prstGeom>
        </p:spPr>
      </p:pic>
      <p:sp>
        <p:nvSpPr>
          <p:cNvPr id="4" name="TextBox 3">
            <a:extLst>
              <a:ext uri="{FF2B5EF4-FFF2-40B4-BE49-F238E27FC236}">
                <a16:creationId xmlns:a16="http://schemas.microsoft.com/office/drawing/2014/main" id="{14469D50-1F61-CC3C-F44D-0BD2DB943B9C}"/>
              </a:ext>
            </a:extLst>
          </p:cNvPr>
          <p:cNvSpPr txBox="1"/>
          <p:nvPr/>
        </p:nvSpPr>
        <p:spPr>
          <a:xfrm>
            <a:off x="7342309" y="1702571"/>
            <a:ext cx="4647094"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sz="1400" dirty="0">
                <a:solidFill>
                  <a:srgbClr val="0D0D0D"/>
                </a:solidFill>
                <a:ea typeface="+mn-lt"/>
                <a:cs typeface="+mn-lt"/>
              </a:rPr>
              <a:t>Scatter plot shows IMDb ratings vs. No. Of votes. Blue points depict actual ratings, red points show predictions. RMSE is 0.0926. </a:t>
            </a:r>
            <a:br>
              <a:rPr lang="en-US" sz="1400" dirty="0">
                <a:ea typeface="+mn-lt"/>
                <a:cs typeface="+mn-lt"/>
              </a:rPr>
            </a:br>
            <a:br>
              <a:rPr lang="en-US" sz="1400" dirty="0">
                <a:ea typeface="+mn-lt"/>
                <a:cs typeface="+mn-lt"/>
              </a:rPr>
            </a:br>
            <a:r>
              <a:rPr lang="en-US" sz="1400" dirty="0">
                <a:solidFill>
                  <a:srgbClr val="0D0D0D"/>
                </a:solidFill>
                <a:ea typeface="+mn-lt"/>
                <a:cs typeface="+mn-lt"/>
              </a:rPr>
              <a:t>Connection between votes and ratings is good but not perfect. Implications: RMSE of 0.09 indicates reasonable prediction using votes, yet other factors contribute to deviations from predictions on the 1-10 IMDb scale.</a:t>
            </a:r>
            <a:endParaRPr lang="en-US" sz="1400" dirty="0">
              <a:ea typeface="Calibri"/>
              <a:cs typeface="Calibri"/>
            </a:endParaRPr>
          </a:p>
        </p:txBody>
      </p:sp>
      <p:pic>
        <p:nvPicPr>
          <p:cNvPr id="8" name="Picture 7">
            <a:extLst>
              <a:ext uri="{FF2B5EF4-FFF2-40B4-BE49-F238E27FC236}">
                <a16:creationId xmlns:a16="http://schemas.microsoft.com/office/drawing/2014/main" id="{B182BC53-41AB-C16B-7A7C-605FBF276E47}"/>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1321483" y="-1"/>
            <a:ext cx="870497" cy="870497"/>
          </a:xfrm>
          <a:prstGeom prst="rect">
            <a:avLst/>
          </a:prstGeom>
          <a:noFill/>
          <a:ln>
            <a:noFill/>
          </a:ln>
        </p:spPr>
      </p:pic>
    </p:spTree>
    <p:extLst>
      <p:ext uri="{BB962C8B-B14F-4D97-AF65-F5344CB8AC3E}">
        <p14:creationId xmlns:p14="http://schemas.microsoft.com/office/powerpoint/2010/main" val="180064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Rectangle 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91833-BE34-5EB0-C39F-50BF3FB54E2B}"/>
              </a:ext>
            </a:extLst>
          </p:cNvPr>
          <p:cNvSpPr>
            <a:spLocks noGrp="1"/>
          </p:cNvSpPr>
          <p:nvPr>
            <p:ph type="ctrTitle"/>
          </p:nvPr>
        </p:nvSpPr>
        <p:spPr>
          <a:xfrm>
            <a:off x="699714" y="353160"/>
            <a:ext cx="7091300" cy="898581"/>
          </a:xfrm>
        </p:spPr>
        <p:txBody>
          <a:bodyPr anchor="ctr">
            <a:normAutofit/>
          </a:bodyPr>
          <a:lstStyle/>
          <a:p>
            <a:pPr algn="l"/>
            <a:br>
              <a:rPr lang="en-GB" sz="2800">
                <a:solidFill>
                  <a:srgbClr val="FFFFFF"/>
                </a:solidFill>
                <a:ea typeface="Calibri Light"/>
                <a:cs typeface="Calibri Light"/>
              </a:rPr>
            </a:br>
            <a:endParaRPr lang="en-GB" sz="2800">
              <a:solidFill>
                <a:srgbClr val="FFFFFF"/>
              </a:solidFill>
            </a:endParaRPr>
          </a:p>
        </p:txBody>
      </p:sp>
      <p:sp>
        <p:nvSpPr>
          <p:cNvPr id="3" name="Subtitle 2">
            <a:extLst>
              <a:ext uri="{FF2B5EF4-FFF2-40B4-BE49-F238E27FC236}">
                <a16:creationId xmlns:a16="http://schemas.microsoft.com/office/drawing/2014/main" id="{61724BA9-30F5-F8AA-A04F-FC44055BE562}"/>
              </a:ext>
            </a:extLst>
          </p:cNvPr>
          <p:cNvSpPr>
            <a:spLocks noGrp="1"/>
          </p:cNvSpPr>
          <p:nvPr>
            <p:ph type="subTitle" idx="1"/>
          </p:nvPr>
        </p:nvSpPr>
        <p:spPr>
          <a:xfrm>
            <a:off x="8571507" y="387224"/>
            <a:ext cx="3291839" cy="830453"/>
          </a:xfrm>
        </p:spPr>
        <p:txBody>
          <a:bodyPr anchor="ctr">
            <a:normAutofit/>
          </a:bodyPr>
          <a:lstStyle/>
          <a:p>
            <a:pPr algn="l"/>
            <a:r>
              <a:rPr lang="en-GB" dirty="0">
                <a:solidFill>
                  <a:srgbClr val="FFFFFF"/>
                </a:solidFill>
                <a:ea typeface="Calibri"/>
                <a:cs typeface="Calibri"/>
              </a:rPr>
              <a:t>Visualization</a:t>
            </a:r>
            <a:endParaRPr lang="en-GB" dirty="0">
              <a:solidFill>
                <a:srgbClr val="FFFFFF"/>
              </a:solidFill>
            </a:endParaRPr>
          </a:p>
        </p:txBody>
      </p:sp>
      <p:pic>
        <p:nvPicPr>
          <p:cNvPr id="6" name="Picture 5">
            <a:extLst>
              <a:ext uri="{FF2B5EF4-FFF2-40B4-BE49-F238E27FC236}">
                <a16:creationId xmlns:a16="http://schemas.microsoft.com/office/drawing/2014/main" id="{C481231B-CA0D-B627-114F-BA335AA6D926}"/>
              </a:ext>
            </a:extLst>
          </p:cNvPr>
          <p:cNvPicPr>
            <a:picLocks noChangeAspect="1"/>
          </p:cNvPicPr>
          <p:nvPr/>
        </p:nvPicPr>
        <p:blipFill>
          <a:blip r:embed="rId2"/>
          <a:stretch>
            <a:fillRect/>
          </a:stretch>
        </p:blipFill>
        <p:spPr>
          <a:xfrm>
            <a:off x="391657" y="621414"/>
            <a:ext cx="6694917" cy="5006753"/>
          </a:xfrm>
          <a:prstGeom prst="rect">
            <a:avLst/>
          </a:prstGeom>
        </p:spPr>
      </p:pic>
      <p:sp>
        <p:nvSpPr>
          <p:cNvPr id="5" name="TextBox 4">
            <a:extLst>
              <a:ext uri="{FF2B5EF4-FFF2-40B4-BE49-F238E27FC236}">
                <a16:creationId xmlns:a16="http://schemas.microsoft.com/office/drawing/2014/main" id="{1F15862E-AD73-C4C7-279E-A6258BDEEA48}"/>
              </a:ext>
            </a:extLst>
          </p:cNvPr>
          <p:cNvSpPr txBox="1"/>
          <p:nvPr/>
        </p:nvSpPr>
        <p:spPr>
          <a:xfrm>
            <a:off x="7214532" y="1747706"/>
            <a:ext cx="4879596"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D0D0D"/>
                </a:solidFill>
                <a:ea typeface="+mn-lt"/>
                <a:cs typeface="+mn-lt"/>
              </a:rPr>
              <a:t>Positive correlation found between movie length (runtime) and IMDb rating, suggesting longer films generally receive higher ratings. Confidence interval indicates variability, not all movies follow this trend.</a:t>
            </a:r>
            <a:br>
              <a:rPr lang="en-US" sz="1600">
                <a:ea typeface="+mn-lt"/>
                <a:cs typeface="+mn-lt"/>
              </a:rPr>
            </a:br>
            <a:br>
              <a:rPr lang="en-US" sz="1600">
                <a:ea typeface="+mn-lt"/>
                <a:cs typeface="+mn-lt"/>
              </a:rPr>
            </a:br>
            <a:r>
              <a:rPr lang="en-US" sz="1600">
                <a:solidFill>
                  <a:srgbClr val="0D0D0D"/>
                </a:solidFill>
                <a:ea typeface="+mn-lt"/>
                <a:cs typeface="+mn-lt"/>
              </a:rPr>
              <a:t>Data concentrated in 80-140 minutes range, typical for feature films. High IMDb ratings (&gt;8.5) show diverse runtimes, implying factors beyond length impact ratings. Results suggest viewer perception of quality in longer, comprehensive films, influenced by expectations for storytelling, character development, and production value. Genre differences in typical runtimes may contribute to higher ratings.</a:t>
            </a:r>
            <a:endParaRPr lang="en-US" sz="1600">
              <a:ea typeface="+mn-lt"/>
              <a:cs typeface="+mn-lt"/>
            </a:endParaRPr>
          </a:p>
          <a:p>
            <a:pPr algn="l"/>
            <a:endParaRPr lang="en-US">
              <a:ea typeface="Calibri"/>
              <a:cs typeface="Calibri"/>
            </a:endParaRPr>
          </a:p>
        </p:txBody>
      </p:sp>
      <p:pic>
        <p:nvPicPr>
          <p:cNvPr id="8" name="Picture 7">
            <a:extLst>
              <a:ext uri="{FF2B5EF4-FFF2-40B4-BE49-F238E27FC236}">
                <a16:creationId xmlns:a16="http://schemas.microsoft.com/office/drawing/2014/main" id="{693FBAD5-79C4-8B4C-C447-FE4848683079}"/>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1321483" y="-1"/>
            <a:ext cx="870497" cy="870497"/>
          </a:xfrm>
          <a:prstGeom prst="rect">
            <a:avLst/>
          </a:prstGeom>
          <a:noFill/>
          <a:ln>
            <a:noFill/>
          </a:ln>
        </p:spPr>
      </p:pic>
    </p:spTree>
    <p:extLst>
      <p:ext uri="{BB962C8B-B14F-4D97-AF65-F5344CB8AC3E}">
        <p14:creationId xmlns:p14="http://schemas.microsoft.com/office/powerpoint/2010/main" val="114958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Rectangle 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91833-BE34-5EB0-C39F-50BF3FB54E2B}"/>
              </a:ext>
            </a:extLst>
          </p:cNvPr>
          <p:cNvSpPr>
            <a:spLocks noGrp="1"/>
          </p:cNvSpPr>
          <p:nvPr>
            <p:ph type="ctrTitle"/>
          </p:nvPr>
        </p:nvSpPr>
        <p:spPr>
          <a:xfrm>
            <a:off x="699714" y="353160"/>
            <a:ext cx="7091300" cy="898581"/>
          </a:xfrm>
        </p:spPr>
        <p:txBody>
          <a:bodyPr anchor="ctr">
            <a:normAutofit/>
          </a:bodyPr>
          <a:lstStyle/>
          <a:p>
            <a:pPr algn="l"/>
            <a:br>
              <a:rPr lang="en-GB" sz="2800">
                <a:solidFill>
                  <a:srgbClr val="FFFFFF"/>
                </a:solidFill>
                <a:ea typeface="Calibri Light"/>
                <a:cs typeface="Calibri Light"/>
              </a:rPr>
            </a:br>
            <a:endParaRPr lang="en-GB" sz="2800">
              <a:solidFill>
                <a:srgbClr val="FFFFFF"/>
              </a:solidFill>
            </a:endParaRPr>
          </a:p>
        </p:txBody>
      </p:sp>
      <p:sp>
        <p:nvSpPr>
          <p:cNvPr id="3" name="Subtitle 2">
            <a:extLst>
              <a:ext uri="{FF2B5EF4-FFF2-40B4-BE49-F238E27FC236}">
                <a16:creationId xmlns:a16="http://schemas.microsoft.com/office/drawing/2014/main" id="{61724BA9-30F5-F8AA-A04F-FC44055BE562}"/>
              </a:ext>
            </a:extLst>
          </p:cNvPr>
          <p:cNvSpPr>
            <a:spLocks noGrp="1"/>
          </p:cNvSpPr>
          <p:nvPr>
            <p:ph type="subTitle" idx="1"/>
          </p:nvPr>
        </p:nvSpPr>
        <p:spPr>
          <a:xfrm>
            <a:off x="8571507" y="387224"/>
            <a:ext cx="3291839" cy="830453"/>
          </a:xfrm>
        </p:spPr>
        <p:txBody>
          <a:bodyPr anchor="ctr">
            <a:normAutofit/>
          </a:bodyPr>
          <a:lstStyle/>
          <a:p>
            <a:pPr algn="l"/>
            <a:r>
              <a:rPr lang="en-GB" dirty="0">
                <a:solidFill>
                  <a:srgbClr val="FFFFFF"/>
                </a:solidFill>
                <a:ea typeface="Calibri"/>
                <a:cs typeface="Calibri"/>
              </a:rPr>
              <a:t>Visualization: Linear Regression Model</a:t>
            </a:r>
            <a:endParaRPr lang="en-GB" dirty="0">
              <a:solidFill>
                <a:srgbClr val="FFFFFF"/>
              </a:solidFill>
            </a:endParaRPr>
          </a:p>
        </p:txBody>
      </p:sp>
      <p:sp>
        <p:nvSpPr>
          <p:cNvPr id="5" name="TextBox 4">
            <a:extLst>
              <a:ext uri="{FF2B5EF4-FFF2-40B4-BE49-F238E27FC236}">
                <a16:creationId xmlns:a16="http://schemas.microsoft.com/office/drawing/2014/main" id="{8E62550F-D9AB-B1C3-BEB9-9F3CFDA5B659}"/>
              </a:ext>
            </a:extLst>
          </p:cNvPr>
          <p:cNvSpPr txBox="1"/>
          <p:nvPr/>
        </p:nvSpPr>
        <p:spPr>
          <a:xfrm>
            <a:off x="7259087" y="1696372"/>
            <a:ext cx="4455393" cy="32470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GB" sz="1200" dirty="0">
                <a:ea typeface="+mn-lt"/>
                <a:cs typeface="+mn-lt"/>
              </a:rPr>
            </a:br>
            <a:r>
              <a:rPr lang="en-GB" sz="1400" dirty="0">
                <a:solidFill>
                  <a:srgbClr val="0D0D0D"/>
                </a:solidFill>
                <a:ea typeface="+mn-lt"/>
                <a:cs typeface="+mn-lt"/>
              </a:rPr>
              <a:t>The scatter plot compares actual IMDb ratings with the Meta scores. Blue points represent actual ratings, red points show predictions. The RMSE value is 0.08017525.</a:t>
            </a:r>
            <a:br>
              <a:rPr lang="en-GB" sz="1400" dirty="0">
                <a:ea typeface="+mn-lt"/>
                <a:cs typeface="+mn-lt"/>
              </a:rPr>
            </a:br>
            <a:br>
              <a:rPr lang="en-GB" sz="1400" dirty="0">
                <a:ea typeface="+mn-lt"/>
                <a:cs typeface="+mn-lt"/>
              </a:rPr>
            </a:br>
            <a:r>
              <a:rPr lang="en-GB" sz="1400" dirty="0">
                <a:solidFill>
                  <a:srgbClr val="0D0D0D"/>
                </a:solidFill>
                <a:ea typeface="+mn-lt"/>
                <a:cs typeface="+mn-lt"/>
              </a:rPr>
              <a:t>Results indicate a quantifiable relationship between Meta score and IMDb ratings. While the model is reasonably accurate, discrepancies suggest varied preferences among IMDb users and Meta score critics. Despite the low RMSE, differences in audience and critic perceptions contribute to prediction errors. Meta scores can generally predict IMDb ratings, but the inherent variability in preferences across platforms should be considered.</a:t>
            </a:r>
          </a:p>
          <a:p>
            <a:endParaRPr lang="en-GB" sz="1100" dirty="0">
              <a:solidFill>
                <a:srgbClr val="333333"/>
              </a:solidFill>
              <a:ea typeface="+mn-lt"/>
              <a:cs typeface="+mn-lt"/>
            </a:endParaRPr>
          </a:p>
        </p:txBody>
      </p:sp>
      <p:pic>
        <p:nvPicPr>
          <p:cNvPr id="6" name="Picture 5" descr="A screenshot of a computer&#10;&#10;Description automatically generated">
            <a:extLst>
              <a:ext uri="{FF2B5EF4-FFF2-40B4-BE49-F238E27FC236}">
                <a16:creationId xmlns:a16="http://schemas.microsoft.com/office/drawing/2014/main" id="{39686BED-1352-9585-4047-487126D351EE}"/>
              </a:ext>
            </a:extLst>
          </p:cNvPr>
          <p:cNvPicPr>
            <a:picLocks noChangeAspect="1"/>
          </p:cNvPicPr>
          <p:nvPr/>
        </p:nvPicPr>
        <p:blipFill rotWithShape="1">
          <a:blip r:embed="rId2"/>
          <a:srcRect l="18992" t="19048" r="34690" b="29613"/>
          <a:stretch/>
        </p:blipFill>
        <p:spPr>
          <a:xfrm>
            <a:off x="661581" y="796997"/>
            <a:ext cx="6208236" cy="4480824"/>
          </a:xfrm>
          <a:prstGeom prst="rect">
            <a:avLst/>
          </a:prstGeom>
        </p:spPr>
      </p:pic>
      <p:pic>
        <p:nvPicPr>
          <p:cNvPr id="8" name="Picture 7">
            <a:extLst>
              <a:ext uri="{FF2B5EF4-FFF2-40B4-BE49-F238E27FC236}">
                <a16:creationId xmlns:a16="http://schemas.microsoft.com/office/drawing/2014/main" id="{C2DC7452-2233-4D86-8F42-513BCAEEA95F}"/>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1321483" y="-1"/>
            <a:ext cx="870497" cy="870497"/>
          </a:xfrm>
          <a:prstGeom prst="rect">
            <a:avLst/>
          </a:prstGeom>
          <a:noFill/>
          <a:ln>
            <a:noFill/>
          </a:ln>
        </p:spPr>
      </p:pic>
    </p:spTree>
    <p:extLst>
      <p:ext uri="{BB962C8B-B14F-4D97-AF65-F5344CB8AC3E}">
        <p14:creationId xmlns:p14="http://schemas.microsoft.com/office/powerpoint/2010/main" val="246851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9BF3-72FE-3513-D13A-FDC2AA1A2164}"/>
              </a:ext>
            </a:extLst>
          </p:cNvPr>
          <p:cNvSpPr>
            <a:spLocks noGrp="1"/>
          </p:cNvSpPr>
          <p:nvPr>
            <p:ph type="title"/>
          </p:nvPr>
        </p:nvSpPr>
        <p:spPr/>
        <p:txBody>
          <a:bodyPr/>
          <a:lstStyle/>
          <a:p>
            <a:r>
              <a:rPr lang="en-US" b="1">
                <a:cs typeface="Calibri Light"/>
              </a:rPr>
              <a:t>Reference</a:t>
            </a:r>
          </a:p>
        </p:txBody>
      </p:sp>
      <p:sp>
        <p:nvSpPr>
          <p:cNvPr id="3" name="Content Placeholder 2">
            <a:extLst>
              <a:ext uri="{FF2B5EF4-FFF2-40B4-BE49-F238E27FC236}">
                <a16:creationId xmlns:a16="http://schemas.microsoft.com/office/drawing/2014/main" id="{E12773C8-4F5F-0920-DD0D-540E00E68018}"/>
              </a:ext>
            </a:extLst>
          </p:cNvPr>
          <p:cNvSpPr>
            <a:spLocks noGrp="1"/>
          </p:cNvSpPr>
          <p:nvPr>
            <p:ph idx="1"/>
          </p:nvPr>
        </p:nvSpPr>
        <p:spPr/>
        <p:txBody>
          <a:bodyPr vert="horz" lIns="91440" tIns="45720" rIns="91440" bIns="45720" rtlCol="0" anchor="t">
            <a:normAutofit/>
          </a:bodyPr>
          <a:lstStyle/>
          <a:p>
            <a:r>
              <a:rPr lang="en-US" b="1"/>
              <a:t>Dataset Source:</a:t>
            </a:r>
            <a:r>
              <a:rPr lang="en-US" dirty="0"/>
              <a:t> https://www.kaggle.com/datasets/harshitshankhdhar/imdb-dataset-of-top-1000-movies-and-tv-shows</a:t>
            </a:r>
          </a:p>
          <a:p>
            <a:pPr marL="0" indent="0">
              <a:buNone/>
            </a:pPr>
            <a:endParaRPr lang="en-US" dirty="0"/>
          </a:p>
        </p:txBody>
      </p:sp>
      <p:pic>
        <p:nvPicPr>
          <p:cNvPr id="4" name="Picture 3">
            <a:extLst>
              <a:ext uri="{FF2B5EF4-FFF2-40B4-BE49-F238E27FC236}">
                <a16:creationId xmlns:a16="http://schemas.microsoft.com/office/drawing/2014/main" id="{C4ED64E6-5CDD-6EB3-A00D-7EA75373A8A5}"/>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11321483" y="-1"/>
            <a:ext cx="870497" cy="870497"/>
          </a:xfrm>
          <a:prstGeom prst="rect">
            <a:avLst/>
          </a:prstGeom>
          <a:noFill/>
          <a:ln>
            <a:noFill/>
          </a:ln>
        </p:spPr>
      </p:pic>
    </p:spTree>
    <p:extLst>
      <p:ext uri="{BB962C8B-B14F-4D97-AF65-F5344CB8AC3E}">
        <p14:creationId xmlns:p14="http://schemas.microsoft.com/office/powerpoint/2010/main" val="783323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233</TotalTime>
  <Words>456</Words>
  <Application>Microsoft Office PowerPoint</Application>
  <PresentationFormat>Widescreen</PresentationFormat>
  <Paragraphs>37</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Calibri Light</vt:lpstr>
      <vt:lpstr>Google Sans</vt:lpstr>
      <vt:lpstr>Times New Roman</vt:lpstr>
      <vt:lpstr>office theme</vt:lpstr>
      <vt:lpstr>IMDB Ratings Decoded: What Makes Movies Stand Out?</vt:lpstr>
      <vt:lpstr>Exploring How IMDB Ratings Work?</vt:lpstr>
      <vt:lpstr>Understanding The Dataset</vt:lpstr>
      <vt:lpstr> </vt:lpstr>
      <vt:lpstr> </vt:lpstr>
      <vt:lpstr>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Parv Rustagi</dc:creator>
  <cp:lastModifiedBy>Parv Rustagi</cp:lastModifiedBy>
  <cp:revision>44</cp:revision>
  <dcterms:created xsi:type="dcterms:W3CDTF">2024-03-05T23:40:18Z</dcterms:created>
  <dcterms:modified xsi:type="dcterms:W3CDTF">2024-03-06T05:27:42Z</dcterms:modified>
</cp:coreProperties>
</file>