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8" r:id="rId3"/>
    <p:sldId id="259" r:id="rId4"/>
    <p:sldId id="288" r:id="rId5"/>
    <p:sldId id="287" r:id="rId6"/>
    <p:sldId id="286" r:id="rId7"/>
    <p:sldId id="270" r:id="rId8"/>
    <p:sldId id="257" r:id="rId9"/>
    <p:sldId id="262" r:id="rId10"/>
    <p:sldId id="273" r:id="rId11"/>
    <p:sldId id="260" r:id="rId12"/>
    <p:sldId id="272" r:id="rId13"/>
    <p:sldId id="264" r:id="rId14"/>
    <p:sldId id="266" r:id="rId15"/>
    <p:sldId id="278" r:id="rId16"/>
    <p:sldId id="279" r:id="rId17"/>
  </p:sldIdLst>
  <p:sldSz cx="9144000" cy="5143500" type="screen16x9"/>
  <p:notesSz cx="6858000" cy="9144000"/>
  <p:embeddedFontLst>
    <p:embeddedFont>
      <p:font typeface="Lato Light" charset="0"/>
      <p:regular r:id="rId19"/>
      <p:bold r:id="rId20"/>
      <p:italic r:id="rId21"/>
      <p:boldItalic r:id="rId22"/>
    </p:embeddedFont>
    <p:embeddedFont>
      <p:font typeface="Lato Hairline"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673D16E-6CF8-4321-8C47-C11B254BC2DB}">
  <a:tblStyle styleId="{D673D16E-6CF8-4321-8C47-C11B254BC2D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9279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0954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50"/>
        <p:cNvGrpSpPr/>
        <p:nvPr/>
      </p:nvGrpSpPr>
      <p:grpSpPr>
        <a:xfrm>
          <a:off x="0" y="0"/>
          <a:ext cx="0" cy="0"/>
          <a:chOff x="0" y="0"/>
          <a:chExt cx="0" cy="0"/>
        </a:xfrm>
      </p:grpSpPr>
      <p:pic>
        <p:nvPicPr>
          <p:cNvPr id="51" name="Google Shape;51;p11" descr="paint_transparent3.png"/>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lvl1pPr lvl="0" algn="ctr" rtl="0">
              <a:buNone/>
              <a:defRPr>
                <a:solidFill>
                  <a:srgbClr val="999999"/>
                </a:solidFill>
              </a:defRPr>
            </a:lvl1pPr>
            <a:lvl2pPr lvl="1" algn="ctr" rtl="0">
              <a:buNone/>
              <a:defRPr>
                <a:solidFill>
                  <a:srgbClr val="999999"/>
                </a:solidFill>
              </a:defRPr>
            </a:lvl2pPr>
            <a:lvl3pPr lvl="2" algn="ctr" rtl="0">
              <a:buNone/>
              <a:defRPr>
                <a:solidFill>
                  <a:srgbClr val="999999"/>
                </a:solidFill>
              </a:defRPr>
            </a:lvl3pPr>
            <a:lvl4pPr lvl="3" algn="ctr" rtl="0">
              <a:buNone/>
              <a:defRPr>
                <a:solidFill>
                  <a:srgbClr val="999999"/>
                </a:solidFill>
              </a:defRPr>
            </a:lvl4pPr>
            <a:lvl5pPr lvl="4" algn="ctr" rtl="0">
              <a:buNone/>
              <a:defRPr>
                <a:solidFill>
                  <a:srgbClr val="999999"/>
                </a:solidFill>
              </a:defRPr>
            </a:lvl5pPr>
            <a:lvl6pPr lvl="5" algn="ctr" rtl="0">
              <a:buNone/>
              <a:defRPr>
                <a:solidFill>
                  <a:srgbClr val="999999"/>
                </a:solidFill>
              </a:defRPr>
            </a:lvl6pPr>
            <a:lvl7pPr lvl="6" algn="ctr" rtl="0">
              <a:buNone/>
              <a:defRPr>
                <a:solidFill>
                  <a:srgbClr val="999999"/>
                </a:solidFill>
              </a:defRPr>
            </a:lvl7pPr>
            <a:lvl8pPr lvl="7" algn="ctr" rtl="0">
              <a:buNone/>
              <a:defRPr>
                <a:solidFill>
                  <a:srgbClr val="999999"/>
                </a:solidFill>
              </a:defRPr>
            </a:lvl8pPr>
            <a:lvl9pPr lvl="8" algn="ctr" rtl="0">
              <a:buNone/>
              <a:defRPr>
                <a:solidFill>
                  <a:srgbClr val="999999"/>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5" name="Google Shape;55;p12"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pic>
        <p:nvPicPr>
          <p:cNvPr id="18" name="Google Shape;18;p4" descr="paint_transparent4.png"/>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FFFFFF"/>
              </a:buClr>
              <a:buSzPts val="2400"/>
              <a:buChar char="×"/>
              <a:defRPr sz="2400" i="1">
                <a:solidFill>
                  <a:srgbClr val="FFFFFF"/>
                </a:solidFill>
              </a:defRPr>
            </a:lvl1pPr>
            <a:lvl2pPr marL="914400" lvl="1" indent="-381000" algn="ctr" rtl="0">
              <a:spcBef>
                <a:spcPts val="0"/>
              </a:spcBef>
              <a:spcAft>
                <a:spcPts val="0"/>
              </a:spcAft>
              <a:buClr>
                <a:srgbClr val="FFFFFF"/>
              </a:buClr>
              <a:buSzPts val="2400"/>
              <a:buChar char="×"/>
              <a:defRPr sz="2400" i="1">
                <a:solidFill>
                  <a:srgbClr val="FFFFFF"/>
                </a:solidFill>
              </a:defRPr>
            </a:lvl2pPr>
            <a:lvl3pPr marL="1371600" lvl="2" indent="-381000" algn="ctr" rtl="0">
              <a:spcBef>
                <a:spcPts val="0"/>
              </a:spcBef>
              <a:spcAft>
                <a:spcPts val="0"/>
              </a:spcAft>
              <a:buClr>
                <a:srgbClr val="FFFFFF"/>
              </a:buClr>
              <a:buSzPts val="2400"/>
              <a:buChar char="×"/>
              <a:defRPr sz="2400" i="1">
                <a:solidFill>
                  <a:srgbClr val="FFFFFF"/>
                </a:solidFill>
              </a:defRPr>
            </a:lvl3pPr>
            <a:lvl4pPr marL="1828800" lvl="3" indent="-381000" algn="ctr" rtl="0">
              <a:spcBef>
                <a:spcPts val="0"/>
              </a:spcBef>
              <a:spcAft>
                <a:spcPts val="0"/>
              </a:spcAft>
              <a:buClr>
                <a:srgbClr val="FFFFFF"/>
              </a:buClr>
              <a:buSzPts val="2400"/>
              <a:buChar char="×"/>
              <a:defRPr sz="2400" i="1">
                <a:solidFill>
                  <a:srgbClr val="FFFFFF"/>
                </a:solidFill>
              </a:defRPr>
            </a:lvl4pPr>
            <a:lvl5pPr marL="2286000" lvl="4" indent="-381000" algn="ctr" rtl="0">
              <a:spcBef>
                <a:spcPts val="0"/>
              </a:spcBef>
              <a:spcAft>
                <a:spcPts val="0"/>
              </a:spcAft>
              <a:buClr>
                <a:srgbClr val="FFFFFF"/>
              </a:buClr>
              <a:buSzPts val="2400"/>
              <a:buChar char="○"/>
              <a:defRPr sz="2400" i="1">
                <a:solidFill>
                  <a:srgbClr val="FFFFFF"/>
                </a:solidFill>
              </a:defRPr>
            </a:lvl5pPr>
            <a:lvl6pPr marL="2743200" lvl="5" indent="-381000" algn="ctr" rtl="0">
              <a:spcBef>
                <a:spcPts val="0"/>
              </a:spcBef>
              <a:spcAft>
                <a:spcPts val="0"/>
              </a:spcAft>
              <a:buClr>
                <a:srgbClr val="FFFFFF"/>
              </a:buClr>
              <a:buSzPts val="2400"/>
              <a:buChar char="■"/>
              <a:defRPr sz="2400" i="1">
                <a:solidFill>
                  <a:srgbClr val="FFFFFF"/>
                </a:solidFill>
              </a:defRPr>
            </a:lvl6pPr>
            <a:lvl7pPr marL="3200400" lvl="6" indent="-381000" algn="ctr" rtl="0">
              <a:spcBef>
                <a:spcPts val="0"/>
              </a:spcBef>
              <a:spcAft>
                <a:spcPts val="0"/>
              </a:spcAft>
              <a:buClr>
                <a:srgbClr val="FFFFFF"/>
              </a:buClr>
              <a:buSzPts val="2400"/>
              <a:buChar char="●"/>
              <a:defRPr sz="2400" i="1">
                <a:solidFill>
                  <a:srgbClr val="FFFFFF"/>
                </a:solidFill>
              </a:defRPr>
            </a:lvl7pPr>
            <a:lvl8pPr marL="3657600" lvl="7" indent="-381000" algn="ctr" rtl="0">
              <a:spcBef>
                <a:spcPts val="0"/>
              </a:spcBef>
              <a:spcAft>
                <a:spcPts val="0"/>
              </a:spcAft>
              <a:buClr>
                <a:srgbClr val="FFFFFF"/>
              </a:buClr>
              <a:buSzPts val="2400"/>
              <a:buChar char="○"/>
              <a:defRPr sz="2400" i="1">
                <a:solidFill>
                  <a:srgbClr val="FFFFFF"/>
                </a:solidFill>
              </a:defRPr>
            </a:lvl8pPr>
            <a:lvl9pPr marL="4114800" lvl="8" indent="-381000" algn="ctr">
              <a:spcBef>
                <a:spcPts val="0"/>
              </a:spcBef>
              <a:spcAft>
                <a:spcPts val="0"/>
              </a:spcAft>
              <a:buClr>
                <a:srgbClr val="FFFFFF"/>
              </a:buClr>
              <a:buSzPts val="2400"/>
              <a:buChar char="■"/>
              <a:defRPr sz="2400" i="1">
                <a:solidFill>
                  <a:srgbClr val="FFFFFF"/>
                </a:solidFill>
              </a:defRPr>
            </a:lvl9pPr>
          </a:lstStyle>
          <a:p>
            <a:endParaRPr/>
          </a:p>
        </p:txBody>
      </p:sp>
      <p:sp>
        <p:nvSpPr>
          <p:cNvPr id="20" name="Google Shape;20;p4"/>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6"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9" name="Google Shape;29;p6"/>
          <p:cNvSpPr txBox="1">
            <a:spLocks noGrp="1"/>
          </p:cNvSpPr>
          <p:nvPr>
            <p:ph type="body" idx="1"/>
          </p:nvPr>
        </p:nvSpPr>
        <p:spPr>
          <a:xfrm>
            <a:off x="457200"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0" name="Google Shape;30;p6"/>
          <p:cNvSpPr txBox="1">
            <a:spLocks noGrp="1"/>
          </p:cNvSpPr>
          <p:nvPr>
            <p:ph type="body" idx="2"/>
          </p:nvPr>
        </p:nvSpPr>
        <p:spPr>
          <a:xfrm>
            <a:off x="3293406" y="2211825"/>
            <a:ext cx="2675100" cy="263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2"/>
        <p:cNvGrpSpPr/>
        <p:nvPr/>
      </p:nvGrpSpPr>
      <p:grpSpPr>
        <a:xfrm>
          <a:off x="0" y="0"/>
          <a:ext cx="0" cy="0"/>
          <a:chOff x="0" y="0"/>
          <a:chExt cx="0" cy="0"/>
        </a:xfrm>
      </p:grpSpPr>
      <p:pic>
        <p:nvPicPr>
          <p:cNvPr id="33" name="Google Shape;33;p7"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5" name="Google Shape;35;p7"/>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Google Shape;40;p8"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 name="Google Shape;42;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Google Shape;48;p10"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www.mdpi.com/search?authors=Suhyeon%20Im&amp;orcid=" TargetMode="External"/><Relationship Id="rId3" Type="http://schemas.openxmlformats.org/officeDocument/2006/relationships/hyperlink" Target="https://ieeexplore.ieee.org/author/38016451200" TargetMode="External"/><Relationship Id="rId7" Type="http://schemas.openxmlformats.org/officeDocument/2006/relationships/hyperlink" Target="https://www.mdpi.com/search?authors=Syed%20%20Ibrahim%20Hassan&amp;orcid=" TargetMode="External"/><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hyperlink" Target="https://www.mdpi.com/search?authors=L.%20%20Minh%20Dang&amp;orcid=" TargetMode="External"/><Relationship Id="rId5" Type="http://schemas.openxmlformats.org/officeDocument/2006/relationships/hyperlink" Target="https://ieeexplore.ieee.org/author/37085560357" TargetMode="External"/><Relationship Id="rId10" Type="http://schemas.openxmlformats.org/officeDocument/2006/relationships/hyperlink" Target="https://www.mdpi.com/search?authors=Hyeonjoon%20Moon&amp;orcid=" TargetMode="External"/><Relationship Id="rId4" Type="http://schemas.openxmlformats.org/officeDocument/2006/relationships/hyperlink" Target="https://ieeexplore.ieee.org/author/38186572400" TargetMode="External"/><Relationship Id="rId9" Type="http://schemas.openxmlformats.org/officeDocument/2006/relationships/hyperlink" Target="https://www.mdpi.com/search?authors=Sujin%20Lee&amp;orcid="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enterpriseai.techtarget.com/definition/AI-Artificial-Intelligence"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searchbusinessanalytics.techtarget.com/definition/predictive-analytic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262906" y="3205908"/>
            <a:ext cx="5903978" cy="16664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6000" b="1" dirty="0">
                <a:solidFill>
                  <a:schemeClr val="accent6">
                    <a:lumMod val="50000"/>
                  </a:schemeClr>
                </a:solidFill>
              </a:rPr>
              <a:t>Face Swap Using Deep Learning</a:t>
            </a:r>
            <a:endParaRPr sz="6000" b="1" dirty="0">
              <a:solidFill>
                <a:schemeClr val="accent6">
                  <a:lumMod val="50000"/>
                </a:schemeClr>
              </a:solidFill>
            </a:endParaRPr>
          </a:p>
        </p:txBody>
      </p:sp>
      <p:sp>
        <p:nvSpPr>
          <p:cNvPr id="2" name="Rectangle 1">
            <a:extLst>
              <a:ext uri="{FF2B5EF4-FFF2-40B4-BE49-F238E27FC236}">
                <a16:creationId xmlns:a16="http://schemas.microsoft.com/office/drawing/2014/main" xmlns="" id="{4B5D0312-2D5F-4E0D-81B8-DF44702D99AF}"/>
              </a:ext>
            </a:extLst>
          </p:cNvPr>
          <p:cNvSpPr/>
          <p:nvPr/>
        </p:nvSpPr>
        <p:spPr>
          <a:xfrm>
            <a:off x="6166884" y="296208"/>
            <a:ext cx="3271936" cy="3416320"/>
          </a:xfrm>
          <a:prstGeom prst="rect">
            <a:avLst/>
          </a:prstGeom>
        </p:spPr>
        <p:txBody>
          <a:bodyPr wrap="square">
            <a:spAutoFit/>
          </a:bodyPr>
          <a:lstStyle/>
          <a:p>
            <a:r>
              <a:rPr lang="en" sz="7200" dirty="0">
                <a:solidFill>
                  <a:schemeClr val="bg1"/>
                </a:solidFill>
                <a:latin typeface="Lato Light"/>
                <a:ea typeface="Lato Light"/>
                <a:cs typeface="Lato Light"/>
                <a:sym typeface="Lato Light"/>
              </a:rPr>
              <a:t>😂😉😋😒      😭</a:t>
            </a:r>
            <a:endParaRPr lang="en-IN" sz="7200" dirty="0">
              <a:solidFill>
                <a:schemeClr val="bg1"/>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454767" y="952575"/>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Let’s review some concepts</a:t>
            </a:r>
            <a:endParaRPr dirty="0"/>
          </a:p>
        </p:txBody>
      </p:sp>
      <p:sp>
        <p:nvSpPr>
          <p:cNvPr id="200" name="Google Shape;200;p30"/>
          <p:cNvSpPr txBox="1">
            <a:spLocks noGrp="1"/>
          </p:cNvSpPr>
          <p:nvPr>
            <p:ph type="body" idx="1"/>
          </p:nvPr>
        </p:nvSpPr>
        <p:spPr>
          <a:xfrm>
            <a:off x="117636" y="1605410"/>
            <a:ext cx="1831500" cy="138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t>Harr cascade</a:t>
            </a:r>
          </a:p>
          <a:p>
            <a:pPr marL="0" lvl="0" indent="0" algn="l" rtl="0">
              <a:spcBef>
                <a:spcPts val="600"/>
              </a:spcBef>
              <a:spcAft>
                <a:spcPts val="0"/>
              </a:spcAft>
              <a:buNone/>
            </a:pPr>
            <a:r>
              <a:rPr lang="en-US" sz="1400" dirty="0"/>
              <a:t>It is classifier which is used to detect the object for which it has been trained for  from the source.</a:t>
            </a:r>
          </a:p>
        </p:txBody>
      </p:sp>
      <p:sp>
        <p:nvSpPr>
          <p:cNvPr id="201" name="Google Shape;201;p30"/>
          <p:cNvSpPr txBox="1">
            <a:spLocks noGrp="1"/>
          </p:cNvSpPr>
          <p:nvPr>
            <p:ph type="body" idx="2"/>
          </p:nvPr>
        </p:nvSpPr>
        <p:spPr>
          <a:xfrm>
            <a:off x="2653678" y="1605410"/>
            <a:ext cx="1831500" cy="138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t>Ope</a:t>
            </a:r>
            <a:r>
              <a:rPr lang="en-IN" sz="1400" b="1" dirty="0"/>
              <a:t>n</a:t>
            </a:r>
            <a:r>
              <a:rPr lang="en" sz="1400" b="1" dirty="0"/>
              <a:t> CV</a:t>
            </a:r>
            <a:endParaRPr sz="1400" b="1" dirty="0"/>
          </a:p>
          <a:p>
            <a:pPr marL="0" lvl="0" indent="0" algn="l" rtl="0">
              <a:spcBef>
                <a:spcPts val="600"/>
              </a:spcBef>
              <a:spcAft>
                <a:spcPts val="0"/>
              </a:spcAft>
              <a:buNone/>
            </a:pPr>
            <a:r>
              <a:rPr lang="en" sz="1400" dirty="0"/>
              <a:t>I</a:t>
            </a:r>
            <a:r>
              <a:rPr lang="en-IN" sz="1400" dirty="0"/>
              <a:t>t is an open source computer vision and machine learning software library. It was built to provide a common infrastructure for computer vision applications</a:t>
            </a:r>
            <a:endParaRPr sz="1400" dirty="0"/>
          </a:p>
        </p:txBody>
      </p:sp>
      <p:sp>
        <p:nvSpPr>
          <p:cNvPr id="203" name="Google Shape;203;p3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204" name="Google Shape;204;p30"/>
          <p:cNvSpPr txBox="1">
            <a:spLocks noGrp="1"/>
          </p:cNvSpPr>
          <p:nvPr>
            <p:ph type="body" idx="1"/>
          </p:nvPr>
        </p:nvSpPr>
        <p:spPr>
          <a:xfrm>
            <a:off x="648535" y="3285251"/>
            <a:ext cx="1831500" cy="138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i="1" dirty="0"/>
              <a:t>Functions of harrcascade</a:t>
            </a:r>
          </a:p>
          <a:p>
            <a:pPr marL="0" lvl="0" indent="0" algn="l" rtl="0">
              <a:spcBef>
                <a:spcPts val="600"/>
              </a:spcBef>
              <a:spcAft>
                <a:spcPts val="0"/>
              </a:spcAft>
              <a:buNone/>
            </a:pPr>
            <a:r>
              <a:rPr lang="en" sz="1400" i="1" dirty="0"/>
              <a:t>Cascade</a:t>
            </a:r>
            <a:r>
              <a:rPr lang="en-IN" sz="1400" i="1" dirty="0"/>
              <a:t>C</a:t>
            </a:r>
            <a:r>
              <a:rPr lang="en" sz="1400" i="1" dirty="0"/>
              <a:t>lassifier</a:t>
            </a:r>
          </a:p>
          <a:p>
            <a:pPr marL="0" lvl="0" indent="0" algn="l" rtl="0">
              <a:spcBef>
                <a:spcPts val="600"/>
              </a:spcBef>
              <a:spcAft>
                <a:spcPts val="0"/>
              </a:spcAft>
              <a:buNone/>
            </a:pPr>
            <a:r>
              <a:rPr lang="en" sz="1400" i="1" dirty="0"/>
              <a:t>detectMultiscale</a:t>
            </a:r>
            <a:endParaRPr sz="1400" i="1" dirty="0"/>
          </a:p>
        </p:txBody>
      </p:sp>
      <p:sp>
        <p:nvSpPr>
          <p:cNvPr id="205" name="Google Shape;205;p30"/>
          <p:cNvSpPr txBox="1">
            <a:spLocks noGrp="1"/>
          </p:cNvSpPr>
          <p:nvPr>
            <p:ph type="body" idx="2"/>
          </p:nvPr>
        </p:nvSpPr>
        <p:spPr>
          <a:xfrm>
            <a:off x="4658824" y="2802525"/>
            <a:ext cx="1831500" cy="138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t>Functions of cv2 used</a:t>
            </a:r>
          </a:p>
          <a:p>
            <a:pPr marL="0" lvl="0" indent="0" algn="l" rtl="0">
              <a:spcBef>
                <a:spcPts val="600"/>
              </a:spcBef>
              <a:spcAft>
                <a:spcPts val="0"/>
              </a:spcAft>
              <a:buNone/>
            </a:pPr>
            <a:r>
              <a:rPr lang="en" sz="1400" dirty="0"/>
              <a:t>videoCapture</a:t>
            </a:r>
          </a:p>
          <a:p>
            <a:pPr marL="0" lvl="0" indent="0" algn="l" rtl="0">
              <a:spcBef>
                <a:spcPts val="600"/>
              </a:spcBef>
              <a:spcAft>
                <a:spcPts val="0"/>
              </a:spcAft>
              <a:buNone/>
            </a:pPr>
            <a:r>
              <a:rPr lang="en-IN" sz="1400" dirty="0"/>
              <a:t>c</a:t>
            </a:r>
            <a:r>
              <a:rPr lang="en" sz="1400" dirty="0"/>
              <a:t>vt</a:t>
            </a:r>
            <a:r>
              <a:rPr lang="en-IN" sz="1400" dirty="0"/>
              <a:t>C</a:t>
            </a:r>
            <a:r>
              <a:rPr lang="en" sz="1400" dirty="0"/>
              <a:t>olor</a:t>
            </a:r>
          </a:p>
          <a:p>
            <a:pPr marL="0" lvl="0" indent="0" algn="l" rtl="0">
              <a:spcBef>
                <a:spcPts val="600"/>
              </a:spcBef>
              <a:spcAft>
                <a:spcPts val="0"/>
              </a:spcAft>
              <a:buNone/>
            </a:pPr>
            <a:r>
              <a:rPr lang="en-IN" sz="1400" dirty="0"/>
              <a:t>r</a:t>
            </a:r>
            <a:r>
              <a:rPr lang="en" sz="1400" dirty="0"/>
              <a:t>ectangle</a:t>
            </a:r>
          </a:p>
          <a:p>
            <a:pPr marL="0" lvl="0" indent="0" algn="l" rtl="0">
              <a:spcBef>
                <a:spcPts val="600"/>
              </a:spcBef>
              <a:spcAft>
                <a:spcPts val="0"/>
              </a:spcAft>
              <a:buNone/>
            </a:pPr>
            <a:r>
              <a:rPr lang="en" sz="1400" dirty="0"/>
              <a:t>resize</a:t>
            </a:r>
          </a:p>
          <a:p>
            <a:pPr marL="0" lvl="0" indent="0" algn="l" rtl="0">
              <a:spcBef>
                <a:spcPts val="600"/>
              </a:spcBef>
              <a:spcAft>
                <a:spcPts val="0"/>
              </a:spcAft>
              <a:buNone/>
            </a:pPr>
            <a:r>
              <a:rPr lang="en-IN" sz="1400" dirty="0" err="1"/>
              <a:t>imshow</a:t>
            </a:r>
            <a:endParaRPr lang="en-IN" sz="1400" dirty="0"/>
          </a:p>
          <a:p>
            <a:pPr marL="0" lvl="0" indent="0" algn="l" rtl="0">
              <a:spcBef>
                <a:spcPts val="600"/>
              </a:spcBef>
              <a:spcAft>
                <a:spcPts val="0"/>
              </a:spcAft>
              <a:buNone/>
            </a:pPr>
            <a:endParaRPr sz="1100" b="1"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2483350" y="836125"/>
            <a:ext cx="4177200" cy="34713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IN" sz="5400" dirty="0"/>
              <a:t>Face Swap</a:t>
            </a:r>
            <a:endParaRPr sz="5400" dirty="0"/>
          </a:p>
        </p:txBody>
      </p:sp>
      <p:sp>
        <p:nvSpPr>
          <p:cNvPr id="89" name="Google Shape;89;p17"/>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duotone>
              <a:prstClr val="black"/>
              <a:schemeClr val="accent3">
                <a:tint val="45000"/>
                <a:satMod val="400000"/>
              </a:schemeClr>
            </a:duotone>
          </a:blip>
          <a:stretch>
            <a:fillRect/>
          </a:stretch>
        </a:blipFill>
        <a:effectLst/>
      </p:bgPr>
    </p:bg>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accent3">
                    <a:lumMod val="75000"/>
                  </a:schemeClr>
                </a:solidFill>
              </a:rPr>
              <a:t>Our process is easy</a:t>
            </a:r>
            <a:endParaRPr b="1" dirty="0">
              <a:solidFill>
                <a:schemeClr val="accent3">
                  <a:lumMod val="75000"/>
                </a:schemeClr>
              </a:solidFill>
            </a:endParaRPr>
          </a:p>
        </p:txBody>
      </p:sp>
      <p:sp>
        <p:nvSpPr>
          <p:cNvPr id="191" name="Google Shape;191;p29"/>
          <p:cNvSpPr/>
          <p:nvPr/>
        </p:nvSpPr>
        <p:spPr>
          <a:xfrm>
            <a:off x="611475" y="2513578"/>
            <a:ext cx="1816800" cy="1495800"/>
          </a:xfrm>
          <a:prstGeom prst="homePlate">
            <a:avLst>
              <a:gd name="adj" fmla="val 30129"/>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666666"/>
                </a:solidFill>
                <a:latin typeface="Lato Light"/>
                <a:ea typeface="Lato Light"/>
                <a:cs typeface="Lato Light"/>
                <a:sym typeface="Lato Light"/>
              </a:rPr>
              <a:t>F</a:t>
            </a:r>
            <a:r>
              <a:rPr lang="en" dirty="0">
                <a:solidFill>
                  <a:srgbClr val="666666"/>
                </a:solidFill>
                <a:latin typeface="Lato Light"/>
                <a:ea typeface="Lato Light"/>
                <a:cs typeface="Lato Light"/>
                <a:sym typeface="Lato Light"/>
              </a:rPr>
              <a:t>irst:</a:t>
            </a:r>
          </a:p>
          <a:p>
            <a:pPr marL="0" lvl="0" indent="0" algn="ctr" rtl="0">
              <a:spcBef>
                <a:spcPts val="0"/>
              </a:spcBef>
              <a:spcAft>
                <a:spcPts val="0"/>
              </a:spcAft>
              <a:buNone/>
            </a:pPr>
            <a:r>
              <a:rPr lang="en" dirty="0">
                <a:solidFill>
                  <a:srgbClr val="666666"/>
                </a:solidFill>
                <a:latin typeface="Lato Light"/>
                <a:ea typeface="Lato Light"/>
                <a:cs typeface="Lato Light"/>
                <a:sym typeface="Lato Light"/>
              </a:rPr>
              <a:t>Face Detection</a:t>
            </a:r>
            <a:endParaRPr dirty="0">
              <a:solidFill>
                <a:srgbClr val="666666"/>
              </a:solidFill>
              <a:latin typeface="Lato Light"/>
              <a:ea typeface="Lato Light"/>
              <a:cs typeface="Lato Light"/>
              <a:sym typeface="Lato Light"/>
            </a:endParaRPr>
          </a:p>
        </p:txBody>
      </p:sp>
      <p:sp>
        <p:nvSpPr>
          <p:cNvPr id="192" name="Google Shape;192;p29"/>
          <p:cNvSpPr/>
          <p:nvPr/>
        </p:nvSpPr>
        <p:spPr>
          <a:xfrm>
            <a:off x="2187129" y="2513578"/>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66666"/>
                </a:solidFill>
                <a:latin typeface="Lato Light"/>
                <a:ea typeface="Lato Light"/>
                <a:cs typeface="Lato Light"/>
                <a:sym typeface="Lato Light"/>
              </a:rPr>
              <a:t>Second:</a:t>
            </a:r>
          </a:p>
          <a:p>
            <a:pPr marL="0" lvl="0" indent="0" algn="ctr" rtl="0">
              <a:spcBef>
                <a:spcPts val="0"/>
              </a:spcBef>
              <a:spcAft>
                <a:spcPts val="0"/>
              </a:spcAft>
              <a:buNone/>
            </a:pPr>
            <a:r>
              <a:rPr lang="en" dirty="0">
                <a:solidFill>
                  <a:srgbClr val="666666"/>
                </a:solidFill>
                <a:latin typeface="Lato Light"/>
                <a:ea typeface="Lato Light"/>
                <a:cs typeface="Lato Light"/>
                <a:sym typeface="Lato Light"/>
              </a:rPr>
              <a:t>Cropping the faces</a:t>
            </a:r>
            <a:endParaRPr dirty="0">
              <a:solidFill>
                <a:srgbClr val="666666"/>
              </a:solidFill>
              <a:latin typeface="Lato Light"/>
              <a:ea typeface="Lato Light"/>
              <a:cs typeface="Lato Light"/>
              <a:sym typeface="Lato Light"/>
            </a:endParaRPr>
          </a:p>
        </p:txBody>
      </p:sp>
      <p:sp>
        <p:nvSpPr>
          <p:cNvPr id="193" name="Google Shape;193;p29"/>
          <p:cNvSpPr/>
          <p:nvPr/>
        </p:nvSpPr>
        <p:spPr>
          <a:xfrm>
            <a:off x="3797724" y="2513578"/>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666666"/>
                </a:solidFill>
                <a:latin typeface="Lato Light"/>
                <a:ea typeface="Lato Light"/>
                <a:cs typeface="Lato Light"/>
                <a:sym typeface="Lato Light"/>
              </a:rPr>
              <a:t>L</a:t>
            </a:r>
            <a:r>
              <a:rPr lang="en" dirty="0">
                <a:solidFill>
                  <a:srgbClr val="666666"/>
                </a:solidFill>
                <a:latin typeface="Lato Light"/>
                <a:ea typeface="Lato Light"/>
                <a:cs typeface="Lato Light"/>
                <a:sym typeface="Lato Light"/>
              </a:rPr>
              <a:t>ast:</a:t>
            </a:r>
          </a:p>
          <a:p>
            <a:pPr marL="0" lvl="0" indent="0" algn="ctr" rtl="0">
              <a:spcBef>
                <a:spcPts val="0"/>
              </a:spcBef>
              <a:spcAft>
                <a:spcPts val="0"/>
              </a:spcAft>
              <a:buNone/>
            </a:pPr>
            <a:r>
              <a:rPr lang="en" dirty="0">
                <a:solidFill>
                  <a:srgbClr val="666666"/>
                </a:solidFill>
                <a:latin typeface="Lato Light"/>
                <a:ea typeface="Lato Light"/>
                <a:cs typeface="Lato Light"/>
                <a:sym typeface="Lato Light"/>
              </a:rPr>
              <a:t>Swapping the cropped faces</a:t>
            </a:r>
            <a:endParaRPr dirty="0">
              <a:solidFill>
                <a:srgbClr val="666666"/>
              </a:solidFill>
              <a:latin typeface="Lato Light"/>
              <a:ea typeface="Lato Light"/>
              <a:cs typeface="Lato Light"/>
              <a:sym typeface="Lato Light"/>
            </a:endParaRPr>
          </a:p>
        </p:txBody>
      </p:sp>
      <p:sp>
        <p:nvSpPr>
          <p:cNvPr id="194" name="Google Shape;194;p2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502821" y="615328"/>
            <a:ext cx="715571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tx1"/>
                </a:solidFill>
              </a:rPr>
              <a:t>Difficulties in Face Swap</a:t>
            </a:r>
            <a:endParaRPr dirty="0">
              <a:solidFill>
                <a:schemeClr val="tx1"/>
              </a:solidFill>
            </a:endParaRPr>
          </a:p>
        </p:txBody>
      </p:sp>
      <p:sp>
        <p:nvSpPr>
          <p:cNvPr id="121" name="Google Shape;121;p21"/>
          <p:cNvSpPr txBox="1">
            <a:spLocks noGrp="1"/>
          </p:cNvSpPr>
          <p:nvPr>
            <p:ph type="body" idx="1"/>
          </p:nvPr>
        </p:nvSpPr>
        <p:spPr>
          <a:xfrm>
            <a:off x="489775" y="2312475"/>
            <a:ext cx="1831500" cy="26133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IN" sz="1600" b="1" dirty="0">
                <a:solidFill>
                  <a:schemeClr val="tx1"/>
                </a:solidFill>
              </a:rPr>
              <a:t>Facial Geometry varies a bit in every other face.</a:t>
            </a:r>
            <a:endParaRPr sz="1600" dirty="0">
              <a:solidFill>
                <a:schemeClr val="tx1"/>
              </a:solidFill>
            </a:endParaRPr>
          </a:p>
        </p:txBody>
      </p:sp>
      <p:sp>
        <p:nvSpPr>
          <p:cNvPr id="122" name="Google Shape;122;p21"/>
          <p:cNvSpPr txBox="1">
            <a:spLocks noGrp="1"/>
          </p:cNvSpPr>
          <p:nvPr>
            <p:ph type="body" idx="2"/>
          </p:nvPr>
        </p:nvSpPr>
        <p:spPr>
          <a:xfrm>
            <a:off x="2415136" y="2312475"/>
            <a:ext cx="1831500" cy="26133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IN" sz="1600" b="1" dirty="0">
                <a:solidFill>
                  <a:schemeClr val="tx1"/>
                </a:solidFill>
              </a:rPr>
              <a:t>Lighting on the face combined with tome of the skin can make images look very different.</a:t>
            </a:r>
            <a:endParaRPr sz="1600" dirty="0">
              <a:solidFill>
                <a:schemeClr val="tx1"/>
              </a:solidFill>
            </a:endParaRPr>
          </a:p>
        </p:txBody>
      </p:sp>
      <p:sp>
        <p:nvSpPr>
          <p:cNvPr id="123" name="Google Shape;123;p21"/>
          <p:cNvSpPr txBox="1">
            <a:spLocks noGrp="1"/>
          </p:cNvSpPr>
          <p:nvPr>
            <p:ph type="body" idx="3"/>
          </p:nvPr>
        </p:nvSpPr>
        <p:spPr>
          <a:xfrm>
            <a:off x="4340497" y="2312475"/>
            <a:ext cx="1831500" cy="26133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IN" sz="1600" b="1" dirty="0">
                <a:solidFill>
                  <a:schemeClr val="tx1"/>
                </a:solidFill>
              </a:rPr>
              <a:t>Pose of the face can vary significantly</a:t>
            </a:r>
            <a:r>
              <a:rPr lang="en-IN" sz="1600" b="1" dirty="0"/>
              <a:t>.</a:t>
            </a:r>
            <a:endParaRPr sz="1600" dirty="0"/>
          </a:p>
        </p:txBody>
      </p:sp>
      <p:sp>
        <p:nvSpPr>
          <p:cNvPr id="7" name="Google Shape;123;p21">
            <a:extLst>
              <a:ext uri="{FF2B5EF4-FFF2-40B4-BE49-F238E27FC236}">
                <a16:creationId xmlns:a16="http://schemas.microsoft.com/office/drawing/2014/main" xmlns="" id="{4693FFEC-BE37-4677-BFF6-422627BBFE76}"/>
              </a:ext>
            </a:extLst>
          </p:cNvPr>
          <p:cNvSpPr txBox="1">
            <a:spLocks/>
          </p:cNvSpPr>
          <p:nvPr/>
        </p:nvSpPr>
        <p:spPr>
          <a:xfrm>
            <a:off x="6265858" y="2257151"/>
            <a:ext cx="1831500" cy="261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rgbClr val="B7B7B7"/>
              </a:buClr>
              <a:buSzPts val="1200"/>
              <a:buFont typeface="Lato Light"/>
              <a:buChar char="×"/>
              <a:defRPr sz="1200" b="0" i="0" u="none" strike="noStrike" cap="none">
                <a:solidFill>
                  <a:srgbClr val="666666"/>
                </a:solidFill>
                <a:latin typeface="Lato Light"/>
                <a:ea typeface="Lato Light"/>
                <a:cs typeface="Lato Light"/>
                <a:sym typeface="Lato Light"/>
              </a:defRPr>
            </a:lvl1pPr>
            <a:lvl2pPr marL="914400" marR="0" lvl="1" indent="-304800" algn="l" rtl="0">
              <a:lnSpc>
                <a:spcPct val="100000"/>
              </a:lnSpc>
              <a:spcBef>
                <a:spcPts val="0"/>
              </a:spcBef>
              <a:spcAft>
                <a:spcPts val="0"/>
              </a:spcAft>
              <a:buClr>
                <a:srgbClr val="B7B7B7"/>
              </a:buClr>
              <a:buSzPts val="1200"/>
              <a:buFont typeface="Lato Light"/>
              <a:buChar char="×"/>
              <a:defRPr sz="1200" b="0" i="0" u="none" strike="noStrike" cap="none">
                <a:solidFill>
                  <a:srgbClr val="666666"/>
                </a:solidFill>
                <a:latin typeface="Lato Light"/>
                <a:ea typeface="Lato Light"/>
                <a:cs typeface="Lato Light"/>
                <a:sym typeface="Lato Light"/>
              </a:defRPr>
            </a:lvl2pPr>
            <a:lvl3pPr marL="1371600" marR="0" lvl="2" indent="-304800" algn="l" rtl="0">
              <a:lnSpc>
                <a:spcPct val="100000"/>
              </a:lnSpc>
              <a:spcBef>
                <a:spcPts val="0"/>
              </a:spcBef>
              <a:spcAft>
                <a:spcPts val="0"/>
              </a:spcAft>
              <a:buClr>
                <a:srgbClr val="B7B7B7"/>
              </a:buClr>
              <a:buSzPts val="1200"/>
              <a:buFont typeface="Lato Light"/>
              <a:buChar char="×"/>
              <a:defRPr sz="1200" b="0" i="0" u="none" strike="noStrike" cap="none">
                <a:solidFill>
                  <a:srgbClr val="666666"/>
                </a:solidFill>
                <a:latin typeface="Lato Light"/>
                <a:ea typeface="Lato Light"/>
                <a:cs typeface="Lato Light"/>
                <a:sym typeface="Lato Light"/>
              </a:defRPr>
            </a:lvl3pPr>
            <a:lvl4pPr marL="1828800" marR="0" lvl="3" indent="-304800" algn="l" rtl="0">
              <a:lnSpc>
                <a:spcPct val="100000"/>
              </a:lnSpc>
              <a:spcBef>
                <a:spcPts val="0"/>
              </a:spcBef>
              <a:spcAft>
                <a:spcPts val="0"/>
              </a:spcAft>
              <a:buClr>
                <a:srgbClr val="B7B7B7"/>
              </a:buClr>
              <a:buSzPts val="1200"/>
              <a:buFont typeface="Lato Light"/>
              <a:buChar char="×"/>
              <a:defRPr sz="1200" b="0" i="0" u="none" strike="noStrike" cap="none">
                <a:solidFill>
                  <a:srgbClr val="666666"/>
                </a:solidFill>
                <a:latin typeface="Lato Light"/>
                <a:ea typeface="Lato Light"/>
                <a:cs typeface="Lato Light"/>
                <a:sym typeface="Lato Light"/>
              </a:defRPr>
            </a:lvl4pPr>
            <a:lvl5pPr marL="2286000" marR="0" lvl="4" indent="-304800" algn="l" rtl="0">
              <a:lnSpc>
                <a:spcPct val="100000"/>
              </a:lnSpc>
              <a:spcBef>
                <a:spcPts val="0"/>
              </a:spcBef>
              <a:spcAft>
                <a:spcPts val="0"/>
              </a:spcAft>
              <a:buClr>
                <a:srgbClr val="B7B7B7"/>
              </a:buClr>
              <a:buSzPts val="1200"/>
              <a:buFont typeface="Lato Light"/>
              <a:buChar char="○"/>
              <a:defRPr sz="1200" b="0" i="0" u="none" strike="noStrike" cap="none">
                <a:solidFill>
                  <a:srgbClr val="666666"/>
                </a:solidFill>
                <a:latin typeface="Lato Light"/>
                <a:ea typeface="Lato Light"/>
                <a:cs typeface="Lato Light"/>
                <a:sym typeface="Lato Light"/>
              </a:defRPr>
            </a:lvl5pPr>
            <a:lvl6pPr marL="2743200" marR="0" lvl="5" indent="-304800" algn="l" rtl="0">
              <a:lnSpc>
                <a:spcPct val="100000"/>
              </a:lnSpc>
              <a:spcBef>
                <a:spcPts val="0"/>
              </a:spcBef>
              <a:spcAft>
                <a:spcPts val="0"/>
              </a:spcAft>
              <a:buClr>
                <a:srgbClr val="B7B7B7"/>
              </a:buClr>
              <a:buSzPts val="1200"/>
              <a:buFont typeface="Lato Light"/>
              <a:buChar char="■"/>
              <a:defRPr sz="1200" b="0" i="0" u="none" strike="noStrike" cap="none">
                <a:solidFill>
                  <a:srgbClr val="666666"/>
                </a:solidFill>
                <a:latin typeface="Lato Light"/>
                <a:ea typeface="Lato Light"/>
                <a:cs typeface="Lato Light"/>
                <a:sym typeface="Lato Light"/>
              </a:defRPr>
            </a:lvl6pPr>
            <a:lvl7pPr marL="3200400" marR="0" lvl="6" indent="-304800" algn="l" rtl="0">
              <a:lnSpc>
                <a:spcPct val="100000"/>
              </a:lnSpc>
              <a:spcBef>
                <a:spcPts val="0"/>
              </a:spcBef>
              <a:spcAft>
                <a:spcPts val="0"/>
              </a:spcAft>
              <a:buClr>
                <a:srgbClr val="B7B7B7"/>
              </a:buClr>
              <a:buSzPts val="1200"/>
              <a:buFont typeface="Lato Light"/>
              <a:buChar char="●"/>
              <a:defRPr sz="1200" b="0" i="0" u="none" strike="noStrike" cap="none">
                <a:solidFill>
                  <a:srgbClr val="666666"/>
                </a:solidFill>
                <a:latin typeface="Lato Light"/>
                <a:ea typeface="Lato Light"/>
                <a:cs typeface="Lato Light"/>
                <a:sym typeface="Lato Light"/>
              </a:defRPr>
            </a:lvl7pPr>
            <a:lvl8pPr marL="3657600" marR="0" lvl="7" indent="-304800" algn="l" rtl="0">
              <a:lnSpc>
                <a:spcPct val="100000"/>
              </a:lnSpc>
              <a:spcBef>
                <a:spcPts val="0"/>
              </a:spcBef>
              <a:spcAft>
                <a:spcPts val="0"/>
              </a:spcAft>
              <a:buClr>
                <a:srgbClr val="B7B7B7"/>
              </a:buClr>
              <a:buSzPts val="1200"/>
              <a:buFont typeface="Lato Light"/>
              <a:buChar char="○"/>
              <a:defRPr sz="1200" b="0" i="0" u="none" strike="noStrike" cap="none">
                <a:solidFill>
                  <a:srgbClr val="666666"/>
                </a:solidFill>
                <a:latin typeface="Lato Light"/>
                <a:ea typeface="Lato Light"/>
                <a:cs typeface="Lato Light"/>
                <a:sym typeface="Lato Light"/>
              </a:defRPr>
            </a:lvl8pPr>
            <a:lvl9pPr marL="4114800" marR="0" lvl="8" indent="-304800" algn="l" rtl="0">
              <a:lnSpc>
                <a:spcPct val="100000"/>
              </a:lnSpc>
              <a:spcBef>
                <a:spcPts val="0"/>
              </a:spcBef>
              <a:spcAft>
                <a:spcPts val="0"/>
              </a:spcAft>
              <a:buClr>
                <a:srgbClr val="B7B7B7"/>
              </a:buClr>
              <a:buSzPts val="1200"/>
              <a:buFont typeface="Lato Light"/>
              <a:buChar char="■"/>
              <a:defRPr sz="1200" b="0" i="0" u="none" strike="noStrike" cap="none">
                <a:solidFill>
                  <a:srgbClr val="666666"/>
                </a:solidFill>
                <a:latin typeface="Lato Light"/>
                <a:ea typeface="Lato Light"/>
                <a:cs typeface="Lato Light"/>
                <a:sym typeface="Lato Light"/>
              </a:defRPr>
            </a:lvl9pPr>
          </a:lstStyle>
          <a:p>
            <a:pPr marL="285750" indent="-285750">
              <a:buFont typeface="Wingdings" panose="05000000000000000000" pitchFamily="2" charset="2"/>
              <a:buChar char="v"/>
            </a:pPr>
            <a:r>
              <a:rPr lang="en-US" sz="1600" b="1" dirty="0">
                <a:solidFill>
                  <a:schemeClr val="tx1"/>
                </a:solidFill>
              </a:rPr>
              <a:t>Texture of the skin can vary from smooth to almost leathery.</a:t>
            </a:r>
            <a:endParaRPr lang="en-US" sz="1600" dirty="0">
              <a:solidFill>
                <a:schemeClr val="tx1"/>
              </a:solidFill>
            </a:endParaRPr>
          </a:p>
        </p:txBody>
      </p:sp>
      <p:sp>
        <p:nvSpPr>
          <p:cNvPr id="8" name="Google Shape;307;p39">
            <a:extLst>
              <a:ext uri="{FF2B5EF4-FFF2-40B4-BE49-F238E27FC236}">
                <a16:creationId xmlns:a16="http://schemas.microsoft.com/office/drawing/2014/main" xmlns="" id="{F26BDEF6-5956-4CB3-BE59-72D4853E48DC}"/>
              </a:ext>
            </a:extLst>
          </p:cNvPr>
          <p:cNvSpPr/>
          <p:nvPr/>
        </p:nvSpPr>
        <p:spPr>
          <a:xfrm>
            <a:off x="8187536" y="3767021"/>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 name="Google Shape;307;p39">
            <a:extLst>
              <a:ext uri="{FF2B5EF4-FFF2-40B4-BE49-F238E27FC236}">
                <a16:creationId xmlns:a16="http://schemas.microsoft.com/office/drawing/2014/main" xmlns="" id="{741EF52F-C23F-41D3-954B-625657F2FFF7}"/>
              </a:ext>
            </a:extLst>
          </p:cNvPr>
          <p:cNvSpPr/>
          <p:nvPr/>
        </p:nvSpPr>
        <p:spPr>
          <a:xfrm>
            <a:off x="8331787" y="4397212"/>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 name="Google Shape;307;p39">
            <a:extLst>
              <a:ext uri="{FF2B5EF4-FFF2-40B4-BE49-F238E27FC236}">
                <a16:creationId xmlns:a16="http://schemas.microsoft.com/office/drawing/2014/main" xmlns="" id="{4395A1E7-AB7C-4CC4-9BB5-4EB7EE263E03}"/>
              </a:ext>
            </a:extLst>
          </p:cNvPr>
          <p:cNvSpPr/>
          <p:nvPr/>
        </p:nvSpPr>
        <p:spPr>
          <a:xfrm>
            <a:off x="8432496" y="4048887"/>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 name="Google Shape;307;p39">
            <a:extLst>
              <a:ext uri="{FF2B5EF4-FFF2-40B4-BE49-F238E27FC236}">
                <a16:creationId xmlns:a16="http://schemas.microsoft.com/office/drawing/2014/main" xmlns="" id="{85B693B8-380E-420F-A49A-35E7348B6267}"/>
              </a:ext>
            </a:extLst>
          </p:cNvPr>
          <p:cNvSpPr/>
          <p:nvPr/>
        </p:nvSpPr>
        <p:spPr>
          <a:xfrm>
            <a:off x="8194652" y="2788505"/>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 name="Google Shape;307;p39">
            <a:extLst>
              <a:ext uri="{FF2B5EF4-FFF2-40B4-BE49-F238E27FC236}">
                <a16:creationId xmlns:a16="http://schemas.microsoft.com/office/drawing/2014/main" xmlns="" id="{2D35ED2A-9DA4-40E0-867C-ABA443E5E963}"/>
              </a:ext>
            </a:extLst>
          </p:cNvPr>
          <p:cNvSpPr/>
          <p:nvPr/>
        </p:nvSpPr>
        <p:spPr>
          <a:xfrm>
            <a:off x="8338903" y="3418696"/>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 name="Google Shape;307;p39">
            <a:extLst>
              <a:ext uri="{FF2B5EF4-FFF2-40B4-BE49-F238E27FC236}">
                <a16:creationId xmlns:a16="http://schemas.microsoft.com/office/drawing/2014/main" xmlns="" id="{71C88724-FEAF-4AA1-80CC-1A0DEF059930}"/>
              </a:ext>
            </a:extLst>
          </p:cNvPr>
          <p:cNvSpPr/>
          <p:nvPr/>
        </p:nvSpPr>
        <p:spPr>
          <a:xfrm>
            <a:off x="8439612" y="3070371"/>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 name="Google Shape;307;p39">
            <a:extLst>
              <a:ext uri="{FF2B5EF4-FFF2-40B4-BE49-F238E27FC236}">
                <a16:creationId xmlns:a16="http://schemas.microsoft.com/office/drawing/2014/main" xmlns="" id="{6F141F62-DB5A-44B2-9EF3-44F804840A66}"/>
              </a:ext>
            </a:extLst>
          </p:cNvPr>
          <p:cNvSpPr/>
          <p:nvPr/>
        </p:nvSpPr>
        <p:spPr>
          <a:xfrm>
            <a:off x="8251831" y="180998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8" name="Google Shape;307;p39">
            <a:extLst>
              <a:ext uri="{FF2B5EF4-FFF2-40B4-BE49-F238E27FC236}">
                <a16:creationId xmlns:a16="http://schemas.microsoft.com/office/drawing/2014/main" xmlns="" id="{E318B102-A53C-49B0-872D-DB1F779EAD05}"/>
              </a:ext>
            </a:extLst>
          </p:cNvPr>
          <p:cNvSpPr/>
          <p:nvPr/>
        </p:nvSpPr>
        <p:spPr>
          <a:xfrm>
            <a:off x="8396069" y="2450355"/>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9" name="Google Shape;307;p39">
            <a:extLst>
              <a:ext uri="{FF2B5EF4-FFF2-40B4-BE49-F238E27FC236}">
                <a16:creationId xmlns:a16="http://schemas.microsoft.com/office/drawing/2014/main" xmlns="" id="{E6647775-A178-40FC-B75D-E722856E7AE3}"/>
              </a:ext>
            </a:extLst>
          </p:cNvPr>
          <p:cNvSpPr/>
          <p:nvPr/>
        </p:nvSpPr>
        <p:spPr>
          <a:xfrm>
            <a:off x="8496791" y="2091855"/>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3" name="Google Shape;307;p39">
            <a:extLst>
              <a:ext uri="{FF2B5EF4-FFF2-40B4-BE49-F238E27FC236}">
                <a16:creationId xmlns:a16="http://schemas.microsoft.com/office/drawing/2014/main" xmlns="" id="{192C0EF5-E6EB-473F-AE56-4CA15E530D55}"/>
              </a:ext>
            </a:extLst>
          </p:cNvPr>
          <p:cNvSpPr/>
          <p:nvPr/>
        </p:nvSpPr>
        <p:spPr>
          <a:xfrm>
            <a:off x="8097358" y="4696288"/>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4" name="Google Shape;307;p39">
            <a:extLst>
              <a:ext uri="{FF2B5EF4-FFF2-40B4-BE49-F238E27FC236}">
                <a16:creationId xmlns:a16="http://schemas.microsoft.com/office/drawing/2014/main" xmlns="" id="{925E60F9-BDE6-4D54-ABE2-90785B1FC4B3}"/>
              </a:ext>
            </a:extLst>
          </p:cNvPr>
          <p:cNvSpPr/>
          <p:nvPr/>
        </p:nvSpPr>
        <p:spPr>
          <a:xfrm>
            <a:off x="8439611" y="1454914"/>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5" name="Google Shape;307;p39">
            <a:extLst>
              <a:ext uri="{FF2B5EF4-FFF2-40B4-BE49-F238E27FC236}">
                <a16:creationId xmlns:a16="http://schemas.microsoft.com/office/drawing/2014/main" xmlns="" id="{83E4D5D9-7191-4E7A-9214-93612A99B684}"/>
              </a:ext>
            </a:extLst>
          </p:cNvPr>
          <p:cNvSpPr/>
          <p:nvPr/>
        </p:nvSpPr>
        <p:spPr>
          <a:xfrm>
            <a:off x="8568910" y="110658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6" name="Google Shape;307;p39">
            <a:extLst>
              <a:ext uri="{FF2B5EF4-FFF2-40B4-BE49-F238E27FC236}">
                <a16:creationId xmlns:a16="http://schemas.microsoft.com/office/drawing/2014/main" xmlns="" id="{2D979CBF-F0E4-407D-BE47-8B0FFB91BDC8}"/>
              </a:ext>
            </a:extLst>
          </p:cNvPr>
          <p:cNvSpPr/>
          <p:nvPr/>
        </p:nvSpPr>
        <p:spPr>
          <a:xfrm>
            <a:off x="8577879" y="467793"/>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7" name="Google Shape;307;p39">
            <a:extLst>
              <a:ext uri="{FF2B5EF4-FFF2-40B4-BE49-F238E27FC236}">
                <a16:creationId xmlns:a16="http://schemas.microsoft.com/office/drawing/2014/main" xmlns="" id="{626DE336-D7E0-4F04-8466-D4C59E1B52E9}"/>
              </a:ext>
            </a:extLst>
          </p:cNvPr>
          <p:cNvSpPr/>
          <p:nvPr/>
        </p:nvSpPr>
        <p:spPr>
          <a:xfrm>
            <a:off x="8678588" y="119468"/>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 name="Google Shape;307;p39">
            <a:extLst>
              <a:ext uri="{FF2B5EF4-FFF2-40B4-BE49-F238E27FC236}">
                <a16:creationId xmlns:a16="http://schemas.microsoft.com/office/drawing/2014/main" xmlns="" id="{BDAD385C-10C4-4D69-BA8A-9E0A595E809B}"/>
              </a:ext>
            </a:extLst>
          </p:cNvPr>
          <p:cNvSpPr/>
          <p:nvPr/>
        </p:nvSpPr>
        <p:spPr>
          <a:xfrm>
            <a:off x="8343450" y="76686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3"/>
          <p:cNvSpPr txBox="1">
            <a:spLocks noGrp="1"/>
          </p:cNvSpPr>
          <p:nvPr>
            <p:ph type="title" idx="4294967295"/>
          </p:nvPr>
        </p:nvSpPr>
        <p:spPr>
          <a:xfrm>
            <a:off x="2194950" y="2714525"/>
            <a:ext cx="4754100" cy="1380000"/>
          </a:xfrm>
          <a:prstGeom prst="rect">
            <a:avLst/>
          </a:prstGeom>
        </p:spPr>
        <p:txBody>
          <a:bodyPr spcFirstLastPara="1" wrap="square" lIns="91425" tIns="91425" rIns="91425" bIns="91425" anchor="b" anchorCtr="0">
            <a:noAutofit/>
          </a:bodyPr>
          <a:lstStyle/>
          <a:p>
            <a:pPr lvl="0" algn="ctr"/>
            <a:r>
              <a:rPr lang="en" sz="5400" b="1" dirty="0" smtClean="0">
                <a:solidFill>
                  <a:schemeClr val="tx1"/>
                </a:solidFill>
              </a:rPr>
              <a:t>A picture is worth a thousand words</a:t>
            </a:r>
            <a:endParaRPr sz="5400" b="1">
              <a:solidFill>
                <a:schemeClr val="tx1"/>
              </a:solidFill>
              <a:latin typeface="Lato Light"/>
              <a:ea typeface="Lato Light"/>
              <a:cs typeface="Lato Light"/>
              <a:sym typeface="Lato Light"/>
            </a:endParaRPr>
          </a:p>
        </p:txBody>
      </p:sp>
      <p:sp>
        <p:nvSpPr>
          <p:cNvPr id="137" name="Google Shape;137;p23"/>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pPr marL="0" lvl="0" indent="0" algn="ctr" rtl="0">
                <a:spcBef>
                  <a:spcPts val="0"/>
                </a:spcBef>
                <a:spcAft>
                  <a:spcPts val="0"/>
                </a:spcAft>
                <a:buNone/>
              </a:pPr>
              <a:t>14</a:t>
            </a:fld>
            <a:endParaRPr>
              <a:solidFill>
                <a:srgbClr val="999999"/>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1"/>
        <p:cNvGrpSpPr/>
        <p:nvPr/>
      </p:nvGrpSpPr>
      <p:grpSpPr>
        <a:xfrm>
          <a:off x="0" y="0"/>
          <a:ext cx="0" cy="0"/>
          <a:chOff x="0" y="0"/>
          <a:chExt cx="0" cy="0"/>
        </a:xfrm>
      </p:grpSpPr>
      <p:sp>
        <p:nvSpPr>
          <p:cNvPr id="242" name="Google Shape;242;p35"/>
          <p:cNvSpPr/>
          <p:nvPr/>
        </p:nvSpPr>
        <p:spPr>
          <a:xfrm>
            <a:off x="372141" y="572281"/>
            <a:ext cx="5115776" cy="42549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677650" y="1230488"/>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66666"/>
                </a:solidFill>
                <a:latin typeface="Lato Light"/>
                <a:ea typeface="Lato Light"/>
                <a:cs typeface="Lato Light"/>
                <a:sym typeface="Lato Light"/>
              </a:rPr>
              <a:t>Place your screenshot here</a:t>
            </a:r>
            <a:endParaRPr sz="1000" dirty="0">
              <a:solidFill>
                <a:srgbClr val="666666"/>
              </a:solidFill>
              <a:latin typeface="Lato Light"/>
              <a:ea typeface="Lato Light"/>
              <a:cs typeface="Lato Light"/>
              <a:sym typeface="Lato Light"/>
            </a:endParaRPr>
          </a:p>
        </p:txBody>
      </p:sp>
      <p:sp>
        <p:nvSpPr>
          <p:cNvPr id="244" name="Google Shape;244;p3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245" name="Google Shape;245;p35"/>
          <p:cNvSpPr txBox="1">
            <a:spLocks noGrp="1"/>
          </p:cNvSpPr>
          <p:nvPr>
            <p:ph type="body" idx="4294967295"/>
          </p:nvPr>
        </p:nvSpPr>
        <p:spPr>
          <a:xfrm>
            <a:off x="5889250" y="1998920"/>
            <a:ext cx="2738700" cy="2700279"/>
          </a:xfrm>
          <a:prstGeom prst="rect">
            <a:avLst/>
          </a:prstGeom>
        </p:spPr>
        <p:txBody>
          <a:bodyPr spcFirstLastPara="1" wrap="square" lIns="91425" tIns="91425" rIns="91425" bIns="91425" anchor="ctr" anchorCtr="0">
            <a:noAutofit/>
          </a:bodyPr>
          <a:lstStyle/>
          <a:p>
            <a:pPr marL="0" indent="0">
              <a:buNone/>
            </a:pPr>
            <a:r>
              <a:rPr lang="en-IN" sz="4800" dirty="0">
                <a:solidFill>
                  <a:srgbClr val="FFFFFF"/>
                </a:solidFill>
                <a:latin typeface="Lato Hairline"/>
                <a:ea typeface="Lato Hairline"/>
                <a:cs typeface="Lato Hairline"/>
                <a:sym typeface="Lato Hairline"/>
              </a:rPr>
              <a:t>VOILA!!!</a:t>
            </a:r>
            <a:endParaRPr sz="4800" dirty="0">
              <a:solidFill>
                <a:srgbClr val="FFFFFF"/>
              </a:solidFill>
              <a:latin typeface="Lato Hairline"/>
              <a:ea typeface="Lato Hairline"/>
              <a:cs typeface="Lato Hairline"/>
              <a:sym typeface="Lato Hairline"/>
            </a:endParaRPr>
          </a:p>
          <a:p>
            <a:pPr marL="0" lvl="0" indent="0" algn="l" rtl="0">
              <a:spcBef>
                <a:spcPts val="600"/>
              </a:spcBef>
              <a:spcAft>
                <a:spcPts val="0"/>
              </a:spcAft>
              <a:buNone/>
            </a:pPr>
            <a:r>
              <a:rPr lang="en" sz="1400" dirty="0">
                <a:solidFill>
                  <a:srgbClr val="FFFFFF"/>
                </a:solidFill>
              </a:rPr>
              <a:t>Picture after swapping!!!!</a:t>
            </a:r>
            <a:endParaRPr sz="1400" dirty="0">
              <a:solidFill>
                <a:srgbClr val="FFFFFF"/>
              </a:solidFill>
            </a:endParaRPr>
          </a:p>
        </p:txBody>
      </p:sp>
      <p:pic>
        <p:nvPicPr>
          <p:cNvPr id="3" name="Picture 2">
            <a:extLst>
              <a:ext uri="{FF2B5EF4-FFF2-40B4-BE49-F238E27FC236}">
                <a16:creationId xmlns:a16="http://schemas.microsoft.com/office/drawing/2014/main" xmlns="" id="{BBCA8F36-6658-431D-9BBD-C03203ACFA6F}"/>
              </a:ext>
            </a:extLst>
          </p:cNvPr>
          <p:cNvPicPr>
            <a:picLocks noChangeAspect="1"/>
          </p:cNvPicPr>
          <p:nvPr/>
        </p:nvPicPr>
        <p:blipFill>
          <a:blip r:embed="rId4"/>
          <a:stretch>
            <a:fillRect/>
          </a:stretch>
        </p:blipFill>
        <p:spPr>
          <a:xfrm>
            <a:off x="595423" y="813923"/>
            <a:ext cx="4700240" cy="3196217"/>
          </a:xfrm>
          <a:prstGeom prst="rect">
            <a:avLst/>
          </a:prstGeom>
        </p:spPr>
      </p:pic>
      <p:sp>
        <p:nvSpPr>
          <p:cNvPr id="5" name="Rectangle 4">
            <a:extLst>
              <a:ext uri="{FF2B5EF4-FFF2-40B4-BE49-F238E27FC236}">
                <a16:creationId xmlns:a16="http://schemas.microsoft.com/office/drawing/2014/main" xmlns="" id="{BF27AD88-B0CE-4D84-847A-35CFEC6FDAC8}"/>
              </a:ext>
            </a:extLst>
          </p:cNvPr>
          <p:cNvSpPr/>
          <p:nvPr/>
        </p:nvSpPr>
        <p:spPr>
          <a:xfrm rot="1938919">
            <a:off x="7482857" y="132204"/>
            <a:ext cx="1247122" cy="1200329"/>
          </a:xfrm>
          <a:prstGeom prst="rect">
            <a:avLst/>
          </a:prstGeom>
        </p:spPr>
        <p:txBody>
          <a:bodyPr wrap="square">
            <a:spAutoFit/>
          </a:bodyPr>
          <a:lstStyle/>
          <a:p>
            <a:r>
              <a:rPr lang="en" sz="7200" dirty="0"/>
              <a:t>😸</a:t>
            </a:r>
            <a:endParaRPr lang="en-IN" sz="7200" dirty="0"/>
          </a:p>
        </p:txBody>
      </p:sp>
      <p:sp>
        <p:nvSpPr>
          <p:cNvPr id="6" name="Rectangle 5">
            <a:extLst>
              <a:ext uri="{FF2B5EF4-FFF2-40B4-BE49-F238E27FC236}">
                <a16:creationId xmlns:a16="http://schemas.microsoft.com/office/drawing/2014/main" xmlns="" id="{162302F9-E600-4F50-813B-A0DCC14F5BB9}"/>
              </a:ext>
            </a:extLst>
          </p:cNvPr>
          <p:cNvSpPr/>
          <p:nvPr/>
        </p:nvSpPr>
        <p:spPr>
          <a:xfrm>
            <a:off x="6532278" y="572281"/>
            <a:ext cx="1452642" cy="1200329"/>
          </a:xfrm>
          <a:prstGeom prst="rect">
            <a:avLst/>
          </a:prstGeom>
        </p:spPr>
        <p:txBody>
          <a:bodyPr wrap="none">
            <a:spAutoFit/>
          </a:bodyPr>
          <a:lstStyle/>
          <a:p>
            <a:r>
              <a:rPr lang="en" sz="7200" dirty="0"/>
              <a:t>😸</a:t>
            </a:r>
            <a:endParaRPr lang="en-IN" sz="72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36"/>
          <p:cNvSpPr txBox="1">
            <a:spLocks noGrp="1"/>
          </p:cNvSpPr>
          <p:nvPr>
            <p:ph type="ctrTitle" idx="4294967295"/>
          </p:nvPr>
        </p:nvSpPr>
        <p:spPr>
          <a:xfrm>
            <a:off x="2140050" y="872875"/>
            <a:ext cx="4863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FFFFFF"/>
                </a:solidFill>
              </a:rPr>
              <a:t>Thanks!</a:t>
            </a:r>
            <a:endParaRPr sz="6000">
              <a:solidFill>
                <a:srgbClr val="FFFFFF"/>
              </a:solidFill>
            </a:endParaRPr>
          </a:p>
        </p:txBody>
      </p:sp>
      <p:sp>
        <p:nvSpPr>
          <p:cNvPr id="251" name="Google Shape;251;p36"/>
          <p:cNvSpPr txBox="1">
            <a:spLocks noGrp="1"/>
          </p:cNvSpPr>
          <p:nvPr>
            <p:ph type="subTitle" idx="4294967295"/>
          </p:nvPr>
        </p:nvSpPr>
        <p:spPr>
          <a:xfrm>
            <a:off x="2140050" y="2072430"/>
            <a:ext cx="48639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3600">
              <a:solidFill>
                <a:srgbClr val="FFFFFF"/>
              </a:solidFill>
            </a:endParaRPr>
          </a:p>
        </p:txBody>
      </p:sp>
      <p:sp>
        <p:nvSpPr>
          <p:cNvPr id="253" name="Google Shape;253;p3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ctrTitle" idx="4294967295"/>
          </p:nvPr>
        </p:nvSpPr>
        <p:spPr>
          <a:xfrm>
            <a:off x="1275150" y="1521766"/>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000" b="1" dirty="0">
                <a:solidFill>
                  <a:srgbClr val="FFFFFF"/>
                </a:solidFill>
              </a:rPr>
              <a:t>BY</a:t>
            </a:r>
            <a:endParaRPr sz="6000" b="1" dirty="0">
              <a:solidFill>
                <a:srgbClr val="FFFFFF"/>
              </a:solidFill>
            </a:endParaRPr>
          </a:p>
        </p:txBody>
      </p:sp>
      <p:sp>
        <p:nvSpPr>
          <p:cNvPr id="75" name="Google Shape;75;p15"/>
          <p:cNvSpPr txBox="1">
            <a:spLocks noGrp="1"/>
          </p:cNvSpPr>
          <p:nvPr>
            <p:ph type="subTitle" idx="4294967295"/>
          </p:nvPr>
        </p:nvSpPr>
        <p:spPr>
          <a:xfrm>
            <a:off x="1275150" y="3005353"/>
            <a:ext cx="6593700" cy="1519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2000" b="1" dirty="0">
                <a:solidFill>
                  <a:srgbClr val="FFFFFF"/>
                </a:solidFill>
              </a:rPr>
              <a:t>Roselyn Lorson 101648</a:t>
            </a:r>
          </a:p>
          <a:p>
            <a:pPr marL="0" lvl="0" indent="0" algn="ctr" rtl="0">
              <a:spcBef>
                <a:spcPts val="600"/>
              </a:spcBef>
              <a:spcAft>
                <a:spcPts val="0"/>
              </a:spcAft>
              <a:buNone/>
            </a:pPr>
            <a:r>
              <a:rPr lang="en-IN" sz="2000" b="1" dirty="0">
                <a:solidFill>
                  <a:srgbClr val="FFFFFF"/>
                </a:solidFill>
              </a:rPr>
              <a:t>Tanya Jacob 101656</a:t>
            </a:r>
          </a:p>
          <a:p>
            <a:pPr marL="0" lvl="0" indent="0" algn="ctr" rtl="0">
              <a:spcBef>
                <a:spcPts val="600"/>
              </a:spcBef>
              <a:spcAft>
                <a:spcPts val="0"/>
              </a:spcAft>
              <a:buNone/>
            </a:pPr>
            <a:r>
              <a:rPr lang="en-IN" sz="2000" b="1" dirty="0">
                <a:solidFill>
                  <a:srgbClr val="FFFFFF"/>
                </a:solidFill>
              </a:rPr>
              <a:t>Pragya Verma 101661</a:t>
            </a:r>
            <a:endParaRPr sz="2000" b="1" dirty="0">
              <a:solidFill>
                <a:srgbClr val="FFFFFF"/>
              </a:solidFill>
            </a:endParaRPr>
          </a:p>
        </p:txBody>
      </p:sp>
      <p:sp>
        <p:nvSpPr>
          <p:cNvPr id="76" name="Google Shape;76;p15"/>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5" name="Google Shape;308;p39">
            <a:extLst>
              <a:ext uri="{FF2B5EF4-FFF2-40B4-BE49-F238E27FC236}">
                <a16:creationId xmlns:a16="http://schemas.microsoft.com/office/drawing/2014/main" xmlns="" id="{604A2CE3-6483-4B26-8E8A-457C24EFB695}"/>
              </a:ext>
            </a:extLst>
          </p:cNvPr>
          <p:cNvSpPr/>
          <p:nvPr/>
        </p:nvSpPr>
        <p:spPr>
          <a:xfrm>
            <a:off x="189818" y="3777213"/>
            <a:ext cx="548700" cy="920358"/>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8;p39">
            <a:extLst>
              <a:ext uri="{FF2B5EF4-FFF2-40B4-BE49-F238E27FC236}">
                <a16:creationId xmlns:a16="http://schemas.microsoft.com/office/drawing/2014/main" xmlns="" id="{4A833C52-54EE-471A-BA6A-5C32CEC6CDA6}"/>
              </a:ext>
            </a:extLst>
          </p:cNvPr>
          <p:cNvSpPr/>
          <p:nvPr/>
        </p:nvSpPr>
        <p:spPr>
          <a:xfrm>
            <a:off x="650027" y="3765253"/>
            <a:ext cx="548700" cy="920358"/>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8;p39">
            <a:extLst>
              <a:ext uri="{FF2B5EF4-FFF2-40B4-BE49-F238E27FC236}">
                <a16:creationId xmlns:a16="http://schemas.microsoft.com/office/drawing/2014/main" xmlns="" id="{05836F35-3628-4710-B1E0-E892E200EB2E}"/>
              </a:ext>
            </a:extLst>
          </p:cNvPr>
          <p:cNvSpPr/>
          <p:nvPr/>
        </p:nvSpPr>
        <p:spPr>
          <a:xfrm>
            <a:off x="1122304" y="3777213"/>
            <a:ext cx="536632" cy="908398"/>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p39">
            <a:extLst>
              <a:ext uri="{FF2B5EF4-FFF2-40B4-BE49-F238E27FC236}">
                <a16:creationId xmlns:a16="http://schemas.microsoft.com/office/drawing/2014/main" xmlns="" id="{C8A2BD83-9C46-45D6-953B-98E41A687C8D}"/>
              </a:ext>
            </a:extLst>
          </p:cNvPr>
          <p:cNvSpPr/>
          <p:nvPr/>
        </p:nvSpPr>
        <p:spPr>
          <a:xfrm>
            <a:off x="8465493" y="216196"/>
            <a:ext cx="548700" cy="920358"/>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p39">
            <a:extLst>
              <a:ext uri="{FF2B5EF4-FFF2-40B4-BE49-F238E27FC236}">
                <a16:creationId xmlns:a16="http://schemas.microsoft.com/office/drawing/2014/main" xmlns="" id="{464248B8-8D9A-4B79-98A2-8595A22F09ED}"/>
              </a:ext>
            </a:extLst>
          </p:cNvPr>
          <p:cNvSpPr/>
          <p:nvPr/>
        </p:nvSpPr>
        <p:spPr>
          <a:xfrm>
            <a:off x="8008292" y="216196"/>
            <a:ext cx="548700" cy="920358"/>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p39">
            <a:extLst>
              <a:ext uri="{FF2B5EF4-FFF2-40B4-BE49-F238E27FC236}">
                <a16:creationId xmlns:a16="http://schemas.microsoft.com/office/drawing/2014/main" xmlns="" id="{8F12E04D-E39E-4F75-9D73-46CAC932667E}"/>
              </a:ext>
            </a:extLst>
          </p:cNvPr>
          <p:cNvSpPr/>
          <p:nvPr/>
        </p:nvSpPr>
        <p:spPr>
          <a:xfrm>
            <a:off x="7551091" y="216196"/>
            <a:ext cx="548700" cy="920358"/>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657300" y="223246"/>
            <a:ext cx="3914700" cy="1159800"/>
          </a:xfrm>
          <a:prstGeom prst="rect">
            <a:avLst/>
          </a:prstGeom>
        </p:spPr>
        <p:txBody>
          <a:bodyPr spcFirstLastPara="1" wrap="square" lIns="91425" tIns="91425" rIns="91425" bIns="91425" anchor="b" anchorCtr="0">
            <a:noAutofit/>
          </a:bodyPr>
          <a:lstStyle/>
          <a:p>
            <a:pPr lvl="0"/>
            <a:r>
              <a:rPr lang="en-IN" b="1" dirty="0">
                <a:solidFill>
                  <a:srgbClr val="1155CC"/>
                </a:solidFill>
              </a:rPr>
              <a:t>Abstract</a:t>
            </a:r>
            <a:endParaRPr b="1" dirty="0"/>
          </a:p>
        </p:txBody>
      </p:sp>
      <p:sp>
        <p:nvSpPr>
          <p:cNvPr id="82" name="Google Shape;82;p16"/>
          <p:cNvSpPr txBox="1">
            <a:spLocks noGrp="1"/>
          </p:cNvSpPr>
          <p:nvPr>
            <p:ph type="subTitle" idx="1"/>
          </p:nvPr>
        </p:nvSpPr>
        <p:spPr>
          <a:xfrm>
            <a:off x="157568" y="1383044"/>
            <a:ext cx="6221967" cy="3537209"/>
          </a:xfrm>
          <a:prstGeom prst="rect">
            <a:avLst/>
          </a:prstGeom>
        </p:spPr>
        <p:txBody>
          <a:bodyPr spcFirstLastPara="1" wrap="square" lIns="91425" tIns="91425" rIns="91425" bIns="91425" anchor="t" anchorCtr="0">
            <a:noAutofit/>
          </a:bodyPr>
          <a:lstStyle/>
          <a:p>
            <a:r>
              <a:rPr lang="en-US" dirty="0">
                <a:solidFill>
                  <a:schemeClr val="tx1"/>
                </a:solidFill>
              </a:rPr>
              <a:t>          Face has been used as one of the mainstream manners for user identification. Recently, image synthesis technology such as face swapping have been receiving attention gradually.  We are implementing Face Swap application where two peoples faces are automatically exchanged in real time.</a:t>
            </a:r>
          </a:p>
          <a:p>
            <a:r>
              <a:rPr lang="en-US" dirty="0">
                <a:solidFill>
                  <a:schemeClr val="tx1"/>
                </a:solidFill>
              </a:rPr>
              <a:t>	We consider the problem of face swapping in real time camera. But we preserve the pose, facial expressions and lighting. This will allow the person in front of the camera to change their facial appearance.</a:t>
            </a:r>
          </a:p>
          <a:p>
            <a:r>
              <a:rPr lang="en-US" dirty="0">
                <a:solidFill>
                  <a:schemeClr val="tx1"/>
                </a:solidFill>
              </a:rPr>
              <a:t>	The face swap is performed irrespective of the age, sex or ethnicity of the subject in front of the camera. This is intended for gaming, shopping, educational or entertainment purposes and will be presented in a real-time setup.</a:t>
            </a:r>
          </a:p>
          <a:p>
            <a:r>
              <a:rPr lang="en-US" dirty="0">
                <a:solidFill>
                  <a:schemeClr val="tx1"/>
                </a:solidFill>
              </a:rPr>
              <a:t/>
            </a:r>
            <a:br>
              <a:rPr lang="en-US" dirty="0">
                <a:solidFill>
                  <a:schemeClr val="tx1"/>
                </a:solidFill>
              </a:rPr>
            </a:br>
            <a:endParaRPr dirty="0">
              <a:solidFill>
                <a:schemeClr val="tx1"/>
              </a:solidFill>
            </a:endParaRPr>
          </a:p>
        </p:txBody>
      </p:sp>
      <p:sp>
        <p:nvSpPr>
          <p:cNvPr id="83" name="Google Shape;83;p16"/>
          <p:cNvSpPr txBox="1">
            <a:spLocks noGrp="1"/>
          </p:cNvSpPr>
          <p:nvPr>
            <p:ph type="sldNum" idx="4294967295"/>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duotone>
              <a:prstClr val="black"/>
              <a:schemeClr val="accent5">
                <a:tint val="45000"/>
                <a:satMod val="400000"/>
              </a:schemeClr>
            </a:duotone>
          </a:blip>
          <a:stretch>
            <a:fillRect/>
          </a:stretch>
        </a:blipFill>
        <a:effectLst/>
      </p:bgPr>
    </p:bg>
    <p:spTree>
      <p:nvGrpSpPr>
        <p:cNvPr id="1" name="Shape 249"/>
        <p:cNvGrpSpPr/>
        <p:nvPr/>
      </p:nvGrpSpPr>
      <p:grpSpPr>
        <a:xfrm>
          <a:off x="0" y="0"/>
          <a:ext cx="0" cy="0"/>
          <a:chOff x="0" y="0"/>
          <a:chExt cx="0" cy="0"/>
        </a:xfrm>
      </p:grpSpPr>
      <p:sp>
        <p:nvSpPr>
          <p:cNvPr id="250" name="Google Shape;250;p36"/>
          <p:cNvSpPr txBox="1">
            <a:spLocks noGrp="1"/>
          </p:cNvSpPr>
          <p:nvPr>
            <p:ph type="ctrTitle" idx="4294967295"/>
          </p:nvPr>
        </p:nvSpPr>
        <p:spPr>
          <a:xfrm>
            <a:off x="2140050" y="2446493"/>
            <a:ext cx="4863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solidFill>
                  <a:srgbClr val="FFFFFF"/>
                </a:solidFill>
              </a:rPr>
              <a:t>LITERATURE SURVEY</a:t>
            </a:r>
            <a:endParaRPr sz="6000" b="1" dirty="0">
              <a:solidFill>
                <a:srgbClr val="FFFFFF"/>
              </a:solidFill>
            </a:endParaRPr>
          </a:p>
        </p:txBody>
      </p:sp>
      <p:sp>
        <p:nvSpPr>
          <p:cNvPr id="253" name="Google Shape;253;p36"/>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extLst>
      <p:ext uri="{BB962C8B-B14F-4D97-AF65-F5344CB8AC3E}">
        <p14:creationId xmlns:p14="http://schemas.microsoft.com/office/powerpoint/2010/main" xmlns="" val="7035375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duotone>
              <a:prstClr val="black"/>
              <a:schemeClr val="accent5">
                <a:tint val="45000"/>
                <a:satMod val="400000"/>
              </a:schemeClr>
            </a:duotone>
          </a:blip>
          <a:stretch>
            <a:fillRect/>
          </a:stretch>
        </a:blipFill>
        <a:effectLst/>
      </p:bgPr>
    </p:bg>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615567" y="4870451"/>
            <a:ext cx="5424847" cy="1837416"/>
          </a:xfrm>
          <a:prstGeom prst="rect">
            <a:avLst/>
          </a:prstGeom>
        </p:spPr>
        <p:txBody>
          <a:bodyPr spcFirstLastPara="1" wrap="square" lIns="91425" tIns="91425" rIns="91425" bIns="91425" anchor="b" anchorCtr="0">
            <a:noAutofit/>
          </a:bodyPr>
          <a:lstStyle/>
          <a:p>
            <a:r>
              <a:rPr lang="en-IN" sz="3600" b="1" dirty="0">
                <a:solidFill>
                  <a:schemeClr val="accent1">
                    <a:lumMod val="75000"/>
                  </a:schemeClr>
                </a:solidFill>
              </a:rPr>
              <a:t/>
            </a:r>
            <a:br>
              <a:rPr lang="en-IN" sz="3600" b="1" dirty="0">
                <a:solidFill>
                  <a:schemeClr val="accent1">
                    <a:lumMod val="75000"/>
                  </a:schemeClr>
                </a:solidFill>
              </a:rPr>
            </a:br>
            <a:r>
              <a:rPr lang="en-IN" sz="3600" b="1" dirty="0">
                <a:solidFill>
                  <a:schemeClr val="accent1">
                    <a:lumMod val="75000"/>
                  </a:schemeClr>
                </a:solidFill>
              </a:rPr>
              <a:t/>
            </a:r>
            <a:br>
              <a:rPr lang="en-IN" sz="3600" b="1" dirty="0">
                <a:solidFill>
                  <a:schemeClr val="accent1">
                    <a:lumMod val="75000"/>
                  </a:schemeClr>
                </a:solidFill>
              </a:rPr>
            </a:br>
            <a:r>
              <a:rPr lang="en-IN" sz="3600" b="1" dirty="0">
                <a:solidFill>
                  <a:schemeClr val="accent1">
                    <a:lumMod val="75000"/>
                  </a:schemeClr>
                </a:solidFill>
              </a:rPr>
              <a:t/>
            </a:r>
            <a:br>
              <a:rPr lang="en-IN" sz="3600" b="1" dirty="0">
                <a:solidFill>
                  <a:schemeClr val="accent1">
                    <a:lumMod val="75000"/>
                  </a:schemeClr>
                </a:solidFill>
              </a:rPr>
            </a:br>
            <a:r>
              <a:rPr lang="en-IN" sz="3600" b="1" dirty="0">
                <a:solidFill>
                  <a:schemeClr val="accent1">
                    <a:lumMod val="75000"/>
                  </a:schemeClr>
                </a:solidFill>
              </a:rPr>
              <a:t/>
            </a:r>
            <a:br>
              <a:rPr lang="en-IN" sz="3600" b="1" dirty="0">
                <a:solidFill>
                  <a:schemeClr val="accent1">
                    <a:lumMod val="75000"/>
                  </a:schemeClr>
                </a:solidFill>
              </a:rPr>
            </a:br>
            <a:r>
              <a:rPr lang="en-IN" sz="3600" b="1" dirty="0">
                <a:solidFill>
                  <a:schemeClr val="accent1">
                    <a:lumMod val="75000"/>
                  </a:schemeClr>
                </a:solidFill>
              </a:rPr>
              <a:t/>
            </a:r>
            <a:br>
              <a:rPr lang="en-IN" sz="3600" b="1" dirty="0">
                <a:solidFill>
                  <a:schemeClr val="accent1">
                    <a:lumMod val="75000"/>
                  </a:schemeClr>
                </a:solidFill>
              </a:rPr>
            </a:br>
            <a:r>
              <a:rPr lang="en-IN" sz="3600" b="1" dirty="0">
                <a:solidFill>
                  <a:schemeClr val="accent1">
                    <a:lumMod val="75000"/>
                  </a:schemeClr>
                </a:solidFill>
              </a:rPr>
              <a:t/>
            </a:r>
            <a:br>
              <a:rPr lang="en-IN" sz="3600" b="1" dirty="0">
                <a:solidFill>
                  <a:schemeClr val="accent1">
                    <a:lumMod val="75000"/>
                  </a:schemeClr>
                </a:solidFill>
              </a:rPr>
            </a:br>
            <a:r>
              <a:rPr lang="en-IN" sz="3600" b="1" dirty="0">
                <a:solidFill>
                  <a:schemeClr val="accent1">
                    <a:lumMod val="75000"/>
                  </a:schemeClr>
                </a:solidFill>
              </a:rPr>
              <a:t/>
            </a:r>
            <a:br>
              <a:rPr lang="en-IN" sz="3600" b="1" dirty="0">
                <a:solidFill>
                  <a:schemeClr val="accent1">
                    <a:lumMod val="75000"/>
                  </a:schemeClr>
                </a:solidFill>
              </a:rPr>
            </a:br>
            <a:r>
              <a:rPr lang="en-IN" sz="3600" b="1" dirty="0">
                <a:solidFill>
                  <a:srgbClr val="7030A0"/>
                </a:solidFill>
              </a:rPr>
              <a:t>Fast Face-swap Using Convolutional Neural Networks</a:t>
            </a:r>
            <a:r>
              <a:rPr lang="en-IN" sz="3600" b="1" dirty="0">
                <a:solidFill>
                  <a:schemeClr val="accent1">
                    <a:lumMod val="75000"/>
                  </a:schemeClr>
                </a:solidFill>
              </a:rPr>
              <a:t/>
            </a:r>
            <a:br>
              <a:rPr lang="en-IN" sz="3600" b="1" dirty="0">
                <a:solidFill>
                  <a:schemeClr val="accent1">
                    <a:lumMod val="75000"/>
                  </a:schemeClr>
                </a:solidFill>
              </a:rPr>
            </a:br>
            <a:r>
              <a:rPr lang="en-IN" sz="1400" dirty="0">
                <a:solidFill>
                  <a:schemeClr val="tx1"/>
                </a:solidFill>
              </a:rPr>
              <a:t>By:- </a:t>
            </a:r>
            <a:r>
              <a:rPr lang="en-IN" sz="1400" u="sng" dirty="0">
                <a:solidFill>
                  <a:schemeClr val="tx1"/>
                </a:solidFill>
              </a:rPr>
              <a:t>Iryna </a:t>
            </a:r>
            <a:r>
              <a:rPr lang="en-IN" sz="1400" u="sng" dirty="0" err="1">
                <a:solidFill>
                  <a:schemeClr val="tx1"/>
                </a:solidFill>
              </a:rPr>
              <a:t>Korshunova</a:t>
            </a:r>
            <a:r>
              <a:rPr lang="en-IN" sz="1400" dirty="0">
                <a:solidFill>
                  <a:schemeClr val="tx1"/>
                </a:solidFill>
              </a:rPr>
              <a:t>, </a:t>
            </a:r>
            <a:r>
              <a:rPr lang="en-IN" sz="1400" u="sng" dirty="0" err="1">
                <a:solidFill>
                  <a:schemeClr val="tx1"/>
                </a:solidFill>
              </a:rPr>
              <a:t>Wenzhe</a:t>
            </a:r>
            <a:r>
              <a:rPr lang="en-IN" sz="1400" u="sng" dirty="0">
                <a:solidFill>
                  <a:schemeClr val="tx1"/>
                </a:solidFill>
              </a:rPr>
              <a:t> Shi </a:t>
            </a:r>
            <a:r>
              <a:rPr lang="en-IN" sz="1400" dirty="0">
                <a:solidFill>
                  <a:schemeClr val="tx1"/>
                </a:solidFill>
              </a:rPr>
              <a:t>,</a:t>
            </a:r>
            <a:r>
              <a:rPr lang="en-IN" sz="1400" u="sng" dirty="0">
                <a:solidFill>
                  <a:schemeClr val="tx1"/>
                </a:solidFill>
              </a:rPr>
              <a:t>Joni </a:t>
            </a:r>
            <a:r>
              <a:rPr lang="en-IN" sz="1400" u="sng" dirty="0" err="1">
                <a:solidFill>
                  <a:schemeClr val="tx1"/>
                </a:solidFill>
              </a:rPr>
              <a:t>Dambre</a:t>
            </a:r>
            <a:r>
              <a:rPr lang="en-IN" sz="1400" u="sng" dirty="0">
                <a:solidFill>
                  <a:schemeClr val="tx1"/>
                </a:solidFill>
              </a:rPr>
              <a:t> </a:t>
            </a:r>
            <a:r>
              <a:rPr lang="en-IN" sz="1400" dirty="0">
                <a:solidFill>
                  <a:schemeClr val="tx1"/>
                </a:solidFill>
              </a:rPr>
              <a:t>,</a:t>
            </a:r>
            <a:r>
              <a:rPr lang="en-IN" sz="1400" u="sng" dirty="0">
                <a:solidFill>
                  <a:schemeClr val="tx1"/>
                </a:solidFill>
              </a:rPr>
              <a:t>Lucas </a:t>
            </a:r>
            <a:r>
              <a:rPr lang="en-IN" sz="1400" u="sng" dirty="0" err="1">
                <a:solidFill>
                  <a:schemeClr val="tx1"/>
                </a:solidFill>
              </a:rPr>
              <a:t>TheisIDLab</a:t>
            </a:r>
            <a:r>
              <a:rPr lang="en-IN" sz="1400" dirty="0">
                <a:solidFill>
                  <a:schemeClr val="tx1"/>
                </a:solidFill>
              </a:rPr>
              <a:t>, Ghent University</a:t>
            </a:r>
            <a:br>
              <a:rPr lang="en-IN" sz="1400" dirty="0">
                <a:solidFill>
                  <a:schemeClr val="tx1"/>
                </a:solidFill>
              </a:rPr>
            </a:br>
            <a:r>
              <a:rPr lang="en-IN" sz="1400" dirty="0">
                <a:solidFill>
                  <a:schemeClr val="tx1"/>
                </a:solidFill>
              </a:rPr>
              <a:t/>
            </a:r>
            <a:br>
              <a:rPr lang="en-IN" sz="1400" dirty="0">
                <a:solidFill>
                  <a:schemeClr val="tx1"/>
                </a:solidFill>
              </a:rPr>
            </a:br>
            <a:r>
              <a:rPr lang="en-IN" sz="3600" b="1" dirty="0">
                <a:solidFill>
                  <a:srgbClr val="7030A0"/>
                </a:solidFill>
              </a:rPr>
              <a:t>The Image Blending Method For Face Swapping</a:t>
            </a:r>
            <a:r>
              <a:rPr lang="en-IN" sz="3600" dirty="0"/>
              <a:t/>
            </a:r>
            <a:br>
              <a:rPr lang="en-IN" sz="3600" dirty="0"/>
            </a:br>
            <a:r>
              <a:rPr lang="en-IN" sz="1400" dirty="0"/>
              <a:t>By:- </a:t>
            </a:r>
            <a:r>
              <a:rPr lang="en-IN" sz="1400" u="sng" dirty="0"/>
              <a:t>Zhang </a:t>
            </a:r>
            <a:r>
              <a:rPr lang="en-IN" sz="1400" u="sng" dirty="0" err="1"/>
              <a:t>Xingjie</a:t>
            </a:r>
            <a:r>
              <a:rPr lang="en-IN" sz="1400" u="sng" dirty="0"/>
              <a:t> </a:t>
            </a:r>
            <a:r>
              <a:rPr lang="en-IN" sz="1400" dirty="0"/>
              <a:t>,   </a:t>
            </a:r>
            <a:r>
              <a:rPr lang="en-IN" sz="1400" u="sng" dirty="0" err="1"/>
              <a:t>Joongseok</a:t>
            </a:r>
            <a:r>
              <a:rPr lang="en-IN" sz="1400" u="sng" dirty="0"/>
              <a:t> Song </a:t>
            </a:r>
            <a:r>
              <a:rPr lang="en-IN" sz="1400" dirty="0"/>
              <a:t>, Jong-Il Park</a:t>
            </a:r>
            <a:br>
              <a:rPr lang="en-IN" sz="1400" dirty="0"/>
            </a:br>
            <a:r>
              <a:rPr lang="en-IN" sz="1400" dirty="0"/>
              <a:t>Department of Computer Software </a:t>
            </a:r>
            <a:r>
              <a:rPr lang="en-IN" sz="1400" dirty="0" err="1"/>
              <a:t>Hanyang</a:t>
            </a:r>
            <a:r>
              <a:rPr lang="en-IN" sz="1400" dirty="0"/>
              <a:t> University, Seoul, Korea</a:t>
            </a:r>
            <a:r>
              <a:rPr lang="en-IN" sz="3600" dirty="0"/>
              <a:t/>
            </a:r>
            <a:br>
              <a:rPr lang="en-IN" sz="3600" dirty="0"/>
            </a:br>
            <a:r>
              <a:rPr lang="en-IN" sz="3600" dirty="0"/>
              <a:t/>
            </a:r>
            <a:br>
              <a:rPr lang="en-IN" sz="3600" dirty="0"/>
            </a:br>
            <a:r>
              <a:rPr lang="en-IN" sz="3600" dirty="0">
                <a:solidFill>
                  <a:schemeClr val="tx1"/>
                </a:solidFill>
              </a:rPr>
              <a:t/>
            </a:r>
            <a:br>
              <a:rPr lang="en-IN" sz="3600" dirty="0">
                <a:solidFill>
                  <a:schemeClr val="tx1"/>
                </a:solidFill>
              </a:rPr>
            </a:br>
            <a:endParaRPr sz="3600" dirty="0">
              <a:solidFill>
                <a:schemeClr val="accent1">
                  <a:lumMod val="75000"/>
                </a:schemeClr>
              </a:solidFill>
            </a:endParaRPr>
          </a:p>
        </p:txBody>
      </p:sp>
      <p:sp>
        <p:nvSpPr>
          <p:cNvPr id="95" name="Google Shape;95;p18"/>
          <p:cNvSpPr txBox="1">
            <a:spLocks noGrp="1"/>
          </p:cNvSpPr>
          <p:nvPr>
            <p:ph type="body" idx="1"/>
          </p:nvPr>
        </p:nvSpPr>
        <p:spPr>
          <a:xfrm>
            <a:off x="-438177" y="3914260"/>
            <a:ext cx="2947461" cy="967563"/>
          </a:xfrm>
          <a:prstGeom prst="rect">
            <a:avLst/>
          </a:prstGeom>
        </p:spPr>
        <p:txBody>
          <a:bodyPr spcFirstLastPara="1" wrap="square" lIns="91425" tIns="91425" rIns="91425" bIns="91425" anchor="t" anchorCtr="0">
            <a:noAutofit/>
          </a:bodyPr>
          <a:lstStyle/>
          <a:p>
            <a:pPr marL="114300" indent="0">
              <a:buNone/>
            </a:pPr>
            <a:r>
              <a:rPr lang="en-US" sz="1400" dirty="0">
                <a:solidFill>
                  <a:schemeClr val="tx1"/>
                </a:solidFill>
              </a:rPr>
              <a:t>	</a:t>
            </a:r>
            <a:r>
              <a:rPr lang="en-IN" dirty="0"/>
              <a:t/>
            </a:r>
            <a:br>
              <a:rPr lang="en-IN" dirty="0"/>
            </a:br>
            <a:endParaRPr lang="en-IN" dirty="0">
              <a:solidFill>
                <a:schemeClr val="tx1"/>
              </a:solidFill>
            </a:endParaRPr>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extLst>
      <p:ext uri="{BB962C8B-B14F-4D97-AF65-F5344CB8AC3E}">
        <p14:creationId xmlns:p14="http://schemas.microsoft.com/office/powerpoint/2010/main" xmlns="" val="17773866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duotone>
              <a:prstClr val="black"/>
              <a:schemeClr val="accent5">
                <a:tint val="45000"/>
                <a:satMod val="400000"/>
              </a:schemeClr>
            </a:duotone>
          </a:blip>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ADCA72B-E8E9-446A-A6D9-FB86F2989CC9}"/>
              </a:ext>
            </a:extLst>
          </p:cNvPr>
          <p:cNvSpPr>
            <a:spLocks noGrp="1"/>
          </p:cNvSpPr>
          <p:nvPr>
            <p:ph type="body" idx="1"/>
          </p:nvPr>
        </p:nvSpPr>
        <p:spPr>
          <a:xfrm>
            <a:off x="93643" y="0"/>
            <a:ext cx="6802916" cy="519600"/>
          </a:xfrm>
        </p:spPr>
        <p:txBody>
          <a:bodyPr/>
          <a:lstStyle/>
          <a:p>
            <a:r>
              <a:rPr lang="en-IN" sz="3600" b="1" dirty="0">
                <a:solidFill>
                  <a:srgbClr val="7030A0"/>
                </a:solidFill>
              </a:rPr>
              <a:t>Who do you want to be? Real-</a:t>
            </a:r>
          </a:p>
          <a:p>
            <a:r>
              <a:rPr lang="en-IN" sz="3600" b="1" dirty="0">
                <a:solidFill>
                  <a:srgbClr val="7030A0"/>
                </a:solidFill>
              </a:rPr>
              <a:t>time face swap</a:t>
            </a:r>
            <a:r>
              <a:rPr lang="en-IN" dirty="0"/>
              <a:t/>
            </a:r>
            <a:br>
              <a:rPr lang="en-IN" dirty="0"/>
            </a:br>
            <a:r>
              <a:rPr lang="en-IN" dirty="0">
                <a:solidFill>
                  <a:schemeClr val="tx1"/>
                </a:solidFill>
              </a:rPr>
              <a:t>By:- Tim </a:t>
            </a:r>
            <a:r>
              <a:rPr lang="en-IN" dirty="0" err="1">
                <a:solidFill>
                  <a:schemeClr val="tx1"/>
                </a:solidFill>
              </a:rPr>
              <a:t>M.den</a:t>
            </a:r>
            <a:r>
              <a:rPr lang="en-IN" dirty="0">
                <a:solidFill>
                  <a:schemeClr val="tx1"/>
                </a:solidFill>
              </a:rPr>
              <a:t> </a:t>
            </a:r>
            <a:r>
              <a:rPr lang="en-IN" dirty="0" err="1">
                <a:solidFill>
                  <a:schemeClr val="tx1"/>
                </a:solidFill>
              </a:rPr>
              <a:t>Uyl</a:t>
            </a:r>
            <a:r>
              <a:rPr lang="en-IN" dirty="0" err="1">
                <a:solidFill>
                  <a:schemeClr val="tx1"/>
                </a:solidFill>
                <a:hlinkClick r:id="rId3">
                  <a:extLst>
                    <a:ext uri="{A12FA001-AC4F-418D-AE19-62706E023703}">
                      <ahyp:hlinkClr xmlns:ahyp="http://schemas.microsoft.com/office/drawing/2018/hyperlinkcolor" xmlns="" val="tx"/>
                    </a:ext>
                  </a:extLst>
                </a:hlinkClick>
              </a:rPr>
              <a:t>H</a:t>
            </a:r>
            <a:r>
              <a:rPr lang="en-IN" dirty="0">
                <a:solidFill>
                  <a:schemeClr val="tx1"/>
                </a:solidFill>
                <a:hlinkClick r:id="rId3">
                  <a:extLst>
                    <a:ext uri="{A12FA001-AC4F-418D-AE19-62706E023703}">
                      <ahyp:hlinkClr xmlns:ahyp="http://schemas.microsoft.com/office/drawing/2018/hyperlinkcolor" xmlns="" val="tx"/>
                    </a:ext>
                  </a:extLst>
                </a:hlinkClick>
              </a:rPr>
              <a:t>.,  </a:t>
            </a:r>
            <a:r>
              <a:rPr lang="en-IN" dirty="0" err="1">
                <a:solidFill>
                  <a:schemeClr val="tx1"/>
                </a:solidFill>
                <a:hlinkClick r:id="rId3">
                  <a:extLst>
                    <a:ext uri="{A12FA001-AC4F-418D-AE19-62706E023703}">
                      <ahyp:hlinkClr xmlns:ahyp="http://schemas.microsoft.com/office/drawing/2018/hyperlinkcolor" xmlns="" val="tx"/>
                    </a:ext>
                  </a:extLst>
                </a:hlinkClick>
              </a:rPr>
              <a:t>Emrah</a:t>
            </a:r>
            <a:r>
              <a:rPr lang="en-IN" dirty="0">
                <a:solidFill>
                  <a:schemeClr val="tx1"/>
                </a:solidFill>
                <a:hlinkClick r:id="rId3">
                  <a:extLst>
                    <a:ext uri="{A12FA001-AC4F-418D-AE19-62706E023703}">
                      <ahyp:hlinkClr xmlns:ahyp="http://schemas.microsoft.com/office/drawing/2018/hyperlinkcolor" xmlns="" val="tx"/>
                    </a:ext>
                  </a:extLst>
                </a:hlinkClick>
              </a:rPr>
              <a:t> </a:t>
            </a:r>
            <a:r>
              <a:rPr lang="en-IN" dirty="0" err="1">
                <a:solidFill>
                  <a:schemeClr val="tx1"/>
                </a:solidFill>
                <a:hlinkClick r:id="rId3">
                  <a:extLst>
                    <a:ext uri="{A12FA001-AC4F-418D-AE19-62706E023703}">
                      <ahyp:hlinkClr xmlns:ahyp="http://schemas.microsoft.com/office/drawing/2018/hyperlinkcolor" xmlns="" val="tx"/>
                    </a:ext>
                  </a:extLst>
                </a:hlinkClick>
              </a:rPr>
              <a:t>Tasli</a:t>
            </a:r>
            <a:r>
              <a:rPr lang="en-IN" dirty="0">
                <a:solidFill>
                  <a:schemeClr val="tx1"/>
                </a:solidFill>
              </a:rPr>
              <a:t>,  </a:t>
            </a:r>
            <a:r>
              <a:rPr lang="en-IN" dirty="0">
                <a:solidFill>
                  <a:schemeClr val="tx1"/>
                </a:solidFill>
                <a:hlinkClick r:id="rId4">
                  <a:extLst>
                    <a:ext uri="{A12FA001-AC4F-418D-AE19-62706E023703}">
                      <ahyp:hlinkClr xmlns:ahyp="http://schemas.microsoft.com/office/drawing/2018/hyperlinkcolor" xmlns="" val="tx"/>
                    </a:ext>
                  </a:extLst>
                </a:hlinkClick>
              </a:rPr>
              <a:t>Paul Ivan</a:t>
            </a:r>
            <a:r>
              <a:rPr lang="en-IN" dirty="0">
                <a:solidFill>
                  <a:schemeClr val="tx1"/>
                </a:solidFill>
              </a:rPr>
              <a:t>,   </a:t>
            </a:r>
            <a:r>
              <a:rPr lang="en-IN" dirty="0">
                <a:solidFill>
                  <a:schemeClr val="tx1"/>
                </a:solidFill>
                <a:hlinkClick r:id="rId5">
                  <a:extLst>
                    <a:ext uri="{A12FA001-AC4F-418D-AE19-62706E023703}">
                      <ahyp:hlinkClr xmlns:ahyp="http://schemas.microsoft.com/office/drawing/2018/hyperlinkcolor" xmlns="" val="tx"/>
                    </a:ext>
                  </a:extLst>
                </a:hlinkClick>
              </a:rPr>
              <a:t>Mariska </a:t>
            </a:r>
            <a:r>
              <a:rPr lang="en-IN" dirty="0" err="1">
                <a:solidFill>
                  <a:schemeClr val="tx1"/>
                </a:solidFill>
                <a:hlinkClick r:id="rId5">
                  <a:extLst>
                    <a:ext uri="{A12FA001-AC4F-418D-AE19-62706E023703}">
                      <ahyp:hlinkClr xmlns:ahyp="http://schemas.microsoft.com/office/drawing/2018/hyperlinkcolor" xmlns="" val="tx"/>
                    </a:ext>
                  </a:extLst>
                </a:hlinkClick>
              </a:rPr>
              <a:t>Snijdewin</a:t>
            </a:r>
            <a:endParaRPr lang="en-IN" dirty="0">
              <a:solidFill>
                <a:schemeClr val="tx1"/>
              </a:solidFill>
            </a:endParaRPr>
          </a:p>
          <a:p>
            <a:r>
              <a:rPr lang="en-IN" dirty="0">
                <a:solidFill>
                  <a:schemeClr val="tx1"/>
                </a:solidFill>
              </a:rPr>
              <a:t>Vicarious Perception Technologies, Amsterdam, The Netherlands</a:t>
            </a:r>
          </a:p>
          <a:p>
            <a:r>
              <a:rPr lang="en-IN" sz="3600" b="1" dirty="0">
                <a:solidFill>
                  <a:srgbClr val="7030A0"/>
                </a:solidFill>
              </a:rPr>
              <a:t>Deep Learning Based</a:t>
            </a:r>
          </a:p>
          <a:p>
            <a:r>
              <a:rPr lang="en-IN" sz="3600" b="1" dirty="0">
                <a:solidFill>
                  <a:srgbClr val="7030A0"/>
                </a:solidFill>
              </a:rPr>
              <a:t>Computer Generated Face</a:t>
            </a:r>
          </a:p>
          <a:p>
            <a:r>
              <a:rPr lang="en-IN" sz="3600" b="1" dirty="0">
                <a:solidFill>
                  <a:srgbClr val="7030A0"/>
                </a:solidFill>
              </a:rPr>
              <a:t>Identification Using</a:t>
            </a:r>
          </a:p>
          <a:p>
            <a:r>
              <a:rPr lang="en-IN" sz="3600" b="1" dirty="0">
                <a:solidFill>
                  <a:srgbClr val="7030A0"/>
                </a:solidFill>
              </a:rPr>
              <a:t>Convolutional Neural Network</a:t>
            </a:r>
            <a:endParaRPr lang="en-IN" sz="3600" dirty="0">
              <a:solidFill>
                <a:srgbClr val="7030A0"/>
              </a:solidFill>
            </a:endParaRPr>
          </a:p>
          <a:p>
            <a:r>
              <a:rPr lang="en-IN" dirty="0">
                <a:solidFill>
                  <a:schemeClr val="tx1"/>
                </a:solidFill>
              </a:rPr>
              <a:t>By:- </a:t>
            </a:r>
            <a:r>
              <a:rPr lang="en-IN" dirty="0">
                <a:solidFill>
                  <a:schemeClr val="tx1"/>
                </a:solidFill>
                <a:hlinkClick r:id="rId6">
                  <a:extLst>
                    <a:ext uri="{A12FA001-AC4F-418D-AE19-62706E023703}">
                      <ahyp:hlinkClr xmlns:ahyp="http://schemas.microsoft.com/office/drawing/2018/hyperlinkcolor" xmlns="" val="tx"/>
                    </a:ext>
                  </a:extLst>
                </a:hlinkClick>
              </a:rPr>
              <a:t>L. Minh Dang</a:t>
            </a:r>
            <a:r>
              <a:rPr lang="en-IN" baseline="30000" dirty="0">
                <a:solidFill>
                  <a:schemeClr val="tx1"/>
                </a:solidFill>
              </a:rPr>
              <a:t>  </a:t>
            </a:r>
            <a:r>
              <a:rPr lang="en-IN" dirty="0">
                <a:solidFill>
                  <a:schemeClr val="tx1"/>
                </a:solidFill>
              </a:rPr>
              <a:t>,</a:t>
            </a:r>
            <a:r>
              <a:rPr lang="en-IN" dirty="0">
                <a:solidFill>
                  <a:schemeClr val="tx1"/>
                </a:solidFill>
                <a:hlinkClick r:id="rId7">
                  <a:extLst>
                    <a:ext uri="{A12FA001-AC4F-418D-AE19-62706E023703}">
                      <ahyp:hlinkClr xmlns:ahyp="http://schemas.microsoft.com/office/drawing/2018/hyperlinkcolor" xmlns="" val="tx"/>
                    </a:ext>
                  </a:extLst>
                </a:hlinkClick>
              </a:rPr>
              <a:t> Syed Ibrahim Hassan</a:t>
            </a:r>
            <a:r>
              <a:rPr lang="en-IN" baseline="30000" dirty="0">
                <a:solidFill>
                  <a:schemeClr val="tx1"/>
                </a:solidFill>
              </a:rPr>
              <a:t>  </a:t>
            </a:r>
            <a:r>
              <a:rPr lang="en-IN" dirty="0">
                <a:solidFill>
                  <a:schemeClr val="tx1"/>
                </a:solidFill>
              </a:rPr>
              <a:t>,</a:t>
            </a:r>
            <a:r>
              <a:rPr lang="en-IN" dirty="0">
                <a:solidFill>
                  <a:schemeClr val="tx1"/>
                </a:solidFill>
                <a:hlinkClick r:id="rId8">
                  <a:extLst>
                    <a:ext uri="{A12FA001-AC4F-418D-AE19-62706E023703}">
                      <ahyp:hlinkClr xmlns:ahyp="http://schemas.microsoft.com/office/drawing/2018/hyperlinkcolor" xmlns="" val="tx"/>
                    </a:ext>
                  </a:extLst>
                </a:hlinkClick>
              </a:rPr>
              <a:t> </a:t>
            </a:r>
            <a:r>
              <a:rPr lang="en-IN" dirty="0" err="1">
                <a:solidFill>
                  <a:schemeClr val="tx1"/>
                </a:solidFill>
                <a:hlinkClick r:id="rId8">
                  <a:extLst>
                    <a:ext uri="{A12FA001-AC4F-418D-AE19-62706E023703}">
                      <ahyp:hlinkClr xmlns:ahyp="http://schemas.microsoft.com/office/drawing/2018/hyperlinkcolor" xmlns="" val="tx"/>
                    </a:ext>
                  </a:extLst>
                </a:hlinkClick>
              </a:rPr>
              <a:t>Suhyeon</a:t>
            </a:r>
            <a:r>
              <a:rPr lang="en-IN" dirty="0">
                <a:solidFill>
                  <a:schemeClr val="tx1"/>
                </a:solidFill>
                <a:hlinkClick r:id="rId8">
                  <a:extLst>
                    <a:ext uri="{A12FA001-AC4F-418D-AE19-62706E023703}">
                      <ahyp:hlinkClr xmlns:ahyp="http://schemas.microsoft.com/office/drawing/2018/hyperlinkcolor" xmlns="" val="tx"/>
                    </a:ext>
                  </a:extLst>
                </a:hlinkClick>
              </a:rPr>
              <a:t> </a:t>
            </a:r>
            <a:r>
              <a:rPr lang="en-IN" dirty="0" err="1">
                <a:solidFill>
                  <a:schemeClr val="tx1"/>
                </a:solidFill>
                <a:hlinkClick r:id="rId8">
                  <a:extLst>
                    <a:ext uri="{A12FA001-AC4F-418D-AE19-62706E023703}">
                      <ahyp:hlinkClr xmlns:ahyp="http://schemas.microsoft.com/office/drawing/2018/hyperlinkcolor" xmlns="" val="tx"/>
                    </a:ext>
                  </a:extLst>
                </a:hlinkClick>
              </a:rPr>
              <a:t>Im</a:t>
            </a:r>
            <a:r>
              <a:rPr lang="en-IN" baseline="30000" dirty="0">
                <a:solidFill>
                  <a:schemeClr val="tx1"/>
                </a:solidFill>
              </a:rPr>
              <a:t> </a:t>
            </a:r>
            <a:r>
              <a:rPr lang="en-IN" dirty="0">
                <a:solidFill>
                  <a:schemeClr val="tx1"/>
                </a:solidFill>
              </a:rPr>
              <a:t>,  </a:t>
            </a:r>
            <a:r>
              <a:rPr lang="en-IN" dirty="0" err="1">
                <a:solidFill>
                  <a:schemeClr val="tx1"/>
                </a:solidFill>
              </a:rPr>
              <a:t>Jaecheol</a:t>
            </a:r>
            <a:r>
              <a:rPr lang="en-IN" dirty="0">
                <a:solidFill>
                  <a:schemeClr val="tx1"/>
                </a:solidFill>
              </a:rPr>
              <a:t> Lee</a:t>
            </a:r>
            <a:r>
              <a:rPr lang="en-IN" baseline="30000" dirty="0">
                <a:solidFill>
                  <a:schemeClr val="tx1"/>
                </a:solidFill>
              </a:rPr>
              <a:t> </a:t>
            </a:r>
            <a:r>
              <a:rPr lang="en-IN" dirty="0">
                <a:solidFill>
                  <a:schemeClr val="tx1"/>
                </a:solidFill>
              </a:rPr>
              <a:t>,</a:t>
            </a:r>
            <a:r>
              <a:rPr lang="en-IN" dirty="0">
                <a:solidFill>
                  <a:schemeClr val="tx1"/>
                </a:solidFill>
                <a:hlinkClick r:id="rId9">
                  <a:extLst>
                    <a:ext uri="{A12FA001-AC4F-418D-AE19-62706E023703}">
                      <ahyp:hlinkClr xmlns:ahyp="http://schemas.microsoft.com/office/drawing/2018/hyperlinkcolor" xmlns="" val="tx"/>
                    </a:ext>
                  </a:extLst>
                </a:hlinkClick>
              </a:rPr>
              <a:t> </a:t>
            </a:r>
            <a:r>
              <a:rPr lang="en-IN" dirty="0" err="1">
                <a:solidFill>
                  <a:schemeClr val="tx1"/>
                </a:solidFill>
                <a:hlinkClick r:id="rId9">
                  <a:extLst>
                    <a:ext uri="{A12FA001-AC4F-418D-AE19-62706E023703}">
                      <ahyp:hlinkClr xmlns:ahyp="http://schemas.microsoft.com/office/drawing/2018/hyperlinkcolor" xmlns="" val="tx"/>
                    </a:ext>
                  </a:extLst>
                </a:hlinkClick>
              </a:rPr>
              <a:t>Sujin</a:t>
            </a:r>
            <a:r>
              <a:rPr lang="en-IN" dirty="0">
                <a:solidFill>
                  <a:schemeClr val="tx1"/>
                </a:solidFill>
                <a:hlinkClick r:id="rId9">
                  <a:extLst>
                    <a:ext uri="{A12FA001-AC4F-418D-AE19-62706E023703}">
                      <ahyp:hlinkClr xmlns:ahyp="http://schemas.microsoft.com/office/drawing/2018/hyperlinkcolor" xmlns="" val="tx"/>
                    </a:ext>
                  </a:extLst>
                </a:hlinkClick>
              </a:rPr>
              <a:t> Lee</a:t>
            </a:r>
            <a:r>
              <a:rPr lang="en-IN" baseline="30000" dirty="0">
                <a:solidFill>
                  <a:schemeClr val="tx1"/>
                </a:solidFill>
              </a:rPr>
              <a:t>  </a:t>
            </a:r>
            <a:r>
              <a:rPr lang="en-IN" dirty="0">
                <a:solidFill>
                  <a:schemeClr val="tx1"/>
                </a:solidFill>
              </a:rPr>
              <a:t>and</a:t>
            </a:r>
            <a:r>
              <a:rPr lang="en-IN" dirty="0">
                <a:solidFill>
                  <a:schemeClr val="tx1"/>
                </a:solidFill>
                <a:hlinkClick r:id="rId10">
                  <a:extLst>
                    <a:ext uri="{A12FA001-AC4F-418D-AE19-62706E023703}">
                      <ahyp:hlinkClr xmlns:ahyp="http://schemas.microsoft.com/office/drawing/2018/hyperlinkcolor" xmlns="" val="tx"/>
                    </a:ext>
                  </a:extLst>
                </a:hlinkClick>
              </a:rPr>
              <a:t> </a:t>
            </a:r>
            <a:r>
              <a:rPr lang="en-IN" dirty="0" err="1">
                <a:solidFill>
                  <a:schemeClr val="tx1"/>
                </a:solidFill>
                <a:hlinkClick r:id="rId10">
                  <a:extLst>
                    <a:ext uri="{A12FA001-AC4F-418D-AE19-62706E023703}">
                      <ahyp:hlinkClr xmlns:ahyp="http://schemas.microsoft.com/office/drawing/2018/hyperlinkcolor" xmlns="" val="tx"/>
                    </a:ext>
                  </a:extLst>
                </a:hlinkClick>
              </a:rPr>
              <a:t>Hyeonjoon</a:t>
            </a:r>
            <a:r>
              <a:rPr lang="en-IN" dirty="0">
                <a:solidFill>
                  <a:schemeClr val="tx1"/>
                </a:solidFill>
                <a:hlinkClick r:id="rId10">
                  <a:extLst>
                    <a:ext uri="{A12FA001-AC4F-418D-AE19-62706E023703}">
                      <ahyp:hlinkClr xmlns:ahyp="http://schemas.microsoft.com/office/drawing/2018/hyperlinkcolor" xmlns="" val="tx"/>
                    </a:ext>
                  </a:extLst>
                </a:hlinkClick>
              </a:rPr>
              <a:t> Moon</a:t>
            </a:r>
            <a:r>
              <a:rPr lang="en-IN" baseline="30000" dirty="0">
                <a:solidFill>
                  <a:schemeClr val="tx1"/>
                </a:solidFill>
              </a:rPr>
              <a:t> </a:t>
            </a:r>
            <a:endParaRPr lang="en-IN" dirty="0">
              <a:solidFill>
                <a:schemeClr val="tx1"/>
              </a:solidFill>
            </a:endParaRPr>
          </a:p>
          <a:p>
            <a:r>
              <a:rPr lang="en-IN" dirty="0">
                <a:solidFill>
                  <a:schemeClr val="tx1"/>
                </a:solidFill>
              </a:rPr>
              <a:t>Department of Computer Science and Engineering, Sejong University, Seoul 143-747, Korea</a:t>
            </a:r>
          </a:p>
          <a:p>
            <a:r>
              <a:rPr lang="en-IN" dirty="0"/>
              <a:t/>
            </a:r>
            <a:br>
              <a:rPr lang="en-IN" dirty="0"/>
            </a:br>
            <a:endParaRPr lang="en-IN" dirty="0"/>
          </a:p>
          <a:p>
            <a:r>
              <a:rPr lang="en-IN" dirty="0"/>
              <a:t/>
            </a:r>
            <a:br>
              <a:rPr lang="en-IN" dirty="0"/>
            </a:br>
            <a:endParaRPr lang="en-IN" dirty="0"/>
          </a:p>
        </p:txBody>
      </p:sp>
      <p:sp>
        <p:nvSpPr>
          <p:cNvPr id="3" name="Slide Number Placeholder 2">
            <a:extLst>
              <a:ext uri="{FF2B5EF4-FFF2-40B4-BE49-F238E27FC236}">
                <a16:creationId xmlns:a16="http://schemas.microsoft.com/office/drawing/2014/main" xmlns="" id="{00A0D1B1-DEBC-46A4-9306-275DC6945B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extLst>
      <p:ext uri="{BB962C8B-B14F-4D97-AF65-F5344CB8AC3E}">
        <p14:creationId xmlns:p14="http://schemas.microsoft.com/office/powerpoint/2010/main" xmlns="" val="26049978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idx="4294967295"/>
          </p:nvPr>
        </p:nvSpPr>
        <p:spPr>
          <a:xfrm>
            <a:off x="1752975" y="1811950"/>
            <a:ext cx="5637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smtClean="0">
                <a:solidFill>
                  <a:srgbClr val="FFFFFF"/>
                </a:solidFill>
              </a:rPr>
              <a:t>What is Deep learning</a:t>
            </a:r>
            <a:endParaRPr sz="7200">
              <a:solidFill>
                <a:srgbClr val="FFFFFF"/>
              </a:solidFill>
            </a:endParaRPr>
          </a:p>
        </p:txBody>
      </p:sp>
      <p:sp>
        <p:nvSpPr>
          <p:cNvPr id="174" name="Google Shape;174;p27"/>
          <p:cNvSpPr txBox="1">
            <a:spLocks noGrp="1"/>
          </p:cNvSpPr>
          <p:nvPr>
            <p:ph type="sldNum" idx="12"/>
          </p:nvPr>
        </p:nvSpPr>
        <p:spPr>
          <a:xfrm>
            <a:off x="4297650" y="4447973"/>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999999"/>
                </a:solidFill>
              </a:rPr>
              <a:pPr marL="0" lvl="0" indent="0" algn="ctr" rtl="0">
                <a:spcBef>
                  <a:spcPts val="0"/>
                </a:spcBef>
                <a:spcAft>
                  <a:spcPts val="0"/>
                </a:spcAft>
                <a:buNone/>
              </a:pPr>
              <a:t>7</a:t>
            </a:fld>
            <a:endParaRPr>
              <a:solidFill>
                <a:srgbClr val="999999"/>
              </a:solidFill>
            </a:endParaRPr>
          </a:p>
        </p:txBody>
      </p:sp>
      <p:sp>
        <p:nvSpPr>
          <p:cNvPr id="5" name="Google Shape;313;p39"/>
          <p:cNvSpPr/>
          <p:nvPr/>
        </p:nvSpPr>
        <p:spPr>
          <a:xfrm rot="1375000">
            <a:off x="7482996" y="1564983"/>
            <a:ext cx="935790" cy="11992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6" name="Google Shape;313;p39"/>
          <p:cNvSpPr/>
          <p:nvPr/>
        </p:nvSpPr>
        <p:spPr>
          <a:xfrm rot="19511790">
            <a:off x="624997" y="1591260"/>
            <a:ext cx="935790" cy="11992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4"/>
          <p:cNvSpPr txBox="1">
            <a:spLocks noGrp="1"/>
          </p:cNvSpPr>
          <p:nvPr>
            <p:ph type="body" idx="1"/>
          </p:nvPr>
        </p:nvSpPr>
        <p:spPr>
          <a:xfrm>
            <a:off x="457200" y="1297425"/>
            <a:ext cx="5869172" cy="26379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2400" dirty="0" smtClean="0">
                <a:solidFill>
                  <a:schemeClr val="tx1"/>
                </a:solidFill>
              </a:rPr>
              <a:t>Deep learning is an aspect of artificial intelligence (</a:t>
            </a:r>
            <a:r>
              <a:rPr lang="en-US" sz="2400" dirty="0" smtClean="0">
                <a:solidFill>
                  <a:schemeClr val="tx1"/>
                </a:solidFill>
                <a:hlinkClick r:id="rId3"/>
              </a:rPr>
              <a:t>AI</a:t>
            </a:r>
            <a:r>
              <a:rPr lang="en-US" sz="2400" dirty="0" smtClean="0">
                <a:solidFill>
                  <a:schemeClr val="tx1"/>
                </a:solidFill>
              </a:rPr>
              <a:t>) that is concerned with emulating the learning approach that human beings use to gain certain types of knowledge. At its simplest, deep learning can be thought of as a way to automate </a:t>
            </a:r>
            <a:r>
              <a:rPr lang="en-US" sz="2400" u="sng" dirty="0" smtClean="0">
                <a:solidFill>
                  <a:schemeClr val="tx1"/>
                </a:solidFill>
                <a:hlinkClick r:id="rId4"/>
              </a:rPr>
              <a:t>predictive analytics</a:t>
            </a:r>
            <a:r>
              <a:rPr lang="en-US" sz="2400" dirty="0" smtClean="0">
                <a:solidFill>
                  <a:schemeClr val="tx1"/>
                </a:solidFill>
              </a:rPr>
              <a:t>.</a:t>
            </a:r>
            <a:endParaRPr sz="2400" dirty="0">
              <a:solidFill>
                <a:schemeClr val="tx1"/>
              </a:solidFill>
            </a:endParaRPr>
          </a:p>
        </p:txBody>
      </p:sp>
      <p:sp>
        <p:nvSpPr>
          <p:cNvPr id="69" name="Google Shape;69;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ctrTitle" idx="4294967295"/>
          </p:nvPr>
        </p:nvSpPr>
        <p:spPr>
          <a:xfrm>
            <a:off x="2126003" y="2228354"/>
            <a:ext cx="5252484"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rgbClr val="FFFFFF"/>
                </a:solidFill>
              </a:rPr>
              <a:t>B</a:t>
            </a:r>
            <a:r>
              <a:rPr lang="en-IN" sz="6000" dirty="0" err="1">
                <a:solidFill>
                  <a:srgbClr val="FFFFFF"/>
                </a:solidFill>
              </a:rPr>
              <a:t>asic</a:t>
            </a:r>
            <a:r>
              <a:rPr lang="en" sz="6000" dirty="0">
                <a:solidFill>
                  <a:srgbClr val="FFFFFF"/>
                </a:solidFill>
              </a:rPr>
              <a:t> concept</a:t>
            </a:r>
            <a:endParaRPr sz="6000" dirty="0">
              <a:solidFill>
                <a:srgbClr val="FFFFFF"/>
              </a:solidFill>
            </a:endParaRPr>
          </a:p>
        </p:txBody>
      </p:sp>
      <p:sp>
        <p:nvSpPr>
          <p:cNvPr id="102" name="Google Shape;102;p19"/>
          <p:cNvSpPr txBox="1">
            <a:spLocks noGrp="1"/>
          </p:cNvSpPr>
          <p:nvPr>
            <p:ph type="subTitle" idx="4294967295"/>
          </p:nvPr>
        </p:nvSpPr>
        <p:spPr>
          <a:xfrm>
            <a:off x="2524850" y="3411555"/>
            <a:ext cx="4094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1400" dirty="0">
                <a:solidFill>
                  <a:srgbClr val="FFFFFF"/>
                </a:solidFill>
              </a:rPr>
              <a:t>Algorithms and functions used</a:t>
            </a:r>
            <a:endParaRPr sz="1400" dirty="0">
              <a:solidFill>
                <a:srgbClr val="FFFFFF"/>
              </a:solidFill>
            </a:endParaRPr>
          </a:p>
        </p:txBody>
      </p:sp>
      <p:sp>
        <p:nvSpPr>
          <p:cNvPr id="103" name="Google Shape;103;p19"/>
          <p:cNvSpPr/>
          <p:nvPr/>
        </p:nvSpPr>
        <p:spPr>
          <a:xfrm>
            <a:off x="4752245" y="839202"/>
            <a:ext cx="1343513" cy="136140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4" name="Google Shape;104;p19"/>
          <p:cNvSpPr/>
          <p:nvPr/>
        </p:nvSpPr>
        <p:spPr>
          <a:xfrm rot="1472949">
            <a:off x="3530682" y="1518930"/>
            <a:ext cx="785493" cy="76515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5" name="Google Shape;105;p19"/>
          <p:cNvSpPr/>
          <p:nvPr/>
        </p:nvSpPr>
        <p:spPr>
          <a:xfrm>
            <a:off x="4492396" y="709100"/>
            <a:ext cx="343890" cy="334173"/>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19"/>
          <p:cNvSpPr/>
          <p:nvPr/>
        </p:nvSpPr>
        <p:spPr>
          <a:xfrm rot="2487341">
            <a:off x="4473597" y="2176846"/>
            <a:ext cx="244676" cy="23776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9"/>
          <p:cNvSpPr txBox="1">
            <a:spLocks noGrp="1"/>
          </p:cNvSpPr>
          <p:nvPr>
            <p:ph type="sldNum" idx="12"/>
          </p:nvPr>
        </p:nvSpPr>
        <p:spPr>
          <a:xfrm>
            <a:off x="4297650" y="46736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302</Words>
  <Application>Microsoft Office PowerPoint</Application>
  <PresentationFormat>On-screen Show (16:9)</PresentationFormat>
  <Paragraphs>77</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Lato Light</vt:lpstr>
      <vt:lpstr>Lato Hairline</vt:lpstr>
      <vt:lpstr>Wingdings</vt:lpstr>
      <vt:lpstr>Eglamour template</vt:lpstr>
      <vt:lpstr>Face Swap Using Deep Learning</vt:lpstr>
      <vt:lpstr>BY</vt:lpstr>
      <vt:lpstr>Abstract</vt:lpstr>
      <vt:lpstr>LITERATURE SURVEY</vt:lpstr>
      <vt:lpstr>       Fast Face-swap Using Convolutional Neural Networks By:- Iryna Korshunova, Wenzhe Shi ,Joni Dambre ,Lucas TheisIDLab, Ghent University  The Image Blending Method For Face Swapping By:- Zhang Xingjie ,   Joongseok Song , Jong-Il Park Department of Computer Software Hanyang University, Seoul, Korea   </vt:lpstr>
      <vt:lpstr>Slide 6</vt:lpstr>
      <vt:lpstr>What is Deep learning</vt:lpstr>
      <vt:lpstr>Slide 8</vt:lpstr>
      <vt:lpstr>Basic concept</vt:lpstr>
      <vt:lpstr>Let’s review some concepts</vt:lpstr>
      <vt:lpstr>Slide 11</vt:lpstr>
      <vt:lpstr>Our process is easy</vt:lpstr>
      <vt:lpstr>Difficulties in Face Swap</vt:lpstr>
      <vt:lpstr>A picture is worth a thousand words</vt:lpstr>
      <vt:lpstr>Slide 15</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Swap Using Deep Learning</dc:title>
  <dc:creator>Ro$e</dc:creator>
  <cp:lastModifiedBy>SHRUTI</cp:lastModifiedBy>
  <cp:revision>26</cp:revision>
  <dcterms:modified xsi:type="dcterms:W3CDTF">2019-03-16T01:05:14Z</dcterms:modified>
</cp:coreProperties>
</file>