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9"/>
  </p:notesMasterIdLst>
  <p:sldIdLst>
    <p:sldId id="317" r:id="rId3"/>
    <p:sldId id="783" r:id="rId4"/>
    <p:sldId id="785" r:id="rId5"/>
    <p:sldId id="787" r:id="rId6"/>
    <p:sldId id="316" r:id="rId7"/>
    <p:sldId id="778" r:id="rId8"/>
    <p:sldId id="777" r:id="rId9"/>
    <p:sldId id="769" r:id="rId10"/>
    <p:sldId id="771" r:id="rId11"/>
    <p:sldId id="782" r:id="rId12"/>
    <p:sldId id="772" r:id="rId13"/>
    <p:sldId id="776" r:id="rId14"/>
    <p:sldId id="786" r:id="rId15"/>
    <p:sldId id="774" r:id="rId16"/>
    <p:sldId id="780" r:id="rId17"/>
    <p:sldId id="326"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302" autoAdjust="0"/>
  </p:normalViewPr>
  <p:slideViewPr>
    <p:cSldViewPr snapToGrid="0">
      <p:cViewPr varScale="1">
        <p:scale>
          <a:sx n="106" d="100"/>
          <a:sy n="106"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4D800-684B-4460-A913-78EA6413AFD0}" type="datetimeFigureOut">
              <a:rPr lang="en-IN" smtClean="0"/>
              <a:t>05-07-2021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D0EE7-6366-4AB3-A44B-075269E47E38}" type="slidenum">
              <a:rPr lang="en-IN" smtClean="0"/>
              <a:t>‹#›</a:t>
            </a:fld>
            <a:endParaRPr lang="en-IN"/>
          </a:p>
        </p:txBody>
      </p:sp>
    </p:spTree>
    <p:extLst>
      <p:ext uri="{BB962C8B-B14F-4D97-AF65-F5344CB8AC3E}">
        <p14:creationId xmlns:p14="http://schemas.microsoft.com/office/powerpoint/2010/main" val="2122215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solidFill>
                  <a:srgbClr val="333333"/>
                </a:solidFill>
                <a:effectLst/>
                <a:latin typeface="Helvetica Neue"/>
              </a:rPr>
              <a:t>DICOM</a:t>
            </a:r>
            <a:r>
              <a:rPr lang="en-IN" b="0" i="0" dirty="0">
                <a:solidFill>
                  <a:srgbClr val="333333"/>
                </a:solidFill>
                <a:effectLst/>
                <a:latin typeface="Helvetica Neue"/>
              </a:rPr>
              <a:t>(</a:t>
            </a:r>
            <a:r>
              <a:rPr lang="en-IN" b="1" i="0" dirty="0">
                <a:solidFill>
                  <a:srgbClr val="333333"/>
                </a:solidFill>
                <a:effectLst/>
                <a:latin typeface="Helvetica Neue"/>
              </a:rPr>
              <a:t>D</a:t>
            </a:r>
            <a:r>
              <a:rPr lang="en-IN" b="0" i="0" dirty="0">
                <a:solidFill>
                  <a:srgbClr val="333333"/>
                </a:solidFill>
                <a:effectLst/>
                <a:latin typeface="Helvetica Neue"/>
              </a:rPr>
              <a:t>igital </a:t>
            </a:r>
            <a:r>
              <a:rPr lang="en-IN" b="1" i="0" dirty="0">
                <a:solidFill>
                  <a:srgbClr val="333333"/>
                </a:solidFill>
                <a:effectLst/>
                <a:latin typeface="Helvetica Neue"/>
              </a:rPr>
              <a:t>I</a:t>
            </a:r>
            <a:r>
              <a:rPr lang="en-IN" b="0" i="0" dirty="0">
                <a:solidFill>
                  <a:srgbClr val="333333"/>
                </a:solidFill>
                <a:effectLst/>
                <a:latin typeface="Helvetica Neue"/>
              </a:rPr>
              <a:t>maging and </a:t>
            </a:r>
            <a:r>
              <a:rPr lang="en-IN" b="1" i="0" dirty="0" err="1">
                <a:solidFill>
                  <a:srgbClr val="333333"/>
                </a:solidFill>
                <a:effectLst/>
                <a:latin typeface="Helvetica Neue"/>
              </a:rPr>
              <a:t>CO</a:t>
            </a:r>
            <a:r>
              <a:rPr lang="en-IN" b="0" i="0" dirty="0" err="1">
                <a:solidFill>
                  <a:srgbClr val="333333"/>
                </a:solidFill>
                <a:effectLst/>
                <a:latin typeface="Helvetica Neue"/>
              </a:rPr>
              <a:t>mmunications</a:t>
            </a:r>
            <a:r>
              <a:rPr lang="en-IN" b="0" i="0" dirty="0">
                <a:solidFill>
                  <a:srgbClr val="333333"/>
                </a:solidFill>
                <a:effectLst/>
                <a:latin typeface="Helvetica Neue"/>
              </a:rPr>
              <a:t> in </a:t>
            </a:r>
            <a:r>
              <a:rPr lang="en-IN" b="1" i="0" dirty="0">
                <a:solidFill>
                  <a:srgbClr val="333333"/>
                </a:solidFill>
                <a:effectLst/>
                <a:latin typeface="Helvetica Neue"/>
              </a:rPr>
              <a:t>M</a:t>
            </a:r>
            <a:r>
              <a:rPr lang="en-IN" b="0" i="0" dirty="0">
                <a:solidFill>
                  <a:srgbClr val="333333"/>
                </a:solidFill>
                <a:effectLst/>
                <a:latin typeface="Helvetica Neue"/>
              </a:rPr>
              <a:t>edicine) is the de-facto standard that establishes rules that allow medical images(X-Ray, MRI, CT) and associated information to be exchanged between imaging equipment from different vendors, computers, and hospitals. </a:t>
            </a:r>
          </a:p>
          <a:p>
            <a:endParaRPr lang="en-IN" b="0" i="0" dirty="0">
              <a:solidFill>
                <a:srgbClr val="333333"/>
              </a:solidFill>
              <a:effectLst/>
              <a:latin typeface="Helvetica Neue"/>
            </a:endParaRPr>
          </a:p>
          <a:p>
            <a:endParaRPr lang="en-IN" b="0" i="0" dirty="0">
              <a:solidFill>
                <a:srgbClr val="333333"/>
              </a:solidFill>
              <a:effectLst/>
              <a:latin typeface="Helvetica Neue"/>
            </a:endParaRPr>
          </a:p>
          <a:p>
            <a:r>
              <a:rPr lang="en-IN" b="0" i="0" dirty="0">
                <a:solidFill>
                  <a:srgbClr val="333333"/>
                </a:solidFill>
                <a:effectLst/>
                <a:latin typeface="Helvetica Neue"/>
              </a:rPr>
              <a:t>DICOM files typically have a </a:t>
            </a:r>
            <a:r>
              <a:rPr lang="en-IN" dirty="0"/>
              <a:t>.</a:t>
            </a:r>
            <a:r>
              <a:rPr lang="en-IN" dirty="0" err="1"/>
              <a:t>dcm</a:t>
            </a:r>
            <a:r>
              <a:rPr lang="en-IN" b="0" i="0" dirty="0">
                <a:solidFill>
                  <a:srgbClr val="333333"/>
                </a:solidFill>
                <a:effectLst/>
                <a:latin typeface="Helvetica Neue"/>
              </a:rPr>
              <a:t> extension and provides a means of storing data in separate ‘tags’ such as patient information as well as image/pixel data. A DICOM file consists of a header and image data sets packed into a single file.</a:t>
            </a:r>
          </a:p>
          <a:p>
            <a:endParaRPr lang="en-IN" b="0" i="0" dirty="0">
              <a:solidFill>
                <a:srgbClr val="333333"/>
              </a:solidFill>
              <a:effectLst/>
              <a:latin typeface="Helvetica Neue"/>
            </a:endParaRPr>
          </a:p>
          <a:p>
            <a:endParaRPr lang="en-IN" b="0" i="0" dirty="0">
              <a:solidFill>
                <a:srgbClr val="333333"/>
              </a:solidFill>
              <a:effectLst/>
              <a:latin typeface="Helvetica Neue"/>
            </a:endParaRPr>
          </a:p>
          <a:p>
            <a:endParaRPr lang="en-IN" dirty="0"/>
          </a:p>
        </p:txBody>
      </p:sp>
      <p:sp>
        <p:nvSpPr>
          <p:cNvPr id="4" name="Slide Number Placeholder 3"/>
          <p:cNvSpPr>
            <a:spLocks noGrp="1"/>
          </p:cNvSpPr>
          <p:nvPr>
            <p:ph type="sldNum" sz="quarter" idx="5"/>
          </p:nvPr>
        </p:nvSpPr>
        <p:spPr/>
        <p:txBody>
          <a:bodyPr/>
          <a:lstStyle/>
          <a:p>
            <a:fld id="{9EFD0EE7-6366-4AB3-A44B-075269E47E38}" type="slidenum">
              <a:rPr lang="en-IN" smtClean="0"/>
              <a:t>8</a:t>
            </a:fld>
            <a:endParaRPr lang="en-IN"/>
          </a:p>
        </p:txBody>
      </p:sp>
    </p:spTree>
    <p:extLst>
      <p:ext uri="{BB962C8B-B14F-4D97-AF65-F5344CB8AC3E}">
        <p14:creationId xmlns:p14="http://schemas.microsoft.com/office/powerpoint/2010/main" val="746186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6BAC-9B9E-5A45-AFFC-DED3B3A7A0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84E1FB-3BDD-0A4D-A80E-F9573579B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5414BA-764C-E343-A0D6-3DA3CE805F19}"/>
              </a:ext>
            </a:extLst>
          </p:cNvPr>
          <p:cNvSpPr>
            <a:spLocks noGrp="1"/>
          </p:cNvSpPr>
          <p:nvPr>
            <p:ph type="dt" sz="half" idx="10"/>
          </p:nvPr>
        </p:nvSpPr>
        <p:spPr/>
        <p:txBody>
          <a:bodyPr/>
          <a:lstStyle/>
          <a:p>
            <a:fld id="{6761E112-74D6-B747-BDEB-03319360742E}" type="datetimeFigureOut">
              <a:rPr lang="en-US" smtClean="0"/>
              <a:t>7/5/2021</a:t>
            </a:fld>
            <a:endParaRPr lang="en-US"/>
          </a:p>
        </p:txBody>
      </p:sp>
      <p:sp>
        <p:nvSpPr>
          <p:cNvPr id="5" name="Footer Placeholder 4">
            <a:extLst>
              <a:ext uri="{FF2B5EF4-FFF2-40B4-BE49-F238E27FC236}">
                <a16:creationId xmlns:a16="http://schemas.microsoft.com/office/drawing/2014/main" id="{4C6FA7C9-7064-B246-BE00-441736B03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662B7-3A44-594D-B06B-C77AFEA02295}"/>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189245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0DB4-DCFC-2843-BD03-810D98C9A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B126C9-C76A-0C4E-B70B-066222EC95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6FAA2-A67E-FE40-ADA7-BD12DC33E18A}"/>
              </a:ext>
            </a:extLst>
          </p:cNvPr>
          <p:cNvSpPr>
            <a:spLocks noGrp="1"/>
          </p:cNvSpPr>
          <p:nvPr>
            <p:ph type="dt" sz="half" idx="10"/>
          </p:nvPr>
        </p:nvSpPr>
        <p:spPr/>
        <p:txBody>
          <a:bodyPr/>
          <a:lstStyle/>
          <a:p>
            <a:fld id="{6761E112-74D6-B747-BDEB-03319360742E}" type="datetimeFigureOut">
              <a:rPr lang="en-US" smtClean="0"/>
              <a:t>7/5/2021</a:t>
            </a:fld>
            <a:endParaRPr lang="en-US"/>
          </a:p>
        </p:txBody>
      </p:sp>
      <p:sp>
        <p:nvSpPr>
          <p:cNvPr id="5" name="Footer Placeholder 4">
            <a:extLst>
              <a:ext uri="{FF2B5EF4-FFF2-40B4-BE49-F238E27FC236}">
                <a16:creationId xmlns:a16="http://schemas.microsoft.com/office/drawing/2014/main" id="{40DF8D23-9340-1248-A0FD-B7CA8F0F8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D7CD6-CF4E-FE43-A2AB-54520D77377E}"/>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252507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7DE51A-12C1-AA48-9A44-B7F539E7F0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7C5ADB-4D4A-3A43-B907-5053CF3ED5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8106F-0036-EE40-ACAE-16E741DB72A2}"/>
              </a:ext>
            </a:extLst>
          </p:cNvPr>
          <p:cNvSpPr>
            <a:spLocks noGrp="1"/>
          </p:cNvSpPr>
          <p:nvPr>
            <p:ph type="dt" sz="half" idx="10"/>
          </p:nvPr>
        </p:nvSpPr>
        <p:spPr/>
        <p:txBody>
          <a:bodyPr/>
          <a:lstStyle/>
          <a:p>
            <a:fld id="{6761E112-74D6-B747-BDEB-03319360742E}" type="datetimeFigureOut">
              <a:rPr lang="en-US" smtClean="0"/>
              <a:t>7/5/2021</a:t>
            </a:fld>
            <a:endParaRPr lang="en-US"/>
          </a:p>
        </p:txBody>
      </p:sp>
      <p:sp>
        <p:nvSpPr>
          <p:cNvPr id="5" name="Footer Placeholder 4">
            <a:extLst>
              <a:ext uri="{FF2B5EF4-FFF2-40B4-BE49-F238E27FC236}">
                <a16:creationId xmlns:a16="http://schemas.microsoft.com/office/drawing/2014/main" id="{8E62F793-AE40-314D-9A85-25BFDC133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A65F7-C17F-F145-9628-3E98A7F0AE68}"/>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1436731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and Content">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lvl1pPr>
              <a:defRPr sz="3200" b="1"/>
            </a:lvl1pPr>
          </a:lstStyle>
          <a:p>
            <a:r>
              <a:rPr lang="en-US"/>
              <a:t>Click to edit Master title style</a:t>
            </a:r>
            <a:endParaRPr lang="en-US" dirty="0"/>
          </a:p>
        </p:txBody>
      </p:sp>
      <p:sp>
        <p:nvSpPr>
          <p:cNvPr id="6" name="Content Placeholder 5"/>
          <p:cNvSpPr>
            <a:spLocks noGrp="1"/>
          </p:cNvSpPr>
          <p:nvPr>
            <p:ph sz="quarter" idx="17"/>
          </p:nvPr>
        </p:nvSpPr>
        <p:spPr>
          <a:xfrm>
            <a:off x="444510" y="1143000"/>
            <a:ext cx="11305116" cy="5032375"/>
          </a:xfrm>
        </p:spPr>
        <p:txBody>
          <a:bodyPr/>
          <a:lstStyle>
            <a:lvl1pPr>
              <a:defRPr sz="2667"/>
            </a:lvl1pPr>
            <a:lvl2pPr>
              <a:defRPr sz="2400"/>
            </a:lvl2pPr>
            <a:lvl3pPr>
              <a:defRPr sz="24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97764441"/>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preserve="1">
  <p:cSld name="Title Slide">
    <p:spTree>
      <p:nvGrpSpPr>
        <p:cNvPr id="1" name=""/>
        <p:cNvGrpSpPr/>
        <p:nvPr/>
      </p:nvGrpSpPr>
      <p:grpSpPr>
        <a:xfrm>
          <a:off x="0" y="0"/>
          <a:ext cx="0" cy="0"/>
          <a:chOff x="0" y="0"/>
          <a:chExt cx="0" cy="0"/>
        </a:xfrm>
      </p:grpSpPr>
      <p:sp>
        <p:nvSpPr>
          <p:cNvPr id="12" name="Title 1"/>
          <p:cNvSpPr>
            <a:spLocks noGrp="1"/>
          </p:cNvSpPr>
          <p:nvPr>
            <p:ph type="ctrTitle" hasCustomPrompt="1"/>
          </p:nvPr>
        </p:nvSpPr>
        <p:spPr>
          <a:xfrm>
            <a:off x="2345038" y="2484243"/>
            <a:ext cx="8443915" cy="1044840"/>
          </a:xfrm>
        </p:spPr>
        <p:txBody>
          <a:bodyPr anchor="b" anchorCtr="0">
            <a:noAutofit/>
          </a:bodyPr>
          <a:lstStyle>
            <a:lvl1pPr algn="l">
              <a:defRPr sz="4267" b="1" i="0">
                <a:latin typeface="+mj-lt"/>
                <a:cs typeface="Arial"/>
              </a:defRPr>
            </a:lvl1pPr>
          </a:lstStyle>
          <a:p>
            <a:r>
              <a:rPr lang="en-US" dirty="0"/>
              <a:t>Click to edit </a:t>
            </a:r>
            <a:br>
              <a:rPr lang="en-US" dirty="0"/>
            </a:br>
            <a:r>
              <a:rPr lang="en-US" dirty="0"/>
              <a:t>Master title style</a:t>
            </a:r>
          </a:p>
        </p:txBody>
      </p:sp>
      <p:sp>
        <p:nvSpPr>
          <p:cNvPr id="13" name="Subtitle 2"/>
          <p:cNvSpPr>
            <a:spLocks noGrp="1"/>
          </p:cNvSpPr>
          <p:nvPr>
            <p:ph type="subTitle" idx="1"/>
          </p:nvPr>
        </p:nvSpPr>
        <p:spPr>
          <a:xfrm>
            <a:off x="2345048" y="3710872"/>
            <a:ext cx="8443913" cy="1599089"/>
          </a:xfrm>
        </p:spPr>
        <p:txBody>
          <a:bodyPr lIns="0" rIns="0" anchor="t" anchorCtr="0"/>
          <a:lstStyle>
            <a:lvl1pPr marL="0" indent="0" algn="l">
              <a:spcAft>
                <a:spcPts val="0"/>
              </a:spcAft>
              <a:buNone/>
              <a:defRPr sz="2667">
                <a:solidFill>
                  <a:schemeClr val="accent6"/>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79682434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Subtitle and Content">
    <p:spTree>
      <p:nvGrpSpPr>
        <p:cNvPr id="1" name=""/>
        <p:cNvGrpSpPr/>
        <p:nvPr/>
      </p:nvGrpSpPr>
      <p:grpSpPr>
        <a:xfrm>
          <a:off x="0" y="0"/>
          <a:ext cx="0" cy="0"/>
          <a:chOff x="0" y="0"/>
          <a:chExt cx="0" cy="0"/>
        </a:xfrm>
      </p:grpSpPr>
      <p:sp>
        <p:nvSpPr>
          <p:cNvPr id="6" name="Content Placeholder 5"/>
          <p:cNvSpPr>
            <a:spLocks noGrp="1"/>
          </p:cNvSpPr>
          <p:nvPr>
            <p:ph sz="quarter" idx="20"/>
          </p:nvPr>
        </p:nvSpPr>
        <p:spPr>
          <a:xfrm>
            <a:off x="450849" y="1567403"/>
            <a:ext cx="11298768" cy="4607972"/>
          </a:xfrm>
        </p:spPr>
        <p:txBody>
          <a:bodyPr/>
          <a:lstStyle>
            <a:lvl1pPr>
              <a:defRPr sz="2667"/>
            </a:lvl1pPr>
            <a:lvl2pPr>
              <a:defRPr sz="2400"/>
            </a:lvl2pPr>
            <a:lvl3pPr>
              <a:defRPr sz="2400"/>
            </a:lvl3pPr>
          </a:lstStyle>
          <a:p>
            <a:pPr lvl="0"/>
            <a:r>
              <a:rPr lang="en-US"/>
              <a:t>Click to edit Master text styles</a:t>
            </a:r>
          </a:p>
          <a:p>
            <a:pPr lvl="1"/>
            <a:r>
              <a:rPr lang="en-US"/>
              <a:t>Second level</a:t>
            </a:r>
          </a:p>
          <a:p>
            <a:pPr lvl="2"/>
            <a:r>
              <a:rPr lang="en-US"/>
              <a:t>Third level</a:t>
            </a:r>
          </a:p>
        </p:txBody>
      </p:sp>
      <p:sp>
        <p:nvSpPr>
          <p:cNvPr id="14" name="Text Placeholder 7"/>
          <p:cNvSpPr>
            <a:spLocks noGrp="1"/>
          </p:cNvSpPr>
          <p:nvPr>
            <p:ph type="body" sz="quarter" idx="15"/>
          </p:nvPr>
        </p:nvSpPr>
        <p:spPr>
          <a:xfrm>
            <a:off x="455975" y="846867"/>
            <a:ext cx="11298768" cy="609395"/>
          </a:xfrm>
        </p:spPr>
        <p:txBody>
          <a:bodyPr lIns="0" tIns="0" rIns="0" bIns="0" anchor="t" anchorCtr="0">
            <a:noAutofit/>
          </a:bodyPr>
          <a:lstStyle>
            <a:lvl1pPr marL="0" indent="0">
              <a:buNone/>
              <a:defRPr sz="2667" b="0" i="0">
                <a:solidFill>
                  <a:schemeClr val="accent5"/>
                </a:solidFill>
              </a:defRPr>
            </a:lvl1pPr>
          </a:lstStyle>
          <a:p>
            <a:pPr lvl="0"/>
            <a:r>
              <a:rPr lang="en-US"/>
              <a:t>Click to edit Master text styles</a:t>
            </a:r>
          </a:p>
        </p:txBody>
      </p:sp>
      <p:sp>
        <p:nvSpPr>
          <p:cNvPr id="2" name="Title 1"/>
          <p:cNvSpPr>
            <a:spLocks noGrp="1"/>
          </p:cNvSpPr>
          <p:nvPr>
            <p:ph type="title"/>
          </p:nvPr>
        </p:nvSpPr>
        <p:spPr/>
        <p:txBody>
          <a:bodyPr/>
          <a:lstStyle>
            <a:lvl1pPr>
              <a:defRPr sz="3200" b="1"/>
            </a:lvl1pPr>
          </a:lstStyle>
          <a:p>
            <a:r>
              <a:rPr lang="en-US"/>
              <a:t>Click to edit Master title style</a:t>
            </a:r>
            <a:endParaRPr lang="en-US" dirty="0"/>
          </a:p>
        </p:txBody>
      </p:sp>
    </p:spTree>
    <p:extLst>
      <p:ext uri="{BB962C8B-B14F-4D97-AF65-F5344CB8AC3E}">
        <p14:creationId xmlns:p14="http://schemas.microsoft.com/office/powerpoint/2010/main" val="264774520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3200" b="1"/>
            </a:lvl1pPr>
          </a:lstStyle>
          <a:p>
            <a:r>
              <a:rPr lang="en-US"/>
              <a:t>Click to edit Master title style</a:t>
            </a:r>
            <a:endParaRPr lang="en-US" dirty="0"/>
          </a:p>
        </p:txBody>
      </p:sp>
    </p:spTree>
    <p:extLst>
      <p:ext uri="{BB962C8B-B14F-4D97-AF65-F5344CB8AC3E}">
        <p14:creationId xmlns:p14="http://schemas.microsoft.com/office/powerpoint/2010/main" val="1666860639"/>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With Subhea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3200" b="1">
                <a:latin typeface="+mj-lt"/>
              </a:defRPr>
            </a:lvl1pPr>
          </a:lstStyle>
          <a:p>
            <a:r>
              <a:rPr lang="en-US"/>
              <a:t>Click to edit Master title style</a:t>
            </a:r>
            <a:endParaRPr lang="en-US" dirty="0"/>
          </a:p>
        </p:txBody>
      </p:sp>
      <p:sp>
        <p:nvSpPr>
          <p:cNvPr id="7" name="Text Placeholder 7"/>
          <p:cNvSpPr>
            <a:spLocks noGrp="1"/>
          </p:cNvSpPr>
          <p:nvPr>
            <p:ph type="body" sz="quarter" idx="15"/>
          </p:nvPr>
        </p:nvSpPr>
        <p:spPr>
          <a:xfrm>
            <a:off x="455975" y="850091"/>
            <a:ext cx="11298768" cy="549724"/>
          </a:xfrm>
        </p:spPr>
        <p:txBody>
          <a:bodyPr lIns="0" tIns="0" rIns="0" bIns="0" anchor="t" anchorCtr="0">
            <a:noAutofit/>
          </a:bodyPr>
          <a:lstStyle>
            <a:lvl1pPr marL="0" indent="0">
              <a:buNone/>
              <a:defRPr sz="2667" b="0" i="0">
                <a:solidFill>
                  <a:schemeClr val="accent5"/>
                </a:solidFill>
                <a:latin typeface="+mj-lt"/>
              </a:defRPr>
            </a:lvl1pPr>
          </a:lstStyle>
          <a:p>
            <a:pPr lvl="0"/>
            <a:r>
              <a:rPr lang="en-US"/>
              <a:t>Click to edit Master text styles</a:t>
            </a:r>
          </a:p>
        </p:txBody>
      </p:sp>
    </p:spTree>
    <p:extLst>
      <p:ext uri="{BB962C8B-B14F-4D97-AF65-F5344CB8AC3E}">
        <p14:creationId xmlns:p14="http://schemas.microsoft.com/office/powerpoint/2010/main" val="272623017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AEF6-6CB6-0F42-B608-ECF678417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D02F91-F75C-0145-B428-D1C71BE3D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6B57D-2620-E048-A769-F4D9AECB7982}"/>
              </a:ext>
            </a:extLst>
          </p:cNvPr>
          <p:cNvSpPr>
            <a:spLocks noGrp="1"/>
          </p:cNvSpPr>
          <p:nvPr>
            <p:ph type="dt" sz="half" idx="10"/>
          </p:nvPr>
        </p:nvSpPr>
        <p:spPr/>
        <p:txBody>
          <a:bodyPr/>
          <a:lstStyle/>
          <a:p>
            <a:fld id="{6761E112-74D6-B747-BDEB-03319360742E}" type="datetimeFigureOut">
              <a:rPr lang="en-US" smtClean="0"/>
              <a:t>7/5/2021</a:t>
            </a:fld>
            <a:endParaRPr lang="en-US"/>
          </a:p>
        </p:txBody>
      </p:sp>
      <p:sp>
        <p:nvSpPr>
          <p:cNvPr id="5" name="Footer Placeholder 4">
            <a:extLst>
              <a:ext uri="{FF2B5EF4-FFF2-40B4-BE49-F238E27FC236}">
                <a16:creationId xmlns:a16="http://schemas.microsoft.com/office/drawing/2014/main" id="{6A5AB625-0C75-6647-AC3F-E6B327D99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6D70E-1E0A-F94E-A991-E0DF6DE74BAD}"/>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424714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09DF-F848-D44A-BC8F-2AD14CAC85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CC7FDB-6853-744E-9BD3-5B8C0C9FB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C81541-E4E8-2D44-836A-DC9B567894BF}"/>
              </a:ext>
            </a:extLst>
          </p:cNvPr>
          <p:cNvSpPr>
            <a:spLocks noGrp="1"/>
          </p:cNvSpPr>
          <p:nvPr>
            <p:ph type="dt" sz="half" idx="10"/>
          </p:nvPr>
        </p:nvSpPr>
        <p:spPr/>
        <p:txBody>
          <a:bodyPr/>
          <a:lstStyle/>
          <a:p>
            <a:fld id="{6761E112-74D6-B747-BDEB-03319360742E}" type="datetimeFigureOut">
              <a:rPr lang="en-US" smtClean="0"/>
              <a:t>7/5/2021</a:t>
            </a:fld>
            <a:endParaRPr lang="en-US"/>
          </a:p>
        </p:txBody>
      </p:sp>
      <p:sp>
        <p:nvSpPr>
          <p:cNvPr id="5" name="Footer Placeholder 4">
            <a:extLst>
              <a:ext uri="{FF2B5EF4-FFF2-40B4-BE49-F238E27FC236}">
                <a16:creationId xmlns:a16="http://schemas.microsoft.com/office/drawing/2014/main" id="{5CADC84F-97D0-B249-B648-C17154B22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896FC2-B8C3-0041-8694-F1A2A90627CC}"/>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228008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471F-327A-0046-A909-694A3DF9C5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70D863-7DB6-7F43-B542-F95B07F619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AA8BDC-65B4-3347-AEC9-A92808F016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BF2B97-4F7E-EA4B-ABB9-2E7947F7ECAE}"/>
              </a:ext>
            </a:extLst>
          </p:cNvPr>
          <p:cNvSpPr>
            <a:spLocks noGrp="1"/>
          </p:cNvSpPr>
          <p:nvPr>
            <p:ph type="dt" sz="half" idx="10"/>
          </p:nvPr>
        </p:nvSpPr>
        <p:spPr/>
        <p:txBody>
          <a:bodyPr/>
          <a:lstStyle/>
          <a:p>
            <a:fld id="{6761E112-74D6-B747-BDEB-03319360742E}" type="datetimeFigureOut">
              <a:rPr lang="en-US" smtClean="0"/>
              <a:t>7/5/2021</a:t>
            </a:fld>
            <a:endParaRPr lang="en-US"/>
          </a:p>
        </p:txBody>
      </p:sp>
      <p:sp>
        <p:nvSpPr>
          <p:cNvPr id="6" name="Footer Placeholder 5">
            <a:extLst>
              <a:ext uri="{FF2B5EF4-FFF2-40B4-BE49-F238E27FC236}">
                <a16:creationId xmlns:a16="http://schemas.microsoft.com/office/drawing/2014/main" id="{A436516D-D09D-BD45-9340-C563138C85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A3039-B7E2-A042-BD73-52DF8ED9010D}"/>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3880798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8CF9-3D23-F748-94F0-7801118CCD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58C88B-A4AD-004C-A5E0-DCF065D32E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D94AEC-A906-EF4B-AF18-12751513A1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C7DF41-D126-FD40-A1EE-116EA16579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058F37-3C24-1240-8CDC-6710BBAD1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AFE81D-2A17-154E-B38F-A5F985D516D7}"/>
              </a:ext>
            </a:extLst>
          </p:cNvPr>
          <p:cNvSpPr>
            <a:spLocks noGrp="1"/>
          </p:cNvSpPr>
          <p:nvPr>
            <p:ph type="dt" sz="half" idx="10"/>
          </p:nvPr>
        </p:nvSpPr>
        <p:spPr/>
        <p:txBody>
          <a:bodyPr/>
          <a:lstStyle/>
          <a:p>
            <a:fld id="{6761E112-74D6-B747-BDEB-03319360742E}" type="datetimeFigureOut">
              <a:rPr lang="en-US" smtClean="0"/>
              <a:t>7/5/2021</a:t>
            </a:fld>
            <a:endParaRPr lang="en-US"/>
          </a:p>
        </p:txBody>
      </p:sp>
      <p:sp>
        <p:nvSpPr>
          <p:cNvPr id="8" name="Footer Placeholder 7">
            <a:extLst>
              <a:ext uri="{FF2B5EF4-FFF2-40B4-BE49-F238E27FC236}">
                <a16:creationId xmlns:a16="http://schemas.microsoft.com/office/drawing/2014/main" id="{C420E7AF-D524-1A4D-B3F2-720CF7E17E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000D30-5C39-B045-A072-C1A745A48C21}"/>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23846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71DD-33E2-504C-865F-716522422B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E9CC31-4CA8-A54B-8040-E45DEED2062D}"/>
              </a:ext>
            </a:extLst>
          </p:cNvPr>
          <p:cNvSpPr>
            <a:spLocks noGrp="1"/>
          </p:cNvSpPr>
          <p:nvPr>
            <p:ph type="dt" sz="half" idx="10"/>
          </p:nvPr>
        </p:nvSpPr>
        <p:spPr/>
        <p:txBody>
          <a:bodyPr/>
          <a:lstStyle/>
          <a:p>
            <a:fld id="{6761E112-74D6-B747-BDEB-03319360742E}" type="datetimeFigureOut">
              <a:rPr lang="en-US" smtClean="0"/>
              <a:t>7/5/2021</a:t>
            </a:fld>
            <a:endParaRPr lang="en-US"/>
          </a:p>
        </p:txBody>
      </p:sp>
      <p:sp>
        <p:nvSpPr>
          <p:cNvPr id="4" name="Footer Placeholder 3">
            <a:extLst>
              <a:ext uri="{FF2B5EF4-FFF2-40B4-BE49-F238E27FC236}">
                <a16:creationId xmlns:a16="http://schemas.microsoft.com/office/drawing/2014/main" id="{FD088F3C-D01C-8746-94F6-0A295C42AD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2652F4-25B9-3A44-BEEA-C543AF65E9E7}"/>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2801390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97882-01B6-3A4D-81DE-77CBAA97DF64}"/>
              </a:ext>
            </a:extLst>
          </p:cNvPr>
          <p:cNvSpPr>
            <a:spLocks noGrp="1"/>
          </p:cNvSpPr>
          <p:nvPr>
            <p:ph type="dt" sz="half" idx="10"/>
          </p:nvPr>
        </p:nvSpPr>
        <p:spPr/>
        <p:txBody>
          <a:bodyPr/>
          <a:lstStyle/>
          <a:p>
            <a:fld id="{6761E112-74D6-B747-BDEB-03319360742E}" type="datetimeFigureOut">
              <a:rPr lang="en-US" smtClean="0"/>
              <a:t>7/5/2021</a:t>
            </a:fld>
            <a:endParaRPr lang="en-US"/>
          </a:p>
        </p:txBody>
      </p:sp>
      <p:sp>
        <p:nvSpPr>
          <p:cNvPr id="3" name="Footer Placeholder 2">
            <a:extLst>
              <a:ext uri="{FF2B5EF4-FFF2-40B4-BE49-F238E27FC236}">
                <a16:creationId xmlns:a16="http://schemas.microsoft.com/office/drawing/2014/main" id="{34751251-5A96-0B44-BCF2-DC5CF00A6A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E5E2BB-3B7C-EB4C-946C-A5BB1C73AE87}"/>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279325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9F87-5E1A-BE45-8617-983A03FFA2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B46C78-835A-1A40-8072-74AAC61463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2DE819-F84B-1346-8F55-010F25036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921A8E-4147-D040-8501-4C6FB5C17E0E}"/>
              </a:ext>
            </a:extLst>
          </p:cNvPr>
          <p:cNvSpPr>
            <a:spLocks noGrp="1"/>
          </p:cNvSpPr>
          <p:nvPr>
            <p:ph type="dt" sz="half" idx="10"/>
          </p:nvPr>
        </p:nvSpPr>
        <p:spPr/>
        <p:txBody>
          <a:bodyPr/>
          <a:lstStyle/>
          <a:p>
            <a:fld id="{6761E112-74D6-B747-BDEB-03319360742E}" type="datetimeFigureOut">
              <a:rPr lang="en-US" smtClean="0"/>
              <a:t>7/5/2021</a:t>
            </a:fld>
            <a:endParaRPr lang="en-US"/>
          </a:p>
        </p:txBody>
      </p:sp>
      <p:sp>
        <p:nvSpPr>
          <p:cNvPr id="6" name="Footer Placeholder 5">
            <a:extLst>
              <a:ext uri="{FF2B5EF4-FFF2-40B4-BE49-F238E27FC236}">
                <a16:creationId xmlns:a16="http://schemas.microsoft.com/office/drawing/2014/main" id="{C1A79096-C3B8-4945-8E7A-202AB1290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3CFB3-70B0-0D4D-89AB-D573C699F229}"/>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3835706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BB33-AD4A-2742-A69F-C3D3055C4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40F15-D36D-664C-8A81-83FCBEE101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697EBF-0D50-CC4C-AB3A-211F980A7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56E07-ADAC-5647-AEF3-C7903259D3E2}"/>
              </a:ext>
            </a:extLst>
          </p:cNvPr>
          <p:cNvSpPr>
            <a:spLocks noGrp="1"/>
          </p:cNvSpPr>
          <p:nvPr>
            <p:ph type="dt" sz="half" idx="10"/>
          </p:nvPr>
        </p:nvSpPr>
        <p:spPr/>
        <p:txBody>
          <a:bodyPr/>
          <a:lstStyle/>
          <a:p>
            <a:fld id="{6761E112-74D6-B747-BDEB-03319360742E}" type="datetimeFigureOut">
              <a:rPr lang="en-US" smtClean="0"/>
              <a:t>7/5/2021</a:t>
            </a:fld>
            <a:endParaRPr lang="en-US"/>
          </a:p>
        </p:txBody>
      </p:sp>
      <p:sp>
        <p:nvSpPr>
          <p:cNvPr id="6" name="Footer Placeholder 5">
            <a:extLst>
              <a:ext uri="{FF2B5EF4-FFF2-40B4-BE49-F238E27FC236}">
                <a16:creationId xmlns:a16="http://schemas.microsoft.com/office/drawing/2014/main" id="{D6273E15-16E4-A24E-8BA0-39ED0A07CC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F1D9E8-A572-CB46-A1AD-6E882EA68D0C}"/>
              </a:ext>
            </a:extLst>
          </p:cNvPr>
          <p:cNvSpPr>
            <a:spLocks noGrp="1"/>
          </p:cNvSpPr>
          <p:nvPr>
            <p:ph type="sldNum" sz="quarter" idx="12"/>
          </p:nvPr>
        </p:nvSpPr>
        <p:spPr/>
        <p:txBody>
          <a:bodyPr/>
          <a:lstStyle/>
          <a:p>
            <a:fld id="{D40B37FF-AE66-EA4F-A718-5F8569019D55}" type="slidenum">
              <a:rPr lang="en-US" smtClean="0"/>
              <a:t>‹#›</a:t>
            </a:fld>
            <a:endParaRPr lang="en-US"/>
          </a:p>
        </p:txBody>
      </p:sp>
    </p:spTree>
    <p:extLst>
      <p:ext uri="{BB962C8B-B14F-4D97-AF65-F5344CB8AC3E}">
        <p14:creationId xmlns:p14="http://schemas.microsoft.com/office/powerpoint/2010/main" val="176882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C34D9-8A1D-1342-B32B-D09252A35E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73363E-EEEC-0242-BB63-1130915449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A6E3EF-CC95-204B-BE9E-C687D223B9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61E112-74D6-B747-BDEB-03319360742E}" type="datetimeFigureOut">
              <a:rPr lang="en-US" smtClean="0"/>
              <a:t>7/5/2021</a:t>
            </a:fld>
            <a:endParaRPr lang="en-US"/>
          </a:p>
        </p:txBody>
      </p:sp>
      <p:sp>
        <p:nvSpPr>
          <p:cNvPr id="5" name="Footer Placeholder 4">
            <a:extLst>
              <a:ext uri="{FF2B5EF4-FFF2-40B4-BE49-F238E27FC236}">
                <a16:creationId xmlns:a16="http://schemas.microsoft.com/office/drawing/2014/main" id="{4393D92C-E7A5-D04A-8B2A-E95CDBED3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B51151-AA89-2A4A-A55B-BE1E197E94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0B37FF-AE66-EA4F-A718-5F8569019D55}" type="slidenum">
              <a:rPr lang="en-US" smtClean="0"/>
              <a:t>‹#›</a:t>
            </a:fld>
            <a:endParaRPr lang="en-US"/>
          </a:p>
        </p:txBody>
      </p:sp>
    </p:spTree>
    <p:extLst>
      <p:ext uri="{BB962C8B-B14F-4D97-AF65-F5344CB8AC3E}">
        <p14:creationId xmlns:p14="http://schemas.microsoft.com/office/powerpoint/2010/main" val="2624331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2234" y="1146619"/>
            <a:ext cx="11297393" cy="504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18288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8" name="Title Placeholder 1"/>
          <p:cNvSpPr>
            <a:spLocks noGrp="1"/>
          </p:cNvSpPr>
          <p:nvPr>
            <p:ph type="title"/>
          </p:nvPr>
        </p:nvSpPr>
        <p:spPr bwMode="auto">
          <a:xfrm>
            <a:off x="455675" y="341915"/>
            <a:ext cx="11293943" cy="49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p>
            <a:pPr lvl="0"/>
            <a:r>
              <a:rPr lang="en-US"/>
              <a:t>Click to edit Master title style</a:t>
            </a:r>
            <a:endParaRPr lang="en-US" dirty="0"/>
          </a:p>
        </p:txBody>
      </p:sp>
      <p:sp>
        <p:nvSpPr>
          <p:cNvPr id="2" name="TextBox 1"/>
          <p:cNvSpPr txBox="1"/>
          <p:nvPr/>
        </p:nvSpPr>
        <p:spPr>
          <a:xfrm>
            <a:off x="12937945" y="628777"/>
            <a:ext cx="1219200" cy="914400"/>
          </a:xfrm>
          <a:prstGeom prst="rect">
            <a:avLst/>
          </a:prstGeom>
          <a:noFill/>
        </p:spPr>
        <p:txBody>
          <a:bodyPr wrap="none" lIns="0" tIns="0" rIns="0" bIns="0" rtlCol="0">
            <a:noAutofit/>
          </a:bodyPr>
          <a:lstStyle/>
          <a:p>
            <a:pPr algn="l"/>
            <a:endParaRPr lang="en-US" sz="2400" dirty="0" err="1">
              <a:solidFill>
                <a:srgbClr val="000000"/>
              </a:solidFill>
            </a:endParaRPr>
          </a:p>
        </p:txBody>
      </p:sp>
    </p:spTree>
    <p:extLst>
      <p:ext uri="{BB962C8B-B14F-4D97-AF65-F5344CB8AC3E}">
        <p14:creationId xmlns:p14="http://schemas.microsoft.com/office/powerpoint/2010/main" val="740148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ransition spd="med">
    <p:fade/>
  </p:transition>
  <p:hf hdr="0" dt="0"/>
  <p:txStyles>
    <p:titleStyle>
      <a:lvl1pPr algn="l" rtl="0" eaLnBrk="1" fontAlgn="base" hangingPunct="1">
        <a:lnSpc>
          <a:spcPct val="90000"/>
        </a:lnSpc>
        <a:spcBef>
          <a:spcPct val="0"/>
        </a:spcBef>
        <a:spcAft>
          <a:spcPct val="0"/>
        </a:spcAft>
        <a:defRPr sz="3733"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4267">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4267">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4267">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4267">
          <a:solidFill>
            <a:schemeClr val="bg2"/>
          </a:solidFill>
          <a:latin typeface="Arial" charset="0"/>
          <a:ea typeface="ヒラギノ角ゴ Pro W3" charset="0"/>
          <a:cs typeface="ヒラギノ角ゴ Pro W3" charset="0"/>
        </a:defRPr>
      </a:lvl5pPr>
      <a:lvl6pPr marL="609585" algn="l" rtl="0" eaLnBrk="1" fontAlgn="base" hangingPunct="1">
        <a:spcBef>
          <a:spcPct val="0"/>
        </a:spcBef>
        <a:spcAft>
          <a:spcPct val="0"/>
        </a:spcAft>
        <a:defRPr sz="4267">
          <a:solidFill>
            <a:srgbClr val="3D3D3D"/>
          </a:solidFill>
          <a:latin typeface="Arial" charset="0"/>
          <a:ea typeface="ヒラギノ角ゴ Pro W3" charset="0"/>
        </a:defRPr>
      </a:lvl6pPr>
      <a:lvl7pPr marL="1219170" algn="l" rtl="0" eaLnBrk="1" fontAlgn="base" hangingPunct="1">
        <a:spcBef>
          <a:spcPct val="0"/>
        </a:spcBef>
        <a:spcAft>
          <a:spcPct val="0"/>
        </a:spcAft>
        <a:defRPr sz="4267">
          <a:solidFill>
            <a:srgbClr val="3D3D3D"/>
          </a:solidFill>
          <a:latin typeface="Arial" charset="0"/>
          <a:ea typeface="ヒラギノ角ゴ Pro W3" charset="0"/>
        </a:defRPr>
      </a:lvl7pPr>
      <a:lvl8pPr marL="1828754" algn="l" rtl="0" eaLnBrk="1" fontAlgn="base" hangingPunct="1">
        <a:spcBef>
          <a:spcPct val="0"/>
        </a:spcBef>
        <a:spcAft>
          <a:spcPct val="0"/>
        </a:spcAft>
        <a:defRPr sz="4267">
          <a:solidFill>
            <a:srgbClr val="3D3D3D"/>
          </a:solidFill>
          <a:latin typeface="Arial" charset="0"/>
          <a:ea typeface="ヒラギノ角ゴ Pro W3" charset="0"/>
        </a:defRPr>
      </a:lvl8pPr>
      <a:lvl9pPr marL="2438339" algn="l" rtl="0" eaLnBrk="1" fontAlgn="base" hangingPunct="1">
        <a:spcBef>
          <a:spcPct val="0"/>
        </a:spcBef>
        <a:spcAft>
          <a:spcPct val="0"/>
        </a:spcAft>
        <a:defRPr sz="4267">
          <a:solidFill>
            <a:srgbClr val="3D3D3D"/>
          </a:solidFill>
          <a:latin typeface="Arial" charset="0"/>
          <a:ea typeface="ヒラギノ角ゴ Pro W3" charset="0"/>
        </a:defRPr>
      </a:lvl9pPr>
    </p:titleStyle>
    <p:bodyStyle>
      <a:lvl1pPr marL="426709" indent="-426709" algn="l" rtl="0" eaLnBrk="1" fontAlgn="base" hangingPunct="1">
        <a:spcBef>
          <a:spcPct val="0"/>
        </a:spcBef>
        <a:spcAft>
          <a:spcPts val="1067"/>
        </a:spcAft>
        <a:buClr>
          <a:schemeClr val="accent2"/>
        </a:buClr>
        <a:buSzPct val="120000"/>
        <a:buFont typeface="Arial" charset="0"/>
        <a:buChar char="•"/>
        <a:defRPr sz="3200" kern="1200">
          <a:solidFill>
            <a:schemeClr val="tx1"/>
          </a:solidFill>
          <a:latin typeface="+mj-lt"/>
          <a:ea typeface="Eurostile" pitchFamily="34" charset="0"/>
          <a:cs typeface="Arial"/>
        </a:defRPr>
      </a:lvl1pPr>
      <a:lvl2pPr marL="853419" indent="-426709" algn="l" rtl="0" eaLnBrk="1" fontAlgn="base" hangingPunct="1">
        <a:spcBef>
          <a:spcPct val="0"/>
        </a:spcBef>
        <a:spcAft>
          <a:spcPts val="1067"/>
        </a:spcAft>
        <a:buClr>
          <a:schemeClr val="accent1"/>
        </a:buClr>
        <a:buSzPct val="120000"/>
        <a:buFont typeface="Arial"/>
        <a:buChar char="•"/>
        <a:defRPr sz="2933" kern="1200">
          <a:solidFill>
            <a:schemeClr val="tx1"/>
          </a:solidFill>
          <a:latin typeface="+mj-lt"/>
          <a:ea typeface="Eurostile" pitchFamily="34" charset="0"/>
          <a:cs typeface="Arial"/>
        </a:defRPr>
      </a:lvl2pPr>
      <a:lvl3pPr marL="1280128" indent="-426709" algn="l" rtl="0" eaLnBrk="1" fontAlgn="base" hangingPunct="1">
        <a:spcBef>
          <a:spcPct val="0"/>
        </a:spcBef>
        <a:spcAft>
          <a:spcPts val="1067"/>
        </a:spcAft>
        <a:buClr>
          <a:schemeClr val="accent3"/>
        </a:buClr>
        <a:buSzPct val="120000"/>
        <a:buFont typeface="Arial"/>
        <a:buChar char="•"/>
        <a:defRPr sz="2667" kern="1200">
          <a:solidFill>
            <a:schemeClr val="tx1"/>
          </a:solidFill>
          <a:latin typeface="+mj-lt"/>
          <a:ea typeface="Eurostile" pitchFamily="34" charset="0"/>
          <a:cs typeface="Arial"/>
        </a:defRPr>
      </a:lvl3pPr>
      <a:lvl4pPr marL="2133547" indent="-304792" algn="l" rtl="0" eaLnBrk="1" fontAlgn="base" hangingPunct="1">
        <a:spcBef>
          <a:spcPct val="20000"/>
        </a:spcBef>
        <a:spcAft>
          <a:spcPct val="0"/>
        </a:spcAft>
        <a:buClr>
          <a:srgbClr val="669900"/>
        </a:buClr>
        <a:buFont typeface="Arial" charset="0"/>
        <a:buChar char="•"/>
        <a:defRPr sz="2133" kern="1200">
          <a:solidFill>
            <a:srgbClr val="3D3D3D"/>
          </a:solidFill>
          <a:latin typeface="+mn-lt"/>
          <a:ea typeface="ヒラギノ角ゴ Pro W3" charset="0"/>
          <a:cs typeface="+mn-cs"/>
        </a:defRPr>
      </a:lvl4pPr>
      <a:lvl5pPr marL="2743131" indent="-304792" algn="l" rtl="0" eaLnBrk="1" fontAlgn="base" hangingPunct="1">
        <a:spcBef>
          <a:spcPct val="20000"/>
        </a:spcBef>
        <a:spcAft>
          <a:spcPct val="0"/>
        </a:spcAft>
        <a:buClr>
          <a:srgbClr val="669900"/>
        </a:buClr>
        <a:buFont typeface="Arial" charset="0"/>
        <a:buChar char="•"/>
        <a:defRPr sz="1867" kern="1200">
          <a:solidFill>
            <a:srgbClr val="3D3D3D"/>
          </a:solidFill>
          <a:latin typeface="+mn-lt"/>
          <a:ea typeface="ヒラギノ角ゴ Pro W3" charset="0"/>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dicom.nema.org/dicom/2013/output/chtml/part06/chapter_6.html"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dicom.nema.org/medical/dicom/current/output/chtml/part10/chapter_7.html" TargetMode="External"/><Relationship Id="rId7" Type="http://schemas.openxmlformats.org/officeDocument/2006/relationships/hyperlink" Target="https://towardsdatascience.com/deploying-a-basic-streamlit-app-to-heroku-be25a527fcb3" TargetMode="Externa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hyperlink" Target="https://streamlit.io/" TargetMode="External"/><Relationship Id="rId5" Type="http://schemas.openxmlformats.org/officeDocument/2006/relationships/hyperlink" Target="https://docs.fast.ai/medical.imaging" TargetMode="External"/><Relationship Id="rId4" Type="http://schemas.openxmlformats.org/officeDocument/2006/relationships/hyperlink" Target="https://pypi.org/project/pydi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8396" y="2394050"/>
            <a:ext cx="9129204" cy="1470025"/>
          </a:xfrm>
        </p:spPr>
        <p:txBody>
          <a:bodyPr>
            <a:normAutofit/>
          </a:bodyPr>
          <a:lstStyle/>
          <a:p>
            <a:r>
              <a:rPr lang="en-US" sz="6000" dirty="0" err="1"/>
              <a:t>YaDV</a:t>
            </a:r>
            <a:br>
              <a:rPr lang="en-US" dirty="0"/>
            </a:br>
            <a:r>
              <a:rPr lang="en-US" sz="2667" dirty="0">
                <a:solidFill>
                  <a:schemeClr val="tx1">
                    <a:lumMod val="75000"/>
                    <a:lumOff val="25000"/>
                  </a:schemeClr>
                </a:solidFill>
              </a:rPr>
              <a:t>Yet another DICOM Viewer</a:t>
            </a:r>
            <a:br>
              <a:rPr lang="en-US" sz="2667" dirty="0">
                <a:solidFill>
                  <a:schemeClr val="tx1">
                    <a:lumMod val="75000"/>
                    <a:lumOff val="25000"/>
                  </a:schemeClr>
                </a:solidFill>
              </a:rPr>
            </a:br>
            <a:r>
              <a:rPr lang="en-IN" sz="1200" b="0" dirty="0">
                <a:solidFill>
                  <a:schemeClr val="tx1">
                    <a:lumMod val="75000"/>
                    <a:lumOff val="25000"/>
                  </a:schemeClr>
                </a:solidFill>
              </a:rPr>
              <a:t>Platform to open, view, </a:t>
            </a:r>
            <a:r>
              <a:rPr lang="en-IN" sz="1200" b="0" dirty="0" err="1">
                <a:solidFill>
                  <a:schemeClr val="tx1">
                    <a:lumMod val="75000"/>
                    <a:lumOff val="25000"/>
                  </a:schemeClr>
                </a:solidFill>
              </a:rPr>
              <a:t>analyze</a:t>
            </a:r>
            <a:r>
              <a:rPr lang="en-IN" sz="1200" b="0" dirty="0">
                <a:solidFill>
                  <a:schemeClr val="tx1">
                    <a:lumMod val="75000"/>
                    <a:lumOff val="25000"/>
                  </a:schemeClr>
                </a:solidFill>
              </a:rPr>
              <a:t>, classify and enrich DICOM format images.</a:t>
            </a:r>
            <a:endParaRPr lang="ru-RU" dirty="0">
              <a:solidFill>
                <a:schemeClr val="accent2"/>
              </a:solidFill>
            </a:endParaRPr>
          </a:p>
        </p:txBody>
      </p:sp>
      <p:sp>
        <p:nvSpPr>
          <p:cNvPr id="3" name="Title 1">
            <a:extLst>
              <a:ext uri="{FF2B5EF4-FFF2-40B4-BE49-F238E27FC236}">
                <a16:creationId xmlns:a16="http://schemas.microsoft.com/office/drawing/2014/main" id="{B46667B0-4CB3-479D-9036-2A983AB18AC9}"/>
              </a:ext>
            </a:extLst>
          </p:cNvPr>
          <p:cNvSpPr txBox="1">
            <a:spLocks/>
          </p:cNvSpPr>
          <p:nvPr/>
        </p:nvSpPr>
        <p:spPr bwMode="auto">
          <a:xfrm>
            <a:off x="914400" y="4581128"/>
            <a:ext cx="6813781" cy="48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60960" rIns="0" bIns="60960" numCol="1" anchor="b" anchorCtr="0" compatLnSpc="1">
            <a:prstTxWarp prst="textNoShape">
              <a:avLst/>
            </a:prstTxWarp>
            <a:normAutofit/>
          </a:bodyPr>
          <a:lstStyle>
            <a:lvl1pPr algn="l" rtl="0" eaLnBrk="1" fontAlgn="base" hangingPunct="1">
              <a:lnSpc>
                <a:spcPct val="90000"/>
              </a:lnSpc>
              <a:spcBef>
                <a:spcPct val="0"/>
              </a:spcBef>
              <a:spcAft>
                <a:spcPct val="0"/>
              </a:spcAft>
              <a:defRPr sz="3200" b="1" i="0" kern="1200">
                <a:solidFill>
                  <a:schemeClr val="tx1"/>
                </a:solidFill>
                <a:latin typeface="+mj-lt"/>
                <a:ea typeface="Eurostile" pitchFamily="34" charset="0"/>
                <a:cs typeface="Arial"/>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defTabSz="1219170"/>
            <a:endParaRPr lang="ru-RU" sz="1200" dirty="0">
              <a:solidFill>
                <a:srgbClr val="002060"/>
              </a:solidFill>
              <a:latin typeface="Arial"/>
            </a:endParaRPr>
          </a:p>
        </p:txBody>
      </p:sp>
      <p:pic>
        <p:nvPicPr>
          <p:cNvPr id="1028" name="Picture 4" descr="CT scan Icon 3924397">
            <a:extLst>
              <a:ext uri="{FF2B5EF4-FFF2-40B4-BE49-F238E27FC236}">
                <a16:creationId xmlns:a16="http://schemas.microsoft.com/office/drawing/2014/main" id="{1F6F865B-3B4D-4E78-AF5C-0673494AA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7611" y="2271752"/>
            <a:ext cx="979609" cy="979609"/>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4C8732FF-E512-41F1-9D79-AC3903EB6BA7}"/>
              </a:ext>
            </a:extLst>
          </p:cNvPr>
          <p:cNvSpPr txBox="1">
            <a:spLocks/>
          </p:cNvSpPr>
          <p:nvPr/>
        </p:nvSpPr>
        <p:spPr bwMode="auto">
          <a:xfrm>
            <a:off x="2148396" y="4108672"/>
            <a:ext cx="6840227" cy="1211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45720" rIns="0" bIns="45720" numCol="1" anchor="t" anchorCtr="0" compatLnSpc="1">
            <a:prstTxWarp prst="textNoShape">
              <a:avLst/>
            </a:prstTxWarp>
          </a:bodyPr>
          <a:lstStyle>
            <a:lvl1pPr marL="0" indent="0" algn="l" rtl="0" eaLnBrk="1" fontAlgn="base" hangingPunct="1">
              <a:spcBef>
                <a:spcPct val="0"/>
              </a:spcBef>
              <a:spcAft>
                <a:spcPts val="0"/>
              </a:spcAft>
              <a:buClr>
                <a:schemeClr val="accent2"/>
              </a:buClr>
              <a:buSzPct val="120000"/>
              <a:buFont typeface="Arial" charset="0"/>
              <a:buNone/>
              <a:defRPr sz="2000" kern="1200">
                <a:solidFill>
                  <a:schemeClr val="accent6"/>
                </a:solidFill>
                <a:latin typeface="+mj-lt"/>
                <a:ea typeface="Eurostile" pitchFamily="34" charset="0"/>
                <a:cs typeface="Arial"/>
              </a:defRPr>
            </a:lvl1pPr>
            <a:lvl2pPr marL="457200" indent="0" algn="ctr" rtl="0" eaLnBrk="1" fontAlgn="base" hangingPunct="1">
              <a:spcBef>
                <a:spcPct val="0"/>
              </a:spcBef>
              <a:spcAft>
                <a:spcPts val="800"/>
              </a:spcAft>
              <a:buClr>
                <a:schemeClr val="accent1"/>
              </a:buClr>
              <a:buSzPct val="120000"/>
              <a:buFont typeface="Arial"/>
              <a:buNone/>
              <a:defRPr sz="2200" kern="1200">
                <a:solidFill>
                  <a:schemeClr val="tx1">
                    <a:tint val="75000"/>
                  </a:schemeClr>
                </a:solidFill>
                <a:latin typeface="+mj-lt"/>
                <a:ea typeface="Eurostile" pitchFamily="34" charset="0"/>
                <a:cs typeface="Arial"/>
              </a:defRPr>
            </a:lvl2pPr>
            <a:lvl3pPr marL="914400" indent="0" algn="ctr" rtl="0" eaLnBrk="1" fontAlgn="base" hangingPunct="1">
              <a:spcBef>
                <a:spcPct val="0"/>
              </a:spcBef>
              <a:spcAft>
                <a:spcPts val="800"/>
              </a:spcAft>
              <a:buClr>
                <a:schemeClr val="accent3"/>
              </a:buClr>
              <a:buSzPct val="120000"/>
              <a:buFont typeface="Arial"/>
              <a:buNone/>
              <a:defRPr sz="2000" kern="1200">
                <a:solidFill>
                  <a:schemeClr val="tx1">
                    <a:tint val="75000"/>
                  </a:schemeClr>
                </a:solidFill>
                <a:latin typeface="+mj-lt"/>
                <a:ea typeface="Eurostile" pitchFamily="34" charset="0"/>
                <a:cs typeface="Arial"/>
              </a:defRPr>
            </a:lvl3pPr>
            <a:lvl4pPr marL="1371600" indent="0" algn="ctr" rtl="0" eaLnBrk="1" fontAlgn="base" hangingPunct="1">
              <a:spcBef>
                <a:spcPct val="20000"/>
              </a:spcBef>
              <a:spcAft>
                <a:spcPct val="0"/>
              </a:spcAft>
              <a:buClr>
                <a:srgbClr val="669900"/>
              </a:buClr>
              <a:buFont typeface="Arial" charset="0"/>
              <a:buNone/>
              <a:defRPr sz="1600" kern="1200">
                <a:solidFill>
                  <a:schemeClr val="tx1">
                    <a:tint val="75000"/>
                  </a:schemeClr>
                </a:solidFill>
                <a:latin typeface="+mn-lt"/>
                <a:ea typeface="ヒラギノ角ゴ Pro W3" charset="0"/>
                <a:cs typeface="+mn-cs"/>
              </a:defRPr>
            </a:lvl4pPr>
            <a:lvl5pPr marL="1828800" indent="0" algn="ctr" rtl="0" eaLnBrk="1" fontAlgn="base" hangingPunct="1">
              <a:spcBef>
                <a:spcPct val="20000"/>
              </a:spcBef>
              <a:spcAft>
                <a:spcPct val="0"/>
              </a:spcAft>
              <a:buClr>
                <a:srgbClr val="669900"/>
              </a:buClr>
              <a:buFont typeface="Arial" charset="0"/>
              <a:buNone/>
              <a:defRPr sz="1400" kern="1200">
                <a:solidFill>
                  <a:schemeClr val="tx1">
                    <a:tint val="75000"/>
                  </a:schemeClr>
                </a:solidFill>
                <a:latin typeface="+mn-lt"/>
                <a:ea typeface="ヒラギノ角ゴ Pro W3" charset="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a:t>Presented by </a:t>
            </a:r>
          </a:p>
          <a:p>
            <a:r>
              <a:rPr lang="en-US" sz="1600" dirty="0">
                <a:solidFill>
                  <a:schemeClr val="tx1"/>
                </a:solidFill>
              </a:rPr>
              <a:t>Prahalad Vijaykumar</a:t>
            </a:r>
          </a:p>
        </p:txBody>
      </p:sp>
      <p:cxnSp>
        <p:nvCxnSpPr>
          <p:cNvPr id="6" name="Straight Connector 5">
            <a:extLst>
              <a:ext uri="{FF2B5EF4-FFF2-40B4-BE49-F238E27FC236}">
                <a16:creationId xmlns:a16="http://schemas.microsoft.com/office/drawing/2014/main" id="{A0F1E984-D3C4-478D-A518-76407A635F1F}"/>
              </a:ext>
            </a:extLst>
          </p:cNvPr>
          <p:cNvCxnSpPr>
            <a:cxnSpLocks/>
          </p:cNvCxnSpPr>
          <p:nvPr/>
        </p:nvCxnSpPr>
        <p:spPr>
          <a:xfrm>
            <a:off x="2148396" y="3986373"/>
            <a:ext cx="5177078" cy="0"/>
          </a:xfrm>
          <a:prstGeom prst="line">
            <a:avLst/>
          </a:prstGeom>
          <a:ln>
            <a:headEnd type="none"/>
            <a:tailEnd type="none"/>
          </a:ln>
        </p:spPr>
        <p:style>
          <a:lnRef idx="3">
            <a:schemeClr val="dk1"/>
          </a:lnRef>
          <a:fillRef idx="0">
            <a:schemeClr val="dk1"/>
          </a:fillRef>
          <a:effectRef idx="2">
            <a:schemeClr val="dk1"/>
          </a:effectRef>
          <a:fontRef idx="minor">
            <a:schemeClr val="tx1"/>
          </a:fontRef>
        </p:style>
      </p:cxnSp>
      <p:pic>
        <p:nvPicPr>
          <p:cNvPr id="1026" name="Picture 2" descr="IIT Goa - Wikipedia">
            <a:extLst>
              <a:ext uri="{FF2B5EF4-FFF2-40B4-BE49-F238E27FC236}">
                <a16:creationId xmlns:a16="http://schemas.microsoft.com/office/drawing/2014/main" id="{70018352-CC1A-4FAA-966B-9D5FEC868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396" y="361702"/>
            <a:ext cx="1856109" cy="19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779644"/>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4510" y="1017142"/>
            <a:ext cx="11655022" cy="5158233"/>
          </a:xfrm>
        </p:spPr>
        <p:txBody>
          <a:bodyPr>
            <a:normAutofit/>
          </a:bodyPr>
          <a:lstStyle/>
          <a:p>
            <a:r>
              <a:rPr lang="en-IN" sz="3200" b="1" dirty="0" err="1"/>
              <a:t>YaDV</a:t>
            </a:r>
            <a:r>
              <a:rPr lang="en-IN" sz="3200" dirty="0"/>
              <a:t> is a web-based DICOM Viewer for PACS enables Radiologist to </a:t>
            </a:r>
            <a:r>
              <a:rPr lang="en-US" sz="3200" dirty="0"/>
              <a:t>diagnoses, viewing, and transmitting medical images. </a:t>
            </a:r>
          </a:p>
          <a:p>
            <a:r>
              <a:rPr lang="en-US" sz="3200" b="1" dirty="0" err="1"/>
              <a:t>YaDV</a:t>
            </a:r>
            <a:r>
              <a:rPr lang="en-US" sz="3200" dirty="0"/>
              <a:t> core capabilities:</a:t>
            </a:r>
          </a:p>
          <a:p>
            <a:pPr lvl="1"/>
            <a:r>
              <a:rPr lang="en-IN" sz="2933" dirty="0"/>
              <a:t>Cloud Deployed (Demo purpose deployed in Heroku)</a:t>
            </a:r>
          </a:p>
          <a:p>
            <a:pPr lvl="1"/>
            <a:r>
              <a:rPr lang="en-IN" sz="2933" dirty="0"/>
              <a:t>Load and View DICOM Image</a:t>
            </a:r>
          </a:p>
          <a:p>
            <a:pPr lvl="1"/>
            <a:r>
              <a:rPr lang="en-IN" sz="2933" dirty="0"/>
              <a:t>View DICOM Head Metadata Information</a:t>
            </a:r>
          </a:p>
          <a:p>
            <a:pPr lvl="1"/>
            <a:r>
              <a:rPr lang="en-IN" sz="2933" dirty="0"/>
              <a:t>Basic DICOM Image Operation – i.e. Rotation, Zoom, Measurement etc.</a:t>
            </a:r>
          </a:p>
          <a:p>
            <a:pPr lvl="1"/>
            <a:r>
              <a:rPr lang="en-IN" sz="2933" dirty="0"/>
              <a:t>DICOM Image Classification</a:t>
            </a:r>
          </a:p>
          <a:p>
            <a:pPr lvl="1"/>
            <a:r>
              <a:rPr lang="en-IN" sz="2933" dirty="0"/>
              <a:t>Export DICOM Image – Anonymize Personal Information</a:t>
            </a:r>
            <a:endParaRPr lang="en-US" sz="3333" dirty="0"/>
          </a:p>
          <a:p>
            <a:pPr lvl="1"/>
            <a:endParaRPr lang="en-US" sz="2933" dirty="0"/>
          </a:p>
          <a:p>
            <a:endParaRPr lang="en-US" sz="3200" dirty="0"/>
          </a:p>
        </p:txBody>
      </p:sp>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10</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1545444"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b="1" i="0" u="none" strike="noStrike" kern="1200" cap="none" spc="0" normalizeH="0" baseline="0" noProof="0" dirty="0" err="1">
                <a:ln>
                  <a:noFill/>
                </a:ln>
                <a:solidFill>
                  <a:srgbClr val="000000"/>
                </a:solidFill>
                <a:effectLst/>
                <a:uLnTx/>
                <a:uFillTx/>
                <a:latin typeface="Arial"/>
              </a:rPr>
              <a:t>YaDV</a:t>
            </a:r>
            <a:r>
              <a:rPr kumimoji="0" lang="en-US" sz="3600" b="1" i="0" u="none" strike="noStrike" kern="1200" cap="none" spc="0" normalizeH="0" baseline="0" noProof="0" dirty="0">
                <a:ln>
                  <a:noFill/>
                </a:ln>
                <a:solidFill>
                  <a:srgbClr val="000000"/>
                </a:solidFill>
                <a:effectLst/>
                <a:uLnTx/>
                <a:uFillTx/>
                <a:latin typeface="Arial"/>
              </a:rPr>
              <a:t> Overview</a:t>
            </a:r>
          </a:p>
        </p:txBody>
      </p:sp>
      <p:pic>
        <p:nvPicPr>
          <p:cNvPr id="9" name="Picture 4" descr="CT scan Icon 3924397">
            <a:extLst>
              <a:ext uri="{FF2B5EF4-FFF2-40B4-BE49-F238E27FC236}">
                <a16:creationId xmlns:a16="http://schemas.microsoft.com/office/drawing/2014/main" id="{AA6DDF74-C91D-4408-AA3A-AD1558E83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7610" y="-287247"/>
            <a:ext cx="1211922" cy="1211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45402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FCC90F89-77FA-49E1-8518-ED1D3DFFDAF8}"/>
              </a:ext>
            </a:extLst>
          </p:cNvPr>
          <p:cNvPicPr>
            <a:picLocks noChangeAspect="1"/>
          </p:cNvPicPr>
          <p:nvPr/>
        </p:nvPicPr>
        <p:blipFill>
          <a:blip r:embed="rId2"/>
          <a:stretch>
            <a:fillRect/>
          </a:stretch>
        </p:blipFill>
        <p:spPr>
          <a:xfrm>
            <a:off x="803031" y="475948"/>
            <a:ext cx="9851270" cy="6382052"/>
          </a:xfrm>
          <a:prstGeom prst="rect">
            <a:avLst/>
          </a:prstGeom>
        </p:spPr>
      </p:pic>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11</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1545444"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b="1" i="0" u="none" strike="noStrike" kern="1200" cap="none" spc="0" normalizeH="0" baseline="0" noProof="0" dirty="0" err="1">
                <a:ln>
                  <a:noFill/>
                </a:ln>
                <a:solidFill>
                  <a:srgbClr val="000000"/>
                </a:solidFill>
                <a:effectLst/>
                <a:uLnTx/>
                <a:uFillTx/>
                <a:latin typeface="Arial"/>
              </a:rPr>
              <a:t>YaDV</a:t>
            </a:r>
            <a:r>
              <a:rPr kumimoji="0" lang="en-US" sz="3600" b="1" i="0" u="none" strike="noStrike" kern="1200" cap="none" spc="0" normalizeH="0" baseline="0" noProof="0" dirty="0">
                <a:ln>
                  <a:noFill/>
                </a:ln>
                <a:solidFill>
                  <a:srgbClr val="000000"/>
                </a:solidFill>
                <a:effectLst/>
                <a:uLnTx/>
                <a:uFillTx/>
                <a:latin typeface="Arial"/>
              </a:rPr>
              <a:t> Architecture</a:t>
            </a:r>
          </a:p>
        </p:txBody>
      </p:sp>
      <p:pic>
        <p:nvPicPr>
          <p:cNvPr id="9" name="Picture 4" descr="CT scan Icon 3924397">
            <a:extLst>
              <a:ext uri="{FF2B5EF4-FFF2-40B4-BE49-F238E27FC236}">
                <a16:creationId xmlns:a16="http://schemas.microsoft.com/office/drawing/2014/main" id="{AA6DDF74-C91D-4408-AA3A-AD1558E83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8762" y="-287247"/>
            <a:ext cx="1110770" cy="1110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91909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12</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1545444"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b="1" i="0" u="none" strike="noStrike" kern="1200" cap="none" spc="0" normalizeH="0" baseline="0" noProof="0" dirty="0" err="1">
                <a:ln>
                  <a:noFill/>
                </a:ln>
                <a:solidFill>
                  <a:srgbClr val="000000"/>
                </a:solidFill>
                <a:effectLst/>
                <a:uLnTx/>
                <a:uFillTx/>
                <a:latin typeface="Arial"/>
              </a:rPr>
              <a:t>YaDV</a:t>
            </a:r>
            <a:r>
              <a:rPr kumimoji="0" lang="en-US" sz="3600" b="1" i="0" u="none" strike="noStrike" kern="1200" cap="none" spc="0" normalizeH="0" baseline="0" noProof="0" dirty="0">
                <a:ln>
                  <a:noFill/>
                </a:ln>
                <a:solidFill>
                  <a:srgbClr val="000000"/>
                </a:solidFill>
                <a:effectLst/>
                <a:uLnTx/>
                <a:uFillTx/>
                <a:latin typeface="Arial"/>
              </a:rPr>
              <a:t> – Technologies Used</a:t>
            </a:r>
          </a:p>
        </p:txBody>
      </p:sp>
      <p:pic>
        <p:nvPicPr>
          <p:cNvPr id="9" name="Picture 4" descr="CT scan Icon 3924397">
            <a:extLst>
              <a:ext uri="{FF2B5EF4-FFF2-40B4-BE49-F238E27FC236}">
                <a16:creationId xmlns:a16="http://schemas.microsoft.com/office/drawing/2014/main" id="{AA6DDF74-C91D-4408-AA3A-AD1558E83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762" y="-287247"/>
            <a:ext cx="1110770" cy="11107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C7271FC8-E431-4316-807E-E36B9BD29727}"/>
              </a:ext>
            </a:extLst>
          </p:cNvPr>
          <p:cNvGraphicFramePr>
            <a:graphicFrameLocks noGrp="1"/>
          </p:cNvGraphicFramePr>
          <p:nvPr>
            <p:extLst>
              <p:ext uri="{D42A27DB-BD31-4B8C-83A1-F6EECF244321}">
                <p14:modId xmlns:p14="http://schemas.microsoft.com/office/powerpoint/2010/main" val="3672129260"/>
              </p:ext>
            </p:extLst>
          </p:nvPr>
        </p:nvGraphicFramePr>
        <p:xfrm>
          <a:off x="184936" y="817880"/>
          <a:ext cx="11914596" cy="5552440"/>
        </p:xfrm>
        <a:graphic>
          <a:graphicData uri="http://schemas.openxmlformats.org/drawingml/2006/table">
            <a:tbl>
              <a:tblPr firstRow="1" bandRow="1">
                <a:tableStyleId>{073A0DAA-6AF3-43AB-8588-CEC1D06C72B9}</a:tableStyleId>
              </a:tblPr>
              <a:tblGrid>
                <a:gridCol w="1273996">
                  <a:extLst>
                    <a:ext uri="{9D8B030D-6E8A-4147-A177-3AD203B41FA5}">
                      <a16:colId xmlns:a16="http://schemas.microsoft.com/office/drawing/2014/main" val="3670712217"/>
                    </a:ext>
                  </a:extLst>
                </a:gridCol>
                <a:gridCol w="4448710">
                  <a:extLst>
                    <a:ext uri="{9D8B030D-6E8A-4147-A177-3AD203B41FA5}">
                      <a16:colId xmlns:a16="http://schemas.microsoft.com/office/drawing/2014/main" val="440539154"/>
                    </a:ext>
                  </a:extLst>
                </a:gridCol>
                <a:gridCol w="2804845">
                  <a:extLst>
                    <a:ext uri="{9D8B030D-6E8A-4147-A177-3AD203B41FA5}">
                      <a16:colId xmlns:a16="http://schemas.microsoft.com/office/drawing/2014/main" val="4038058921"/>
                    </a:ext>
                  </a:extLst>
                </a:gridCol>
                <a:gridCol w="3387045">
                  <a:extLst>
                    <a:ext uri="{9D8B030D-6E8A-4147-A177-3AD203B41FA5}">
                      <a16:colId xmlns:a16="http://schemas.microsoft.com/office/drawing/2014/main" val="2183937911"/>
                    </a:ext>
                  </a:extLst>
                </a:gridCol>
              </a:tblGrid>
              <a:tr h="370840">
                <a:tc>
                  <a:txBody>
                    <a:bodyPr/>
                    <a:lstStyle/>
                    <a:p>
                      <a:r>
                        <a:rPr lang="en-IN" dirty="0"/>
                        <a:t>Technology</a:t>
                      </a:r>
                    </a:p>
                  </a:txBody>
                  <a:tcPr/>
                </a:tc>
                <a:tc>
                  <a:txBody>
                    <a:bodyPr/>
                    <a:lstStyle/>
                    <a:p>
                      <a:r>
                        <a:rPr lang="en-IN" dirty="0"/>
                        <a:t>Technology Overview</a:t>
                      </a:r>
                    </a:p>
                  </a:txBody>
                  <a:tcPr/>
                </a:tc>
                <a:tc>
                  <a:txBody>
                    <a:bodyPr/>
                    <a:lstStyle/>
                    <a:p>
                      <a:r>
                        <a:rPr lang="en-IN" dirty="0"/>
                        <a:t>Alternative Considered</a:t>
                      </a:r>
                    </a:p>
                  </a:txBody>
                  <a:tcPr/>
                </a:tc>
                <a:tc>
                  <a:txBody>
                    <a:bodyPr/>
                    <a:lstStyle/>
                    <a:p>
                      <a:r>
                        <a:rPr lang="en-IN" dirty="0"/>
                        <a:t>Reason</a:t>
                      </a:r>
                    </a:p>
                  </a:txBody>
                  <a:tcPr/>
                </a:tc>
                <a:extLst>
                  <a:ext uri="{0D108BD9-81ED-4DB2-BD59-A6C34878D82A}">
                    <a16:rowId xmlns:a16="http://schemas.microsoft.com/office/drawing/2014/main" val="1656216348"/>
                  </a:ext>
                </a:extLst>
              </a:tr>
              <a:tr h="370840">
                <a:tc>
                  <a:txBody>
                    <a:bodyPr/>
                    <a:lstStyle/>
                    <a:p>
                      <a:r>
                        <a:rPr lang="en-IN" dirty="0"/>
                        <a:t>OpenCV</a:t>
                      </a:r>
                    </a:p>
                  </a:txBody>
                  <a:tcPr/>
                </a:tc>
                <a:tc>
                  <a:txBody>
                    <a:bodyPr/>
                    <a:lstStyle/>
                    <a:p>
                      <a:r>
                        <a:rPr lang="en-IN" sz="1600" dirty="0"/>
                        <a:t>OpenCV provides a real-time optimized Computer Vision library, tools, and hardware. </a:t>
                      </a:r>
                    </a:p>
                  </a:txBody>
                  <a:tcPr/>
                </a:tc>
                <a:tc>
                  <a:txBody>
                    <a:bodyPr/>
                    <a:lstStyle/>
                    <a:p>
                      <a:r>
                        <a:rPr lang="en-IN" sz="1600" dirty="0"/>
                        <a:t>OpenCV and </a:t>
                      </a:r>
                      <a:r>
                        <a:rPr lang="en-IN" sz="1600" dirty="0" err="1"/>
                        <a:t>MatPlot</a:t>
                      </a:r>
                      <a:endParaRPr lang="en-IN" sz="1600" dirty="0"/>
                    </a:p>
                  </a:txBody>
                  <a:tcPr/>
                </a:tc>
                <a:tc>
                  <a:txBody>
                    <a:bodyPr/>
                    <a:lstStyle/>
                    <a:p>
                      <a:r>
                        <a:rPr lang="en-IN" sz="1600" dirty="0"/>
                        <a:t>Opted for OpenCV since I am comfortable with this.</a:t>
                      </a:r>
                    </a:p>
                  </a:txBody>
                  <a:tcPr/>
                </a:tc>
                <a:extLst>
                  <a:ext uri="{0D108BD9-81ED-4DB2-BD59-A6C34878D82A}">
                    <a16:rowId xmlns:a16="http://schemas.microsoft.com/office/drawing/2014/main" val="1102217827"/>
                  </a:ext>
                </a:extLst>
              </a:tr>
              <a:tr h="370840">
                <a:tc>
                  <a:txBody>
                    <a:bodyPr/>
                    <a:lstStyle/>
                    <a:p>
                      <a:r>
                        <a:rPr lang="en-IN" dirty="0" err="1"/>
                        <a:t>PyDICOM</a:t>
                      </a:r>
                      <a:endParaRPr lang="en-IN" dirty="0"/>
                    </a:p>
                  </a:txBody>
                  <a:tcPr/>
                </a:tc>
                <a:tc>
                  <a:txBody>
                    <a:bodyPr/>
                    <a:lstStyle/>
                    <a:p>
                      <a:r>
                        <a:rPr lang="en-IN" sz="1600" dirty="0" err="1"/>
                        <a:t>pydicom</a:t>
                      </a:r>
                      <a:r>
                        <a:rPr lang="en-IN" sz="1600" dirty="0"/>
                        <a:t> is a pure Python package for working with DICOM files such as medical images, reports, and radiotherapy objects.</a:t>
                      </a:r>
                    </a:p>
                  </a:txBody>
                  <a:tcPr/>
                </a:tc>
                <a:tc>
                  <a:txBody>
                    <a:bodyPr/>
                    <a:lstStyle/>
                    <a:p>
                      <a:r>
                        <a:rPr lang="nb-NO" sz="1600" dirty="0"/>
                        <a:t>PyDicom</a:t>
                      </a:r>
                      <a:endParaRPr lang="en-IN" sz="1600" dirty="0"/>
                    </a:p>
                  </a:txBody>
                  <a:tcPr/>
                </a:tc>
                <a:tc>
                  <a:txBody>
                    <a:bodyPr/>
                    <a:lstStyle/>
                    <a:p>
                      <a:r>
                        <a:rPr lang="en-IN" sz="1600" dirty="0"/>
                        <a:t>Widely used framework and good documentation.</a:t>
                      </a:r>
                    </a:p>
                  </a:txBody>
                  <a:tcPr/>
                </a:tc>
                <a:extLst>
                  <a:ext uri="{0D108BD9-81ED-4DB2-BD59-A6C34878D82A}">
                    <a16:rowId xmlns:a16="http://schemas.microsoft.com/office/drawing/2014/main" val="1186202984"/>
                  </a:ext>
                </a:extLst>
              </a:tr>
              <a:tr h="370840">
                <a:tc>
                  <a:txBody>
                    <a:bodyPr/>
                    <a:lstStyle/>
                    <a:p>
                      <a:r>
                        <a:rPr lang="en-IN" dirty="0" err="1"/>
                        <a:t>FastAI</a:t>
                      </a:r>
                      <a:endParaRPr lang="en-IN" dirty="0"/>
                    </a:p>
                  </a:txBody>
                  <a:tcPr/>
                </a:tc>
                <a:tc>
                  <a:txBody>
                    <a:bodyPr/>
                    <a:lstStyle/>
                    <a:p>
                      <a:r>
                        <a:rPr lang="en-IN" sz="1600" dirty="0" err="1"/>
                        <a:t>fastai</a:t>
                      </a:r>
                      <a:r>
                        <a:rPr lang="en-IN" sz="1600" dirty="0"/>
                        <a:t> is a deep learning library which provides practitioners with high-level components that can quickly and easily provide state-of-the-art results in standard deep learning domains, and provides researchers with low-level components that can be mixed and matched to build new approaches.</a:t>
                      </a:r>
                    </a:p>
                  </a:txBody>
                  <a:tcPr/>
                </a:tc>
                <a:tc>
                  <a:txBody>
                    <a:bodyPr/>
                    <a:lstStyle/>
                    <a:p>
                      <a:endParaRPr lang="en-IN" sz="1600" dirty="0"/>
                    </a:p>
                  </a:txBody>
                  <a:tcPr/>
                </a:tc>
                <a:tc>
                  <a:txBody>
                    <a:bodyPr/>
                    <a:lstStyle/>
                    <a:p>
                      <a:endParaRPr lang="en-IN" sz="1600" dirty="0"/>
                    </a:p>
                  </a:txBody>
                  <a:tcPr/>
                </a:tc>
                <a:extLst>
                  <a:ext uri="{0D108BD9-81ED-4DB2-BD59-A6C34878D82A}">
                    <a16:rowId xmlns:a16="http://schemas.microsoft.com/office/drawing/2014/main" val="1449962413"/>
                  </a:ext>
                </a:extLst>
              </a:tr>
              <a:tr h="370840">
                <a:tc>
                  <a:txBody>
                    <a:bodyPr/>
                    <a:lstStyle/>
                    <a:p>
                      <a:r>
                        <a:rPr lang="en-IN" dirty="0" err="1"/>
                        <a:t>Streamlit</a:t>
                      </a:r>
                      <a:endParaRPr lang="en-IN" dirty="0"/>
                    </a:p>
                  </a:txBody>
                  <a:tcPr/>
                </a:tc>
                <a:tc>
                  <a:txBody>
                    <a:bodyPr/>
                    <a:lstStyle/>
                    <a:p>
                      <a:r>
                        <a:rPr lang="en-IN" sz="1600" dirty="0" err="1"/>
                        <a:t>Streamlit</a:t>
                      </a:r>
                      <a:r>
                        <a:rPr lang="en-IN" sz="1600" dirty="0"/>
                        <a:t> is an open-source Python library that makes it easy to create and share beautiful, custom web apps for machine learning and data science. </a:t>
                      </a:r>
                    </a:p>
                  </a:txBody>
                  <a:tcPr/>
                </a:tc>
                <a:tc>
                  <a:txBody>
                    <a:bodyPr/>
                    <a:lstStyle/>
                    <a:p>
                      <a:r>
                        <a:rPr lang="en-IN" sz="1600" dirty="0" err="1"/>
                        <a:t>Streamlit</a:t>
                      </a:r>
                      <a:r>
                        <a:rPr lang="en-IN" sz="1600" dirty="0"/>
                        <a:t> and </a:t>
                      </a:r>
                      <a:r>
                        <a:rPr lang="en-IN" sz="1600" dirty="0" err="1"/>
                        <a:t>tkinter</a:t>
                      </a:r>
                      <a:endParaRPr lang="en-IN" sz="1600" dirty="0"/>
                    </a:p>
                  </a:txBody>
                  <a:tcPr/>
                </a:tc>
                <a:tc>
                  <a:txBody>
                    <a:bodyPr/>
                    <a:lstStyle/>
                    <a:p>
                      <a:r>
                        <a:rPr lang="en-IN" sz="1600" dirty="0"/>
                        <a:t>Selected </a:t>
                      </a:r>
                      <a:r>
                        <a:rPr lang="en-IN" sz="1600" dirty="0" err="1"/>
                        <a:t>Streamlit</a:t>
                      </a:r>
                      <a:r>
                        <a:rPr lang="en-IN" sz="1600" dirty="0"/>
                        <a:t> because of ease of  use. Instant deployment and compatible with other python libraries.</a:t>
                      </a:r>
                    </a:p>
                  </a:txBody>
                  <a:tcPr/>
                </a:tc>
                <a:extLst>
                  <a:ext uri="{0D108BD9-81ED-4DB2-BD59-A6C34878D82A}">
                    <a16:rowId xmlns:a16="http://schemas.microsoft.com/office/drawing/2014/main" val="1417451966"/>
                  </a:ext>
                </a:extLst>
              </a:tr>
              <a:tr h="370840">
                <a:tc>
                  <a:txBody>
                    <a:bodyPr/>
                    <a:lstStyle/>
                    <a:p>
                      <a:r>
                        <a:rPr lang="en-IN" dirty="0" err="1"/>
                        <a:t>Gliffy</a:t>
                      </a:r>
                      <a:endParaRPr lang="en-IN" dirty="0"/>
                    </a:p>
                  </a:txBody>
                  <a:tcPr/>
                </a:tc>
                <a:tc>
                  <a:txBody>
                    <a:bodyPr/>
                    <a:lstStyle/>
                    <a:p>
                      <a:r>
                        <a:rPr lang="en-IN" sz="1600" dirty="0"/>
                        <a:t>N/A</a:t>
                      </a:r>
                    </a:p>
                  </a:txBody>
                  <a:tcPr/>
                </a:tc>
                <a:tc>
                  <a:txBody>
                    <a:bodyPr/>
                    <a:lstStyle/>
                    <a:p>
                      <a:r>
                        <a:rPr lang="en-IN" sz="1600" dirty="0"/>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For high level flow diagram for this project (30days free trial edition)</a:t>
                      </a:r>
                    </a:p>
                  </a:txBody>
                  <a:tcPr/>
                </a:tc>
                <a:extLst>
                  <a:ext uri="{0D108BD9-81ED-4DB2-BD59-A6C34878D82A}">
                    <a16:rowId xmlns:a16="http://schemas.microsoft.com/office/drawing/2014/main" val="2249529867"/>
                  </a:ext>
                </a:extLst>
              </a:tr>
              <a:tr h="370840">
                <a:tc>
                  <a:txBody>
                    <a:bodyPr/>
                    <a:lstStyle/>
                    <a:p>
                      <a:r>
                        <a:rPr lang="en-IN" dirty="0"/>
                        <a:t>Heroku</a:t>
                      </a:r>
                    </a:p>
                  </a:txBody>
                  <a:tcPr/>
                </a:tc>
                <a:tc>
                  <a:txBody>
                    <a:bodyPr/>
                    <a:lstStyle/>
                    <a:p>
                      <a:r>
                        <a:rPr lang="en-IN" sz="1600" dirty="0"/>
                        <a:t>Heroku is a cloud platform as a service (PaaS) supporting several programming languages</a:t>
                      </a:r>
                    </a:p>
                  </a:txBody>
                  <a:tcPr/>
                </a:tc>
                <a:tc>
                  <a:txBody>
                    <a:bodyPr/>
                    <a:lstStyle/>
                    <a:p>
                      <a:r>
                        <a:rPr lang="en-IN" sz="1600" dirty="0"/>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Ease to deploy from </a:t>
                      </a:r>
                      <a:r>
                        <a:rPr lang="en-IN" sz="1600" dirty="0" err="1"/>
                        <a:t>Github</a:t>
                      </a:r>
                      <a:endParaRPr lang="en-IN" sz="1600" dirty="0"/>
                    </a:p>
                  </a:txBody>
                  <a:tcPr/>
                </a:tc>
                <a:extLst>
                  <a:ext uri="{0D108BD9-81ED-4DB2-BD59-A6C34878D82A}">
                    <a16:rowId xmlns:a16="http://schemas.microsoft.com/office/drawing/2014/main" val="1394931220"/>
                  </a:ext>
                </a:extLst>
              </a:tr>
            </a:tbl>
          </a:graphicData>
        </a:graphic>
      </p:graphicFrame>
    </p:spTree>
    <p:extLst>
      <p:ext uri="{BB962C8B-B14F-4D97-AF65-F5344CB8AC3E}">
        <p14:creationId xmlns:p14="http://schemas.microsoft.com/office/powerpoint/2010/main" val="131726251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3902420" cy="3531840"/>
          </a:xfrm>
          <a:prstGeom prst="rect">
            <a:avLst/>
          </a:prstGeom>
          <a:solidFill>
            <a:srgbClr val="595959">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734664" y="882679"/>
            <a:ext cx="3361677" cy="266298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lIns="91440" tIns="45720" rIns="91440" bIns="45720" numCol="1" rtlCol="0" anchor="ctr" anchorCtr="0" compatLnSpc="1">
            <a:prstTxWarp prst="textNoShape">
              <a:avLst/>
            </a:prstTxWarp>
            <a:normAutofit/>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fontAlgn="base">
              <a:spcAft>
                <a:spcPts val="600"/>
              </a:spcAft>
              <a:buClrTx/>
              <a:buSzTx/>
              <a:tabLst/>
              <a:defRPr/>
            </a:pPr>
            <a:r>
              <a:rPr kumimoji="0" lang="en-US" sz="4800" b="1" i="0" u="none" strike="noStrike" cap="none" spc="0" normalizeH="0" baseline="0" noProof="0">
                <a:ln>
                  <a:noFill/>
                </a:ln>
                <a:solidFill>
                  <a:srgbClr val="FFFFFF"/>
                </a:solidFill>
                <a:effectLst/>
                <a:uLnTx/>
                <a:uFillTx/>
                <a:ea typeface="+mj-ea"/>
                <a:cs typeface="+mj-cs"/>
              </a:rPr>
              <a:t>YaDV – User Interface</a:t>
            </a:r>
          </a:p>
        </p:txBody>
      </p:sp>
      <p:sp>
        <p:nvSpPr>
          <p:cNvPr id="19" name="Rectangle 18">
            <a:extLst>
              <a:ext uri="{FF2B5EF4-FFF2-40B4-BE49-F238E27FC236}">
                <a16:creationId xmlns:a16="http://schemas.microsoft.com/office/drawing/2014/main" id="{FB2B6738-30C2-42E0-92BA-500EEE519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70" y="448056"/>
            <a:ext cx="7196328" cy="3538728"/>
          </a:xfrm>
          <a:prstGeom prst="rect">
            <a:avLst/>
          </a:prstGeom>
          <a:solidFill>
            <a:srgbClr val="3B90E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145670"/>
            <a:ext cx="2391411" cy="2262108"/>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9">
            <a:extLst>
              <a:ext uri="{FF2B5EF4-FFF2-40B4-BE49-F238E27FC236}">
                <a16:creationId xmlns:a16="http://schemas.microsoft.com/office/drawing/2014/main" id="{EAD412F7-5C73-45EB-8F91-3905C958BCAF}"/>
              </a:ext>
            </a:extLst>
          </p:cNvPr>
          <p:cNvPicPr>
            <a:picLocks noChangeAspect="1"/>
          </p:cNvPicPr>
          <p:nvPr/>
        </p:nvPicPr>
        <p:blipFill>
          <a:blip r:embed="rId2"/>
          <a:stretch>
            <a:fillRect/>
          </a:stretch>
        </p:blipFill>
        <p:spPr>
          <a:xfrm>
            <a:off x="4759673" y="603504"/>
            <a:ext cx="4388053" cy="3181339"/>
          </a:xfrm>
          <a:prstGeom prst="rect">
            <a:avLst/>
          </a:prstGeom>
        </p:spPr>
      </p:pic>
      <p:sp>
        <p:nvSpPr>
          <p:cNvPr id="23" name="Rectangle 22">
            <a:extLst>
              <a:ext uri="{FF2B5EF4-FFF2-40B4-BE49-F238E27FC236}">
                <a16:creationId xmlns:a16="http://schemas.microsoft.com/office/drawing/2014/main" id="{736FE8F5-3FB3-48E6-995A-0B23EE9E1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8353" y="4146797"/>
            <a:ext cx="1351062" cy="1060960"/>
          </a:xfrm>
          <a:prstGeom prst="rect">
            <a:avLst/>
          </a:prstGeom>
          <a:solidFill>
            <a:srgbClr val="68543A">
              <a:alpha val="20000"/>
            </a:srgbClr>
          </a:solidFill>
          <a:ln w="25400">
            <a:solidFill>
              <a:srgbClr val="68543A">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1B1B"/>
              </a:solidFill>
            </a:endParaRPr>
          </a:p>
        </p:txBody>
      </p:sp>
      <p:sp>
        <p:nvSpPr>
          <p:cNvPr id="38" name="Rectangle 24">
            <a:extLst>
              <a:ext uri="{FF2B5EF4-FFF2-40B4-BE49-F238E27FC236}">
                <a16:creationId xmlns:a16="http://schemas.microsoft.com/office/drawing/2014/main" id="{A4977D79-90D9-48E1-B887-CE7ABE7A7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7136" y="4142232"/>
            <a:ext cx="3520440" cy="2267712"/>
          </a:xfrm>
          <a:prstGeom prst="rect">
            <a:avLst/>
          </a:prstGeom>
          <a:solidFill>
            <a:srgbClr val="3B90E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3417" y="5350513"/>
            <a:ext cx="1351062" cy="1060960"/>
          </a:xfrm>
          <a:prstGeom prst="rect">
            <a:avLst/>
          </a:prstGeom>
          <a:solidFill>
            <a:srgbClr val="68543A"/>
          </a:solidFill>
          <a:ln w="25400">
            <a:solidFill>
              <a:srgbClr val="6854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1B1B"/>
              </a:solidFill>
            </a:endParaRPr>
          </a:p>
        </p:txBody>
      </p:sp>
      <p:pic>
        <p:nvPicPr>
          <p:cNvPr id="6" name="Picture 5">
            <a:extLst>
              <a:ext uri="{FF2B5EF4-FFF2-40B4-BE49-F238E27FC236}">
                <a16:creationId xmlns:a16="http://schemas.microsoft.com/office/drawing/2014/main" id="{CA31FDE5-0D8B-44F8-A162-14F0C9AC8DB8}"/>
              </a:ext>
            </a:extLst>
          </p:cNvPr>
          <p:cNvPicPr>
            <a:picLocks noChangeAspect="1"/>
          </p:cNvPicPr>
          <p:nvPr/>
        </p:nvPicPr>
        <p:blipFill>
          <a:blip r:embed="rId3"/>
          <a:stretch>
            <a:fillRect/>
          </a:stretch>
        </p:blipFill>
        <p:spPr>
          <a:xfrm>
            <a:off x="4964849" y="4325112"/>
            <a:ext cx="2625012" cy="1929384"/>
          </a:xfrm>
          <a:prstGeom prst="rect">
            <a:avLst/>
          </a:prstGeom>
        </p:spPr>
      </p:pic>
      <p:sp>
        <p:nvSpPr>
          <p:cNvPr id="29" name="Rectangle 28">
            <a:extLst>
              <a:ext uri="{FF2B5EF4-FFF2-40B4-BE49-F238E27FC236}">
                <a16:creationId xmlns:a16="http://schemas.microsoft.com/office/drawing/2014/main" id="{05B90C22-87CC-4834-9BCA-D90C15710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024" y="4142232"/>
            <a:ext cx="3520440" cy="2267712"/>
          </a:xfrm>
          <a:prstGeom prst="rect">
            <a:avLst/>
          </a:prstGeom>
          <a:solidFill>
            <a:srgbClr val="3B90E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07F3B8B6-1AF1-4C9B-B5CF-C429D7CED5D6}"/>
              </a:ext>
            </a:extLst>
          </p:cNvPr>
          <p:cNvPicPr>
            <a:picLocks noChangeAspect="1"/>
          </p:cNvPicPr>
          <p:nvPr/>
        </p:nvPicPr>
        <p:blipFill>
          <a:blip r:embed="rId4"/>
          <a:stretch>
            <a:fillRect/>
          </a:stretch>
        </p:blipFill>
        <p:spPr>
          <a:xfrm>
            <a:off x="9147726" y="4325112"/>
            <a:ext cx="1611035" cy="1929384"/>
          </a:xfrm>
          <a:prstGeom prst="rect">
            <a:avLst/>
          </a:prstGeom>
        </p:spPr>
      </p:pic>
      <p:pic>
        <p:nvPicPr>
          <p:cNvPr id="14" name="Picture 13">
            <a:extLst>
              <a:ext uri="{FF2B5EF4-FFF2-40B4-BE49-F238E27FC236}">
                <a16:creationId xmlns:a16="http://schemas.microsoft.com/office/drawing/2014/main" id="{E14FBA7B-4371-4A3D-B363-67FE9467B6B3}"/>
              </a:ext>
            </a:extLst>
          </p:cNvPr>
          <p:cNvPicPr>
            <a:picLocks noChangeAspect="1"/>
          </p:cNvPicPr>
          <p:nvPr/>
        </p:nvPicPr>
        <p:blipFill>
          <a:blip r:embed="rId5"/>
          <a:stretch>
            <a:fillRect/>
          </a:stretch>
        </p:blipFill>
        <p:spPr>
          <a:xfrm>
            <a:off x="701830" y="4234755"/>
            <a:ext cx="1911865" cy="2082666"/>
          </a:xfrm>
          <a:prstGeom prst="rect">
            <a:avLst/>
          </a:prstGeom>
        </p:spPr>
      </p:pic>
      <p:pic>
        <p:nvPicPr>
          <p:cNvPr id="3" name="Picture 2">
            <a:extLst>
              <a:ext uri="{FF2B5EF4-FFF2-40B4-BE49-F238E27FC236}">
                <a16:creationId xmlns:a16="http://schemas.microsoft.com/office/drawing/2014/main" id="{94B8A02E-82C1-4513-BBBF-E747C87A1562}"/>
              </a:ext>
            </a:extLst>
          </p:cNvPr>
          <p:cNvPicPr>
            <a:picLocks noChangeAspect="1"/>
          </p:cNvPicPr>
          <p:nvPr/>
        </p:nvPicPr>
        <p:blipFill>
          <a:blip r:embed="rId6"/>
          <a:stretch>
            <a:fillRect/>
          </a:stretch>
        </p:blipFill>
        <p:spPr>
          <a:xfrm>
            <a:off x="3098372" y="5437789"/>
            <a:ext cx="1194908" cy="886408"/>
          </a:xfrm>
          <a:prstGeom prst="rect">
            <a:avLst/>
          </a:prstGeom>
        </p:spPr>
      </p:pic>
      <p:pic>
        <p:nvPicPr>
          <p:cNvPr id="4" name="Picture 3">
            <a:extLst>
              <a:ext uri="{FF2B5EF4-FFF2-40B4-BE49-F238E27FC236}">
                <a16:creationId xmlns:a16="http://schemas.microsoft.com/office/drawing/2014/main" id="{39DBC339-2A69-4886-86B2-52312FB99655}"/>
              </a:ext>
            </a:extLst>
          </p:cNvPr>
          <p:cNvPicPr>
            <a:picLocks noChangeAspect="1"/>
          </p:cNvPicPr>
          <p:nvPr/>
        </p:nvPicPr>
        <p:blipFill>
          <a:blip r:embed="rId7"/>
          <a:stretch>
            <a:fillRect/>
          </a:stretch>
        </p:blipFill>
        <p:spPr>
          <a:xfrm>
            <a:off x="9195037" y="2105774"/>
            <a:ext cx="2468850" cy="448881"/>
          </a:xfrm>
          <a:prstGeom prst="rect">
            <a:avLst/>
          </a:prstGeom>
        </p:spPr>
      </p:pic>
    </p:spTree>
    <p:extLst>
      <p:ext uri="{BB962C8B-B14F-4D97-AF65-F5344CB8AC3E}">
        <p14:creationId xmlns:p14="http://schemas.microsoft.com/office/powerpoint/2010/main" val="82293249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4510" y="1017142"/>
            <a:ext cx="11305116" cy="5158233"/>
          </a:xfrm>
        </p:spPr>
        <p:txBody>
          <a:bodyPr>
            <a:normAutofit/>
          </a:bodyPr>
          <a:lstStyle/>
          <a:p>
            <a:r>
              <a:rPr lang="en-IN" sz="2800" dirty="0"/>
              <a:t>Learn more on DICOM TAGs – Refer </a:t>
            </a:r>
            <a:r>
              <a:rPr lang="en-IN" sz="2800" dirty="0">
                <a:hlinkClick r:id="rId2"/>
              </a:rPr>
              <a:t>link</a:t>
            </a:r>
            <a:endParaRPr lang="en-IN" sz="2800" dirty="0"/>
          </a:p>
          <a:p>
            <a:r>
              <a:rPr lang="en-IN" sz="2800" dirty="0"/>
              <a:t>Hand Gesture based Image operation</a:t>
            </a:r>
          </a:p>
          <a:p>
            <a:r>
              <a:rPr lang="en-IN" sz="2800" dirty="0"/>
              <a:t>The Value Of Interest Lookup (VOI LUT - 0028, 3010) Table Implementation</a:t>
            </a:r>
          </a:p>
          <a:p>
            <a:r>
              <a:rPr lang="en-IN" sz="2800" dirty="0"/>
              <a:t>Advance measurement overlay on top of images</a:t>
            </a:r>
          </a:p>
          <a:p>
            <a:r>
              <a:rPr lang="en-IN" sz="2800" dirty="0"/>
              <a:t>More 3D Image support and 3D specific operation</a:t>
            </a:r>
          </a:p>
          <a:p>
            <a:r>
              <a:rPr lang="en-IN" sz="2800" dirty="0"/>
              <a:t>Open multiple image in parallel and compare</a:t>
            </a:r>
          </a:p>
          <a:p>
            <a:r>
              <a:rPr lang="en-IN" sz="2800" dirty="0"/>
              <a:t>Predict COVID cases based on CT Images</a:t>
            </a:r>
          </a:p>
          <a:p>
            <a:r>
              <a:rPr lang="en-IN" sz="2800" dirty="0"/>
              <a:t>Predict COVID cases based on </a:t>
            </a:r>
            <a:r>
              <a:rPr lang="en-IN" sz="2800" dirty="0" err="1"/>
              <a:t>XRays</a:t>
            </a:r>
            <a:endParaRPr lang="en-IN" sz="2800" dirty="0"/>
          </a:p>
          <a:p>
            <a:r>
              <a:rPr lang="en-IN" sz="2800" dirty="0"/>
              <a:t>Integration with PACS</a:t>
            </a:r>
          </a:p>
          <a:p>
            <a:r>
              <a:rPr lang="en-IN" sz="2933"/>
              <a:t>Scan patient, auto face detect and pull patient history from PACS</a:t>
            </a:r>
            <a:endParaRPr lang="en-US" sz="2933" dirty="0"/>
          </a:p>
        </p:txBody>
      </p:sp>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14</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1545444"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b="1" i="0" u="none" strike="noStrike" kern="1200" cap="none" spc="0" normalizeH="0" baseline="0" noProof="0" dirty="0" err="1">
                <a:ln>
                  <a:noFill/>
                </a:ln>
                <a:solidFill>
                  <a:srgbClr val="000000"/>
                </a:solidFill>
                <a:effectLst/>
                <a:uLnTx/>
                <a:uFillTx/>
                <a:latin typeface="Arial"/>
              </a:rPr>
              <a:t>YaDV</a:t>
            </a:r>
            <a:r>
              <a:rPr kumimoji="0" lang="en-US" sz="3600" b="1" i="0" u="none" strike="noStrike" kern="1200" cap="none" spc="0" normalizeH="0" baseline="0" noProof="0" dirty="0">
                <a:ln>
                  <a:noFill/>
                </a:ln>
                <a:solidFill>
                  <a:srgbClr val="000000"/>
                </a:solidFill>
                <a:effectLst/>
                <a:uLnTx/>
                <a:uFillTx/>
                <a:latin typeface="Arial"/>
              </a:rPr>
              <a:t> – Next Step</a:t>
            </a:r>
          </a:p>
        </p:txBody>
      </p:sp>
      <p:pic>
        <p:nvPicPr>
          <p:cNvPr id="9" name="Picture 4" descr="CT scan Icon 3924397">
            <a:extLst>
              <a:ext uri="{FF2B5EF4-FFF2-40B4-BE49-F238E27FC236}">
                <a16:creationId xmlns:a16="http://schemas.microsoft.com/office/drawing/2014/main" id="{AA6DDF74-C91D-4408-AA3A-AD1558E83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9507" y="-287248"/>
            <a:ext cx="1470025" cy="147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26626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15</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1545444"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b="1" i="0" u="none" strike="noStrike" kern="1200" cap="none" spc="0" normalizeH="0" baseline="0" noProof="0" dirty="0" err="1">
                <a:ln>
                  <a:noFill/>
                </a:ln>
                <a:solidFill>
                  <a:srgbClr val="000000"/>
                </a:solidFill>
                <a:effectLst/>
                <a:uLnTx/>
                <a:uFillTx/>
                <a:latin typeface="Arial"/>
              </a:rPr>
              <a:t>YaDV</a:t>
            </a:r>
            <a:r>
              <a:rPr kumimoji="0" lang="en-US" sz="3600" b="1" i="0" u="none" strike="noStrike" kern="1200" cap="none" spc="0" normalizeH="0" baseline="0" noProof="0" dirty="0">
                <a:ln>
                  <a:noFill/>
                </a:ln>
                <a:solidFill>
                  <a:srgbClr val="000000"/>
                </a:solidFill>
                <a:effectLst/>
                <a:uLnTx/>
                <a:uFillTx/>
                <a:latin typeface="Arial"/>
              </a:rPr>
              <a:t> – Reference</a:t>
            </a:r>
          </a:p>
        </p:txBody>
      </p:sp>
      <p:pic>
        <p:nvPicPr>
          <p:cNvPr id="9" name="Picture 4" descr="CT scan Icon 3924397">
            <a:extLst>
              <a:ext uri="{FF2B5EF4-FFF2-40B4-BE49-F238E27FC236}">
                <a16:creationId xmlns:a16="http://schemas.microsoft.com/office/drawing/2014/main" id="{AA6DDF74-C91D-4408-AA3A-AD1558E83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762" y="-287247"/>
            <a:ext cx="1110770" cy="11107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B110B553-C6C6-4913-915A-B05D8DF0E64C}"/>
              </a:ext>
            </a:extLst>
          </p:cNvPr>
          <p:cNvGraphicFramePr>
            <a:graphicFrameLocks noGrp="1"/>
          </p:cNvGraphicFramePr>
          <p:nvPr>
            <p:extLst>
              <p:ext uri="{D42A27DB-BD31-4B8C-83A1-F6EECF244321}">
                <p14:modId xmlns:p14="http://schemas.microsoft.com/office/powerpoint/2010/main" val="378964413"/>
              </p:ext>
            </p:extLst>
          </p:nvPr>
        </p:nvGraphicFramePr>
        <p:xfrm>
          <a:off x="174661" y="955972"/>
          <a:ext cx="11924871" cy="3134360"/>
        </p:xfrm>
        <a:graphic>
          <a:graphicData uri="http://schemas.openxmlformats.org/drawingml/2006/table">
            <a:tbl>
              <a:tblPr firstRow="1" bandRow="1">
                <a:tableStyleId>{073A0DAA-6AF3-43AB-8588-CEC1D06C72B9}</a:tableStyleId>
              </a:tblPr>
              <a:tblGrid>
                <a:gridCol w="4449097">
                  <a:extLst>
                    <a:ext uri="{9D8B030D-6E8A-4147-A177-3AD203B41FA5}">
                      <a16:colId xmlns:a16="http://schemas.microsoft.com/office/drawing/2014/main" val="747794708"/>
                    </a:ext>
                  </a:extLst>
                </a:gridCol>
                <a:gridCol w="7475774">
                  <a:extLst>
                    <a:ext uri="{9D8B030D-6E8A-4147-A177-3AD203B41FA5}">
                      <a16:colId xmlns:a16="http://schemas.microsoft.com/office/drawing/2014/main" val="2426970916"/>
                    </a:ext>
                  </a:extLst>
                </a:gridCol>
              </a:tblGrid>
              <a:tr h="370840">
                <a:tc>
                  <a:txBody>
                    <a:bodyPr/>
                    <a:lstStyle/>
                    <a:p>
                      <a:r>
                        <a:rPr lang="en-IN" dirty="0"/>
                        <a:t>Topic</a:t>
                      </a:r>
                    </a:p>
                  </a:txBody>
                  <a:tcPr/>
                </a:tc>
                <a:tc>
                  <a:txBody>
                    <a:bodyPr/>
                    <a:lstStyle/>
                    <a:p>
                      <a:r>
                        <a:rPr lang="en-IN" dirty="0"/>
                        <a:t>Reference Link</a:t>
                      </a:r>
                    </a:p>
                  </a:txBody>
                  <a:tcPr/>
                </a:tc>
                <a:extLst>
                  <a:ext uri="{0D108BD9-81ED-4DB2-BD59-A6C34878D82A}">
                    <a16:rowId xmlns:a16="http://schemas.microsoft.com/office/drawing/2014/main" val="578189172"/>
                  </a:ext>
                </a:extLst>
              </a:tr>
              <a:tr h="370840">
                <a:tc>
                  <a:txBody>
                    <a:bodyPr/>
                    <a:lstStyle/>
                    <a:p>
                      <a:r>
                        <a:rPr lang="en-IN" dirty="0"/>
                        <a:t>Digital Image Communication in Medicine</a:t>
                      </a:r>
                    </a:p>
                  </a:txBody>
                  <a:tcPr/>
                </a:tc>
                <a:tc>
                  <a:txBody>
                    <a:bodyPr/>
                    <a:lstStyle/>
                    <a:p>
                      <a:r>
                        <a:rPr lang="en-IN" dirty="0"/>
                        <a:t>Book from Oleg S. </a:t>
                      </a:r>
                      <a:r>
                        <a:rPr lang="en-IN" dirty="0" err="1"/>
                        <a:t>Pianykh</a:t>
                      </a:r>
                      <a:endParaRPr lang="en-IN" dirty="0"/>
                    </a:p>
                  </a:txBody>
                  <a:tcPr/>
                </a:tc>
                <a:extLst>
                  <a:ext uri="{0D108BD9-81ED-4DB2-BD59-A6C34878D82A}">
                    <a16:rowId xmlns:a16="http://schemas.microsoft.com/office/drawing/2014/main" val="3615028734"/>
                  </a:ext>
                </a:extLst>
              </a:tr>
              <a:tr h="370840">
                <a:tc>
                  <a:txBody>
                    <a:bodyPr/>
                    <a:lstStyle/>
                    <a:p>
                      <a:r>
                        <a:rPr lang="en-IN" dirty="0"/>
                        <a:t>National Electrical Manufacturers</a:t>
                      </a:r>
                    </a:p>
                    <a:p>
                      <a:r>
                        <a:rPr lang="en-IN" dirty="0"/>
                        <a:t>Association (NEMA)</a:t>
                      </a:r>
                    </a:p>
                  </a:txBody>
                  <a:tcPr/>
                </a:tc>
                <a:tc>
                  <a:txBody>
                    <a:bodyPr/>
                    <a:lstStyle/>
                    <a:p>
                      <a:r>
                        <a:rPr lang="en-IN" dirty="0">
                          <a:hlinkClick r:id="rId3"/>
                        </a:rPr>
                        <a:t>http://dicom.nema.org/medical/dicom/current/output/chtml/part10/chapter_7.html</a:t>
                      </a:r>
                      <a:r>
                        <a:rPr lang="en-IN" dirty="0"/>
                        <a:t> </a:t>
                      </a:r>
                    </a:p>
                  </a:txBody>
                  <a:tcPr/>
                </a:tc>
                <a:extLst>
                  <a:ext uri="{0D108BD9-81ED-4DB2-BD59-A6C34878D82A}">
                    <a16:rowId xmlns:a16="http://schemas.microsoft.com/office/drawing/2014/main" val="3825925507"/>
                  </a:ext>
                </a:extLst>
              </a:tr>
              <a:tr h="370840">
                <a:tc>
                  <a:txBody>
                    <a:bodyPr/>
                    <a:lstStyle/>
                    <a:p>
                      <a:r>
                        <a:rPr lang="en-IN" dirty="0"/>
                        <a:t>Python library for DICOM</a:t>
                      </a:r>
                    </a:p>
                  </a:txBody>
                  <a:tcPr/>
                </a:tc>
                <a:tc>
                  <a:txBody>
                    <a:bodyPr/>
                    <a:lstStyle/>
                    <a:p>
                      <a:r>
                        <a:rPr lang="en-IN" dirty="0">
                          <a:hlinkClick r:id="rId4"/>
                        </a:rPr>
                        <a:t>https://pypi.org/project/pydicom/</a:t>
                      </a:r>
                      <a:r>
                        <a:rPr lang="en-IN" dirty="0"/>
                        <a:t> </a:t>
                      </a:r>
                    </a:p>
                  </a:txBody>
                  <a:tcPr/>
                </a:tc>
                <a:extLst>
                  <a:ext uri="{0D108BD9-81ED-4DB2-BD59-A6C34878D82A}">
                    <a16:rowId xmlns:a16="http://schemas.microsoft.com/office/drawing/2014/main" val="4278663074"/>
                  </a:ext>
                </a:extLst>
              </a:tr>
              <a:tr h="370840">
                <a:tc>
                  <a:txBody>
                    <a:bodyPr/>
                    <a:lstStyle/>
                    <a:p>
                      <a:r>
                        <a:rPr lang="en-IN" dirty="0"/>
                        <a:t>FAST.AI for Medical Image Processing</a:t>
                      </a:r>
                    </a:p>
                  </a:txBody>
                  <a:tcPr/>
                </a:tc>
                <a:tc>
                  <a:txBody>
                    <a:bodyPr/>
                    <a:lstStyle/>
                    <a:p>
                      <a:r>
                        <a:rPr lang="en-IN" dirty="0">
                          <a:hlinkClick r:id="rId5"/>
                        </a:rPr>
                        <a:t>https://docs.fast.ai/medical.imaging</a:t>
                      </a:r>
                      <a:r>
                        <a:rPr lang="en-IN" dirty="0"/>
                        <a:t> </a:t>
                      </a:r>
                    </a:p>
                  </a:txBody>
                  <a:tcPr/>
                </a:tc>
                <a:extLst>
                  <a:ext uri="{0D108BD9-81ED-4DB2-BD59-A6C34878D82A}">
                    <a16:rowId xmlns:a16="http://schemas.microsoft.com/office/drawing/2014/main" val="1965692603"/>
                  </a:ext>
                </a:extLst>
              </a:tr>
              <a:tr h="370840">
                <a:tc>
                  <a:txBody>
                    <a:bodyPr/>
                    <a:lstStyle/>
                    <a:p>
                      <a:r>
                        <a:rPr lang="en-IN" dirty="0"/>
                        <a:t>User Interface for Image Viewer</a:t>
                      </a:r>
                    </a:p>
                  </a:txBody>
                  <a:tcPr/>
                </a:tc>
                <a:tc>
                  <a:txBody>
                    <a:bodyPr/>
                    <a:lstStyle/>
                    <a:p>
                      <a:r>
                        <a:rPr lang="en-IN" dirty="0">
                          <a:hlinkClick r:id="rId6"/>
                        </a:rPr>
                        <a:t>https://streamlit.io/</a:t>
                      </a:r>
                      <a:r>
                        <a:rPr lang="en-IN" dirty="0"/>
                        <a:t> </a:t>
                      </a:r>
                    </a:p>
                  </a:txBody>
                  <a:tcPr/>
                </a:tc>
                <a:extLst>
                  <a:ext uri="{0D108BD9-81ED-4DB2-BD59-A6C34878D82A}">
                    <a16:rowId xmlns:a16="http://schemas.microsoft.com/office/drawing/2014/main" val="2553418130"/>
                  </a:ext>
                </a:extLst>
              </a:tr>
              <a:tr h="370840">
                <a:tc>
                  <a:txBody>
                    <a:bodyPr/>
                    <a:lstStyle/>
                    <a:p>
                      <a:r>
                        <a:rPr lang="en-IN" dirty="0"/>
                        <a:t>Heroku Deployment</a:t>
                      </a:r>
                    </a:p>
                  </a:txBody>
                  <a:tcPr/>
                </a:tc>
                <a:tc>
                  <a:txBody>
                    <a:bodyPr/>
                    <a:lstStyle/>
                    <a:p>
                      <a:r>
                        <a:rPr lang="en-IN" dirty="0">
                          <a:hlinkClick r:id="rId7"/>
                        </a:rPr>
                        <a:t>https://towardsdatascience.com/deploying-a-basic-streamlit-app-to-heroku-be25a527fcb3</a:t>
                      </a:r>
                      <a:r>
                        <a:rPr lang="en-IN" dirty="0"/>
                        <a:t> </a:t>
                      </a:r>
                    </a:p>
                  </a:txBody>
                  <a:tcPr/>
                </a:tc>
                <a:extLst>
                  <a:ext uri="{0D108BD9-81ED-4DB2-BD59-A6C34878D82A}">
                    <a16:rowId xmlns:a16="http://schemas.microsoft.com/office/drawing/2014/main" val="3286744278"/>
                  </a:ext>
                </a:extLst>
              </a:tr>
            </a:tbl>
          </a:graphicData>
        </a:graphic>
      </p:graphicFrame>
    </p:spTree>
    <p:extLst>
      <p:ext uri="{BB962C8B-B14F-4D97-AF65-F5344CB8AC3E}">
        <p14:creationId xmlns:p14="http://schemas.microsoft.com/office/powerpoint/2010/main" val="321745722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s">
            <a:extLst>
              <a:ext uri="{FF2B5EF4-FFF2-40B4-BE49-F238E27FC236}">
                <a16:creationId xmlns:a16="http://schemas.microsoft.com/office/drawing/2014/main" id="{34DB828B-9B1B-4B90-872E-54FECE132F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18" r="3994"/>
          <a:stretch/>
        </p:blipFill>
        <p:spPr bwMode="auto">
          <a:xfrm>
            <a:off x="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normAutofit/>
          </a:bodyPr>
          <a:lstStyle/>
          <a:p>
            <a:pPr>
              <a:spcAft>
                <a:spcPts val="600"/>
              </a:spcAft>
              <a:defRPr/>
            </a:pPr>
            <a:fld id="{16578208-8498-2F44-B6B8-75D12F0F2A3C}" type="slidenum">
              <a:rPr lang="en-US">
                <a:solidFill>
                  <a:srgbClr val="FFFFFF"/>
                </a:solidFill>
              </a:rPr>
              <a:pPr>
                <a:spcAft>
                  <a:spcPts val="600"/>
                </a:spcAft>
                <a:defRPr/>
              </a:pPr>
              <a:t>16</a:t>
            </a:fld>
            <a:endParaRPr lang="en-US">
              <a:solidFill>
                <a:srgbClr val="FFFFFF"/>
              </a:solidFill>
            </a:endParaRPr>
          </a:p>
        </p:txBody>
      </p:sp>
      <p:pic>
        <p:nvPicPr>
          <p:cNvPr id="6" name="Picture 4" descr="CT scan Icon 3924397">
            <a:extLst>
              <a:ext uri="{FF2B5EF4-FFF2-40B4-BE49-F238E27FC236}">
                <a16:creationId xmlns:a16="http://schemas.microsoft.com/office/drawing/2014/main" id="{70BC9C87-B57E-4AC0-B8CC-AE7BA80CF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381" y="699071"/>
            <a:ext cx="1470025" cy="147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05341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4510" y="1017142"/>
            <a:ext cx="11747490" cy="5351853"/>
          </a:xfrm>
        </p:spPr>
        <p:txBody>
          <a:bodyPr>
            <a:normAutofit/>
          </a:bodyPr>
          <a:lstStyle/>
          <a:p>
            <a:pPr>
              <a:spcBef>
                <a:spcPts val="1200"/>
              </a:spcBef>
            </a:pPr>
            <a:r>
              <a:rPr lang="en-IN" sz="2800" dirty="0"/>
              <a:t>Past one year visited hospital frequently for health check and vaccination noticed people running around for scan, </a:t>
            </a:r>
            <a:r>
              <a:rPr lang="en-IN" sz="2800" dirty="0" err="1"/>
              <a:t>xray</a:t>
            </a:r>
            <a:r>
              <a:rPr lang="en-IN" sz="2800" dirty="0"/>
              <a:t> etc. I was curious how medical equipment's in hospital works and how they interact with other components. This curiosity is the core for this project.</a:t>
            </a:r>
          </a:p>
          <a:p>
            <a:pPr>
              <a:spcBef>
                <a:spcPts val="1200"/>
              </a:spcBef>
            </a:pPr>
            <a:r>
              <a:rPr lang="en-US" sz="2800" dirty="0"/>
              <a:t>Secondly, I was in the process of learning OpenCV and looked for right opportunity to apply what I have learnt, and this initiative looks like perfect fit.</a:t>
            </a:r>
          </a:p>
          <a:p>
            <a:pPr>
              <a:spcBef>
                <a:spcPts val="1200"/>
              </a:spcBef>
            </a:pPr>
            <a:r>
              <a:rPr lang="en-US" sz="2800" dirty="0"/>
              <a:t>Is this idea something new? Answer is No. There are different enterprise doing similar work i.e., Siemens, GE Healthcare, Phillips etc. My project is just to break that myth and educate myself and others about how Medical imaging works. That’s the main reason kept title as “</a:t>
            </a:r>
            <a:r>
              <a:rPr lang="en-US" sz="2800" b="1" dirty="0">
                <a:solidFill>
                  <a:srgbClr val="0070C0"/>
                </a:solidFill>
              </a:rPr>
              <a:t>Y</a:t>
            </a:r>
            <a:r>
              <a:rPr lang="en-US" sz="2800" dirty="0"/>
              <a:t>et </a:t>
            </a:r>
            <a:r>
              <a:rPr lang="en-US" sz="2800" b="1" dirty="0">
                <a:solidFill>
                  <a:srgbClr val="0070C0"/>
                </a:solidFill>
              </a:rPr>
              <a:t>a</a:t>
            </a:r>
            <a:r>
              <a:rPr lang="en-US" sz="2800" dirty="0"/>
              <a:t>nother </a:t>
            </a:r>
            <a:r>
              <a:rPr lang="en-US" sz="2800" b="1" dirty="0">
                <a:solidFill>
                  <a:srgbClr val="0070C0"/>
                </a:solidFill>
              </a:rPr>
              <a:t>D</a:t>
            </a:r>
            <a:r>
              <a:rPr lang="en-US" sz="2800" dirty="0"/>
              <a:t>ICOM </a:t>
            </a:r>
            <a:r>
              <a:rPr lang="en-US" sz="2800" b="1" dirty="0">
                <a:solidFill>
                  <a:srgbClr val="0070C0"/>
                </a:solidFill>
              </a:rPr>
              <a:t>V</a:t>
            </a:r>
            <a:r>
              <a:rPr lang="en-US" sz="2800" dirty="0"/>
              <a:t>iewer”</a:t>
            </a:r>
          </a:p>
          <a:p>
            <a:pPr>
              <a:spcBef>
                <a:spcPts val="1200"/>
              </a:spcBef>
            </a:pPr>
            <a:r>
              <a:rPr lang="en-US" sz="2800" dirty="0"/>
              <a:t>People talk about Cloud – Super excited to deploy my first app in Heroku Cloud. </a:t>
            </a:r>
          </a:p>
        </p:txBody>
      </p:sp>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2</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0822436"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b="1" i="0" u="none" strike="noStrike" kern="1200" cap="none" spc="0" normalizeH="0" baseline="0" noProof="0" dirty="0" err="1">
                <a:ln>
                  <a:noFill/>
                </a:ln>
                <a:solidFill>
                  <a:srgbClr val="000000"/>
                </a:solidFill>
                <a:effectLst/>
                <a:uLnTx/>
                <a:uFillTx/>
                <a:latin typeface="Arial"/>
              </a:rPr>
              <a:t>YaDV</a:t>
            </a:r>
            <a:r>
              <a:rPr kumimoji="0" lang="en-US" sz="3600" b="1" i="0" u="none" strike="noStrike" kern="1200" cap="none" spc="0" normalizeH="0" baseline="0" noProof="0" dirty="0">
                <a:ln>
                  <a:noFill/>
                </a:ln>
                <a:solidFill>
                  <a:srgbClr val="000000"/>
                </a:solidFill>
                <a:effectLst/>
                <a:uLnTx/>
                <a:uFillTx/>
                <a:latin typeface="Arial"/>
              </a:rPr>
              <a:t> – Ideation and Inspiration</a:t>
            </a:r>
          </a:p>
        </p:txBody>
      </p:sp>
      <p:pic>
        <p:nvPicPr>
          <p:cNvPr id="1026" name="Picture 2" descr="In Praise of the Incurably Curious Leader">
            <a:extLst>
              <a:ext uri="{FF2B5EF4-FFF2-40B4-BE49-F238E27FC236}">
                <a16:creationId xmlns:a16="http://schemas.microsoft.com/office/drawing/2014/main" id="{11D0DD00-5DD1-4F27-988E-C1B23AF4EE0B}"/>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164192" y="82247"/>
            <a:ext cx="946079" cy="94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87860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4510" y="1017142"/>
            <a:ext cx="11747490" cy="5351853"/>
          </a:xfrm>
        </p:spPr>
        <p:txBody>
          <a:bodyPr>
            <a:normAutofit/>
          </a:bodyPr>
          <a:lstStyle/>
          <a:p>
            <a:pPr>
              <a:spcBef>
                <a:spcPts val="1200"/>
              </a:spcBef>
            </a:pPr>
            <a:r>
              <a:rPr lang="en-IN" sz="2800" dirty="0" err="1"/>
              <a:t>YaDV</a:t>
            </a:r>
            <a:r>
              <a:rPr lang="en-IN" sz="2800" dirty="0"/>
              <a:t> enables medical physicians to open, inspect and save medical images in DICOM format.</a:t>
            </a:r>
          </a:p>
          <a:p>
            <a:pPr>
              <a:spcBef>
                <a:spcPts val="1200"/>
              </a:spcBef>
            </a:pPr>
            <a:r>
              <a:rPr lang="en-IN" sz="2800" dirty="0"/>
              <a:t>Display images from different studies or examinations across modalities i.e. Computed Tomography (CT), Magnetic Resonance etc.</a:t>
            </a:r>
          </a:p>
          <a:p>
            <a:pPr>
              <a:spcBef>
                <a:spcPts val="1200"/>
              </a:spcBef>
            </a:pPr>
            <a:r>
              <a:rPr lang="en-IN" sz="2800" dirty="0"/>
              <a:t>DICOM Image processing</a:t>
            </a:r>
          </a:p>
          <a:p>
            <a:pPr lvl="1">
              <a:spcBef>
                <a:spcPts val="1200"/>
              </a:spcBef>
            </a:pPr>
            <a:r>
              <a:rPr lang="en-IN" sz="2533" dirty="0"/>
              <a:t>Brightness/contrast control</a:t>
            </a:r>
          </a:p>
          <a:p>
            <a:pPr lvl="1">
              <a:spcBef>
                <a:spcPts val="1200"/>
              </a:spcBef>
            </a:pPr>
            <a:r>
              <a:rPr lang="en-IN" sz="2533" dirty="0"/>
              <a:t>Zooming and panning DICOM images</a:t>
            </a:r>
          </a:p>
          <a:p>
            <a:pPr>
              <a:spcBef>
                <a:spcPts val="1200"/>
              </a:spcBef>
            </a:pPr>
            <a:r>
              <a:rPr lang="en-IN" sz="2800" dirty="0"/>
              <a:t>Anonymize patient identity during export of DICOM</a:t>
            </a:r>
          </a:p>
          <a:p>
            <a:pPr>
              <a:spcBef>
                <a:spcPts val="1200"/>
              </a:spcBef>
            </a:pPr>
            <a:r>
              <a:rPr lang="en-IN" sz="2800" dirty="0"/>
              <a:t>View 3D/2D images</a:t>
            </a:r>
          </a:p>
          <a:p>
            <a:pPr>
              <a:spcBef>
                <a:spcPts val="1200"/>
              </a:spcBef>
            </a:pPr>
            <a:r>
              <a:rPr lang="en-IN" sz="2800" dirty="0"/>
              <a:t>Image Classification</a:t>
            </a:r>
          </a:p>
          <a:p>
            <a:pPr>
              <a:spcBef>
                <a:spcPts val="1200"/>
              </a:spcBef>
            </a:pPr>
            <a:endParaRPr lang="en-IN" sz="2800" dirty="0"/>
          </a:p>
          <a:p>
            <a:pPr>
              <a:spcBef>
                <a:spcPts val="1200"/>
              </a:spcBef>
            </a:pPr>
            <a:endParaRPr lang="en-IN" sz="2800" dirty="0"/>
          </a:p>
          <a:p>
            <a:pPr>
              <a:spcBef>
                <a:spcPts val="1200"/>
              </a:spcBef>
            </a:pPr>
            <a:endParaRPr lang="en-IN" sz="2800" dirty="0"/>
          </a:p>
        </p:txBody>
      </p:sp>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3</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0822436"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b="1" i="0" u="none" strike="noStrike" kern="1200" cap="none" spc="0" normalizeH="0" baseline="0" noProof="0" dirty="0" err="1">
                <a:ln>
                  <a:noFill/>
                </a:ln>
                <a:solidFill>
                  <a:srgbClr val="000000"/>
                </a:solidFill>
                <a:effectLst/>
                <a:uLnTx/>
                <a:uFillTx/>
                <a:latin typeface="Arial"/>
              </a:rPr>
              <a:t>YaDV</a:t>
            </a:r>
            <a:r>
              <a:rPr kumimoji="0" lang="en-US" sz="3600" b="1" i="0" u="none" strike="noStrike" kern="1200" cap="none" spc="0" normalizeH="0" baseline="0" noProof="0" dirty="0">
                <a:ln>
                  <a:noFill/>
                </a:ln>
                <a:solidFill>
                  <a:srgbClr val="000000"/>
                </a:solidFill>
                <a:effectLst/>
                <a:uLnTx/>
                <a:uFillTx/>
                <a:latin typeface="Arial"/>
              </a:rPr>
              <a:t> – Use Cases</a:t>
            </a:r>
          </a:p>
        </p:txBody>
      </p:sp>
      <p:pic>
        <p:nvPicPr>
          <p:cNvPr id="4" name="Picture 3">
            <a:extLst>
              <a:ext uri="{FF2B5EF4-FFF2-40B4-BE49-F238E27FC236}">
                <a16:creationId xmlns:a16="http://schemas.microsoft.com/office/drawing/2014/main" id="{5A8E8777-1AE0-47D0-997A-6E58A709D34D}"/>
              </a:ext>
            </a:extLst>
          </p:cNvPr>
          <p:cNvPicPr>
            <a:picLocks noChangeAspect="1"/>
          </p:cNvPicPr>
          <p:nvPr/>
        </p:nvPicPr>
        <p:blipFill>
          <a:blip r:embed="rId2"/>
          <a:stretch>
            <a:fillRect/>
          </a:stretch>
        </p:blipFill>
        <p:spPr>
          <a:xfrm>
            <a:off x="8616875" y="2748145"/>
            <a:ext cx="3462110" cy="2510644"/>
          </a:xfrm>
          <a:prstGeom prst="rect">
            <a:avLst/>
          </a:prstGeom>
        </p:spPr>
      </p:pic>
    </p:spTree>
    <p:extLst>
      <p:ext uri="{BB962C8B-B14F-4D97-AF65-F5344CB8AC3E}">
        <p14:creationId xmlns:p14="http://schemas.microsoft.com/office/powerpoint/2010/main" val="120905879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4510" y="1017142"/>
            <a:ext cx="11747490" cy="5642084"/>
          </a:xfrm>
        </p:spPr>
        <p:txBody>
          <a:bodyPr>
            <a:normAutofit/>
          </a:bodyPr>
          <a:lstStyle/>
          <a:p>
            <a:pPr>
              <a:spcBef>
                <a:spcPts val="1200"/>
              </a:spcBef>
            </a:pPr>
            <a:r>
              <a:rPr lang="en-IN" sz="3200" b="1" dirty="0"/>
              <a:t>What problem will </a:t>
            </a:r>
            <a:r>
              <a:rPr lang="en-IN" sz="3200" b="1" dirty="0" err="1"/>
              <a:t>YaDV</a:t>
            </a:r>
            <a:r>
              <a:rPr lang="en-IN" sz="3200" b="1" dirty="0"/>
              <a:t> solves?</a:t>
            </a:r>
          </a:p>
          <a:p>
            <a:pPr lvl="1">
              <a:spcBef>
                <a:spcPts val="1200"/>
              </a:spcBef>
            </a:pPr>
            <a:r>
              <a:rPr lang="en-IN" sz="2800" b="1" dirty="0" err="1">
                <a:solidFill>
                  <a:schemeClr val="accent1"/>
                </a:solidFill>
              </a:rPr>
              <a:t>YaDV</a:t>
            </a:r>
            <a:r>
              <a:rPr lang="en-IN" sz="2800" dirty="0"/>
              <a:t> is an DICOM viewer greatly facilitates the day-to-day of cardiologists, traumatologist, oncologists, etc. and most importantly, it improves the healthcare and service to patients.</a:t>
            </a:r>
          </a:p>
          <a:p>
            <a:pPr lvl="1">
              <a:spcBef>
                <a:spcPts val="1200"/>
              </a:spcBef>
            </a:pPr>
            <a:r>
              <a:rPr lang="en-IN" sz="2800" b="1" dirty="0" err="1">
                <a:solidFill>
                  <a:schemeClr val="accent1"/>
                </a:solidFill>
              </a:rPr>
              <a:t>YaDV</a:t>
            </a:r>
            <a:r>
              <a:rPr lang="en-IN" sz="2800" dirty="0"/>
              <a:t> support different image processing abilities and advanced functions. Besides image visualisation </a:t>
            </a:r>
            <a:r>
              <a:rPr lang="en-IN" sz="2800" dirty="0" err="1"/>
              <a:t>YaDV</a:t>
            </a:r>
            <a:r>
              <a:rPr lang="en-IN" sz="2800" dirty="0"/>
              <a:t> can take measurements and convert images to other formats.</a:t>
            </a:r>
          </a:p>
          <a:p>
            <a:pPr lvl="1">
              <a:spcBef>
                <a:spcPts val="1200"/>
              </a:spcBef>
            </a:pPr>
            <a:r>
              <a:rPr lang="en-IN" sz="2800" b="1" dirty="0" err="1">
                <a:solidFill>
                  <a:schemeClr val="accent1"/>
                </a:solidFill>
              </a:rPr>
              <a:t>YaDV</a:t>
            </a:r>
            <a:r>
              <a:rPr lang="en-IN" sz="2800" dirty="0"/>
              <a:t> provides 3D image viewing for the surgical planning</a:t>
            </a:r>
          </a:p>
          <a:p>
            <a:pPr lvl="1">
              <a:spcBef>
                <a:spcPts val="1200"/>
              </a:spcBef>
            </a:pPr>
            <a:r>
              <a:rPr lang="en-IN" sz="2800" b="1" dirty="0"/>
              <a:t>What makes </a:t>
            </a:r>
            <a:r>
              <a:rPr lang="en-IN" sz="2800" b="1" dirty="0" err="1">
                <a:solidFill>
                  <a:schemeClr val="accent1"/>
                </a:solidFill>
              </a:rPr>
              <a:t>YaDV</a:t>
            </a:r>
            <a:r>
              <a:rPr lang="en-IN" sz="2800" b="1" dirty="0"/>
              <a:t> different: </a:t>
            </a:r>
            <a:r>
              <a:rPr lang="en-IN" sz="2800" dirty="0"/>
              <a:t>One stop solution for COVID Analysis DICOM format, 3D object view, Image Classification and in future will add hand gesture based DICOM image processing</a:t>
            </a:r>
            <a:endParaRPr lang="en-IN" sz="3200" dirty="0"/>
          </a:p>
        </p:txBody>
      </p:sp>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4</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0822436"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rial"/>
              </a:rPr>
              <a:t>Problem solved by </a:t>
            </a:r>
            <a:r>
              <a:rPr kumimoji="0" lang="en-US" sz="3600" b="1" i="0" u="none" strike="noStrike" kern="1200" cap="none" spc="0" normalizeH="0" baseline="0" noProof="0" dirty="0" err="1">
                <a:ln>
                  <a:noFill/>
                </a:ln>
                <a:solidFill>
                  <a:srgbClr val="000000"/>
                </a:solidFill>
                <a:effectLst/>
                <a:uLnTx/>
                <a:uFillTx/>
                <a:latin typeface="Arial"/>
              </a:rPr>
              <a:t>YaDV</a:t>
            </a:r>
            <a:endParaRPr kumimoji="0" lang="en-US" sz="3600" b="1" i="0" u="none" strike="noStrike" kern="1200" cap="none" spc="0" normalizeH="0" baseline="0" noProof="0" dirty="0">
              <a:ln>
                <a:noFill/>
              </a:ln>
              <a:solidFill>
                <a:srgbClr val="000000"/>
              </a:solidFill>
              <a:effectLst/>
              <a:uLnTx/>
              <a:uFillTx/>
              <a:latin typeface="Arial"/>
            </a:endParaRPr>
          </a:p>
        </p:txBody>
      </p:sp>
    </p:spTree>
    <p:extLst>
      <p:ext uri="{BB962C8B-B14F-4D97-AF65-F5344CB8AC3E}">
        <p14:creationId xmlns:p14="http://schemas.microsoft.com/office/powerpoint/2010/main" val="47911720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p:txBody>
          <a:bodyPr>
            <a:normAutofit/>
          </a:bodyPr>
          <a:lstStyle/>
          <a:p>
            <a:r>
              <a:rPr lang="en-US" sz="3200" dirty="0"/>
              <a:t>Radiology Workflow</a:t>
            </a:r>
          </a:p>
          <a:p>
            <a:r>
              <a:rPr lang="en-US" sz="3200" dirty="0"/>
              <a:t>DICOM Overview</a:t>
            </a:r>
          </a:p>
          <a:p>
            <a:r>
              <a:rPr lang="en-US" sz="3200" dirty="0"/>
              <a:t>Problem Statement</a:t>
            </a:r>
          </a:p>
          <a:p>
            <a:r>
              <a:rPr lang="en-US" sz="3200" dirty="0"/>
              <a:t>Architecture</a:t>
            </a:r>
          </a:p>
          <a:p>
            <a:r>
              <a:rPr lang="en-US" sz="3200" dirty="0"/>
              <a:t>Capabilities</a:t>
            </a:r>
          </a:p>
          <a:p>
            <a:r>
              <a:rPr lang="en-US" sz="3200" dirty="0"/>
              <a:t>Technologies Used</a:t>
            </a:r>
          </a:p>
          <a:p>
            <a:r>
              <a:rPr lang="en-US" sz="3200" dirty="0"/>
              <a:t>Next Step</a:t>
            </a:r>
          </a:p>
        </p:txBody>
      </p:sp>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5</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8470457" cy="37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rial"/>
              </a:rPr>
              <a:t>Content</a:t>
            </a:r>
          </a:p>
        </p:txBody>
      </p:sp>
      <p:pic>
        <p:nvPicPr>
          <p:cNvPr id="9" name="Picture 4" descr="CT scan Icon 3924397">
            <a:extLst>
              <a:ext uri="{FF2B5EF4-FFF2-40B4-BE49-F238E27FC236}">
                <a16:creationId xmlns:a16="http://schemas.microsoft.com/office/drawing/2014/main" id="{D1582A60-2BA4-4E5F-9F13-65C577515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9507" y="-287248"/>
            <a:ext cx="1470025" cy="147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17506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4510" y="1017142"/>
            <a:ext cx="11655022" cy="5158233"/>
          </a:xfrm>
        </p:spPr>
        <p:txBody>
          <a:bodyPr>
            <a:normAutofit fontScale="92500" lnSpcReduction="10000"/>
          </a:bodyPr>
          <a:lstStyle/>
          <a:p>
            <a:r>
              <a:rPr lang="en-IN" sz="2800" b="1" dirty="0"/>
              <a:t>Radiology:</a:t>
            </a:r>
            <a:r>
              <a:rPr lang="en-IN" sz="2800" dirty="0"/>
              <a:t> </a:t>
            </a:r>
          </a:p>
          <a:p>
            <a:pPr lvl="1"/>
            <a:r>
              <a:rPr lang="en-IN" sz="2200" dirty="0"/>
              <a:t>Radiology is a branch of medicine that uses imaging technology to diagnose and treat disease</a:t>
            </a:r>
          </a:p>
          <a:p>
            <a:r>
              <a:rPr lang="en-IN" sz="2933" b="1" dirty="0"/>
              <a:t>Radiologists:</a:t>
            </a:r>
            <a:r>
              <a:rPr lang="en-IN" sz="2933" dirty="0"/>
              <a:t> </a:t>
            </a:r>
          </a:p>
          <a:p>
            <a:pPr lvl="1"/>
            <a:r>
              <a:rPr lang="en-IN" sz="2200" dirty="0"/>
              <a:t>Radiologist are medical doctors that specialize in diagnosing and treating injuries and diseases using medical imaging (radiology) procedures (exams/tests) such as X-rays, computed tomography (CT), ultrasound etc.</a:t>
            </a:r>
          </a:p>
          <a:p>
            <a:r>
              <a:rPr lang="en-IN" sz="2800" b="1" dirty="0"/>
              <a:t>PACS: P</a:t>
            </a:r>
            <a:r>
              <a:rPr lang="en-IN" sz="2800" dirty="0"/>
              <a:t>icture </a:t>
            </a:r>
            <a:r>
              <a:rPr lang="en-IN" sz="2800" b="1" dirty="0"/>
              <a:t>A</a:t>
            </a:r>
            <a:r>
              <a:rPr lang="en-IN" sz="2800" dirty="0"/>
              <a:t>rchiving and </a:t>
            </a:r>
            <a:r>
              <a:rPr lang="en-IN" sz="2800" b="1" dirty="0"/>
              <a:t>C</a:t>
            </a:r>
            <a:r>
              <a:rPr lang="en-IN" sz="2800" dirty="0"/>
              <a:t>ommunication </a:t>
            </a:r>
            <a:r>
              <a:rPr lang="en-IN" sz="2800" b="1" dirty="0"/>
              <a:t>S</a:t>
            </a:r>
            <a:r>
              <a:rPr lang="en-IN" sz="2800" dirty="0"/>
              <a:t>ystem </a:t>
            </a:r>
          </a:p>
          <a:p>
            <a:pPr lvl="1"/>
            <a:r>
              <a:rPr lang="en-IN" sz="2200" dirty="0"/>
              <a:t>PACS is a high-speed, graphical, computer network system for the storage, recovery, and display of radiologic images</a:t>
            </a:r>
          </a:p>
          <a:p>
            <a:r>
              <a:rPr lang="en-IN" sz="2800" b="1" dirty="0"/>
              <a:t>HL7:</a:t>
            </a:r>
            <a:r>
              <a:rPr lang="en-IN" sz="2800" dirty="0"/>
              <a:t> </a:t>
            </a:r>
            <a:r>
              <a:rPr lang="en-IN" sz="2800" b="1" dirty="0"/>
              <a:t>H</a:t>
            </a:r>
            <a:r>
              <a:rPr lang="en-IN" sz="2800" dirty="0"/>
              <a:t>ealth </a:t>
            </a:r>
            <a:r>
              <a:rPr lang="en-IN" sz="2800" b="1" dirty="0"/>
              <a:t>L</a:t>
            </a:r>
            <a:r>
              <a:rPr lang="en-IN" sz="2800" dirty="0"/>
              <a:t>evel </a:t>
            </a:r>
            <a:r>
              <a:rPr lang="en-IN" sz="2800" b="1" dirty="0"/>
              <a:t>S</a:t>
            </a:r>
            <a:r>
              <a:rPr lang="en-IN" sz="2800" dirty="0"/>
              <a:t>even </a:t>
            </a:r>
            <a:r>
              <a:rPr lang="en-IN" sz="2800" b="1" dirty="0"/>
              <a:t>I</a:t>
            </a:r>
            <a:r>
              <a:rPr lang="en-IN" sz="2800" dirty="0"/>
              <a:t>nternational</a:t>
            </a:r>
          </a:p>
          <a:p>
            <a:pPr lvl="1"/>
            <a:r>
              <a:rPr lang="en-IN" sz="2200" dirty="0"/>
              <a:t>HL7 is a set of international standards used to transfer and share data between various healthcare providers</a:t>
            </a:r>
          </a:p>
          <a:p>
            <a:r>
              <a:rPr lang="en-IN" sz="2800" b="1" dirty="0"/>
              <a:t>NEMA: N</a:t>
            </a:r>
            <a:r>
              <a:rPr lang="en-IN" sz="2800" dirty="0"/>
              <a:t>ational </a:t>
            </a:r>
            <a:r>
              <a:rPr lang="en-IN" sz="2800" b="1" dirty="0"/>
              <a:t>E</a:t>
            </a:r>
            <a:r>
              <a:rPr lang="en-IN" sz="2800" dirty="0"/>
              <a:t>lectronic </a:t>
            </a:r>
            <a:r>
              <a:rPr lang="en-IN" sz="2800" b="1" dirty="0"/>
              <a:t>M</a:t>
            </a:r>
            <a:r>
              <a:rPr lang="en-IN" sz="2800" dirty="0"/>
              <a:t>anufacturing </a:t>
            </a:r>
            <a:r>
              <a:rPr lang="en-IN" sz="2800" b="1" dirty="0"/>
              <a:t>A</a:t>
            </a:r>
            <a:r>
              <a:rPr lang="en-IN" sz="2800" dirty="0"/>
              <a:t>ssociation </a:t>
            </a:r>
          </a:p>
          <a:p>
            <a:pPr lvl="1"/>
            <a:r>
              <a:rPr lang="en-IN" sz="2200" dirty="0"/>
              <a:t>An ANSI-accredited Standards Developing Organization. The DICOM Standard is managed by the Medical Imaging &amp; Technology Alliance - a division of the NEMA.</a:t>
            </a:r>
            <a:endParaRPr lang="en-US" sz="2200" dirty="0"/>
          </a:p>
        </p:txBody>
      </p:sp>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6</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1545444"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rial"/>
              </a:rPr>
              <a:t>Glossary</a:t>
            </a:r>
          </a:p>
        </p:txBody>
      </p:sp>
      <p:pic>
        <p:nvPicPr>
          <p:cNvPr id="9" name="Picture 4" descr="CT scan Icon 3924397">
            <a:extLst>
              <a:ext uri="{FF2B5EF4-FFF2-40B4-BE49-F238E27FC236}">
                <a16:creationId xmlns:a16="http://schemas.microsoft.com/office/drawing/2014/main" id="{AA6DDF74-C91D-4408-AA3A-AD1558E83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142" y="-287247"/>
            <a:ext cx="1304390" cy="130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67058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Rectangle 14">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6">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7654245" y="136525"/>
            <a:ext cx="4609672" cy="149213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lIns="91440" tIns="45720" rIns="91440" bIns="45720" numCol="1" rtlCol="0" anchor="t" anchorCtr="0" compatLnSpc="1">
            <a:prstTxWarp prst="textNoShape">
              <a:avLst/>
            </a:prstTxWarp>
            <a:normAutofit/>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fontAlgn="base">
              <a:spcAft>
                <a:spcPts val="600"/>
              </a:spcAft>
              <a:buClrTx/>
              <a:buSzTx/>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Radiology Workflow</a:t>
            </a:r>
          </a:p>
        </p:txBody>
      </p:sp>
      <p:sp>
        <p:nvSpPr>
          <p:cNvPr id="25" name="Freeform: Shape 18">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45874AF-0493-462C-9CDB-2186B9BCFFDD}"/>
              </a:ext>
            </a:extLst>
          </p:cNvPr>
          <p:cNvPicPr>
            <a:picLocks noChangeAspect="1"/>
          </p:cNvPicPr>
          <p:nvPr/>
        </p:nvPicPr>
        <p:blipFill>
          <a:blip r:embed="rId2"/>
          <a:stretch>
            <a:fillRect/>
          </a:stretch>
        </p:blipFill>
        <p:spPr>
          <a:xfrm>
            <a:off x="212082" y="717973"/>
            <a:ext cx="7033897" cy="4747880"/>
          </a:xfrm>
          <a:prstGeom prst="rect">
            <a:avLst/>
          </a:prstGeom>
        </p:spPr>
      </p:pic>
      <p:sp>
        <p:nvSpPr>
          <p:cNvPr id="3" name="Content Placeholder 2"/>
          <p:cNvSpPr>
            <a:spLocks noGrp="1"/>
          </p:cNvSpPr>
          <p:nvPr>
            <p:ph sz="quarter" idx="17"/>
          </p:nvPr>
        </p:nvSpPr>
        <p:spPr>
          <a:xfrm>
            <a:off x="7798086" y="1160980"/>
            <a:ext cx="4393914" cy="4969820"/>
          </a:xfrm>
        </p:spPr>
        <p:txBody>
          <a:bodyPr vert="horz" lIns="91440" tIns="45720" rIns="91440" bIns="45720" rtlCol="0">
            <a:normAutofit/>
          </a:bodyPr>
          <a:lstStyle/>
          <a:p>
            <a:r>
              <a:rPr lang="en-IN" sz="2000" b="1" dirty="0">
                <a:solidFill>
                  <a:schemeClr val="tx1">
                    <a:alpha val="60000"/>
                  </a:schemeClr>
                </a:solidFill>
              </a:rPr>
              <a:t>H</a:t>
            </a:r>
            <a:r>
              <a:rPr lang="en-IN" sz="2000" dirty="0">
                <a:solidFill>
                  <a:schemeClr val="tx1">
                    <a:alpha val="60000"/>
                  </a:schemeClr>
                </a:solidFill>
              </a:rPr>
              <a:t>ospital </a:t>
            </a:r>
            <a:r>
              <a:rPr lang="en-IN" sz="2000" b="1" dirty="0">
                <a:solidFill>
                  <a:schemeClr val="tx1">
                    <a:alpha val="60000"/>
                  </a:schemeClr>
                </a:solidFill>
              </a:rPr>
              <a:t>I</a:t>
            </a:r>
            <a:r>
              <a:rPr lang="en-IN" sz="2000" dirty="0">
                <a:solidFill>
                  <a:schemeClr val="tx1">
                    <a:alpha val="60000"/>
                  </a:schemeClr>
                </a:solidFill>
              </a:rPr>
              <a:t>nformation </a:t>
            </a:r>
            <a:r>
              <a:rPr lang="en-IN" sz="2000" b="1" dirty="0">
                <a:solidFill>
                  <a:schemeClr val="tx1">
                    <a:alpha val="60000"/>
                  </a:schemeClr>
                </a:solidFill>
              </a:rPr>
              <a:t>S</a:t>
            </a:r>
            <a:r>
              <a:rPr lang="en-IN" sz="2000" dirty="0">
                <a:solidFill>
                  <a:schemeClr val="tx1">
                    <a:alpha val="60000"/>
                  </a:schemeClr>
                </a:solidFill>
              </a:rPr>
              <a:t>ystem (</a:t>
            </a:r>
            <a:r>
              <a:rPr lang="en-IN" sz="2000" b="1" dirty="0">
                <a:solidFill>
                  <a:schemeClr val="tx1">
                    <a:alpha val="60000"/>
                  </a:schemeClr>
                </a:solidFill>
              </a:rPr>
              <a:t>HIS</a:t>
            </a:r>
            <a:r>
              <a:rPr lang="en-IN" sz="2000" dirty="0">
                <a:solidFill>
                  <a:schemeClr val="tx1">
                    <a:alpha val="60000"/>
                  </a:schemeClr>
                </a:solidFill>
              </a:rPr>
              <a:t>) is a comprehensive, integrated information system designed to manage all the aspects of a hospital's operation, such as medical, administrative, financial, and legal issues and the corresponding processing of services. </a:t>
            </a:r>
          </a:p>
          <a:p>
            <a:r>
              <a:rPr lang="en-IN" sz="2000" dirty="0">
                <a:solidFill>
                  <a:schemeClr val="tx1">
                    <a:alpha val="60000"/>
                  </a:schemeClr>
                </a:solidFill>
              </a:rPr>
              <a:t>The </a:t>
            </a:r>
            <a:r>
              <a:rPr lang="en-IN" sz="2000" b="1" dirty="0">
                <a:solidFill>
                  <a:schemeClr val="tx1">
                    <a:alpha val="60000"/>
                  </a:schemeClr>
                </a:solidFill>
              </a:rPr>
              <a:t>R</a:t>
            </a:r>
            <a:r>
              <a:rPr lang="en-IN" sz="2000" dirty="0">
                <a:solidFill>
                  <a:schemeClr val="tx1">
                    <a:alpha val="60000"/>
                  </a:schemeClr>
                </a:solidFill>
              </a:rPr>
              <a:t>adiology </a:t>
            </a:r>
            <a:r>
              <a:rPr lang="en-IN" sz="2000" b="1" dirty="0">
                <a:solidFill>
                  <a:schemeClr val="tx1">
                    <a:alpha val="60000"/>
                  </a:schemeClr>
                </a:solidFill>
              </a:rPr>
              <a:t>I</a:t>
            </a:r>
            <a:r>
              <a:rPr lang="en-IN" sz="2000" dirty="0">
                <a:solidFill>
                  <a:schemeClr val="tx1">
                    <a:alpha val="60000"/>
                  </a:schemeClr>
                </a:solidFill>
              </a:rPr>
              <a:t>nformation </a:t>
            </a:r>
            <a:r>
              <a:rPr lang="en-IN" sz="2000" b="1" dirty="0">
                <a:solidFill>
                  <a:schemeClr val="tx1">
                    <a:alpha val="60000"/>
                  </a:schemeClr>
                </a:solidFill>
              </a:rPr>
              <a:t>S</a:t>
            </a:r>
            <a:r>
              <a:rPr lang="en-IN" sz="2000" dirty="0">
                <a:solidFill>
                  <a:schemeClr val="tx1">
                    <a:alpha val="60000"/>
                  </a:schemeClr>
                </a:solidFill>
              </a:rPr>
              <a:t>ystem is software that manages the </a:t>
            </a:r>
            <a:r>
              <a:rPr lang="en-IN" sz="2000" dirty="0" err="1">
                <a:solidFill>
                  <a:schemeClr val="tx1">
                    <a:alpha val="60000"/>
                  </a:schemeClr>
                </a:solidFill>
              </a:rPr>
              <a:t>dayto</a:t>
            </a:r>
            <a:r>
              <a:rPr lang="en-IN" sz="2000" dirty="0">
                <a:solidFill>
                  <a:schemeClr val="tx1">
                    <a:alpha val="60000"/>
                  </a:schemeClr>
                </a:solidFill>
              </a:rPr>
              <a:t>-day operations of a Radiology Department</a:t>
            </a:r>
          </a:p>
          <a:p>
            <a:r>
              <a:rPr lang="en-US" sz="2000" b="1" dirty="0">
                <a:solidFill>
                  <a:schemeClr val="tx1">
                    <a:alpha val="60000"/>
                  </a:schemeClr>
                </a:solidFill>
              </a:rPr>
              <a:t>P</a:t>
            </a:r>
            <a:r>
              <a:rPr lang="en-US" sz="2000" dirty="0">
                <a:solidFill>
                  <a:schemeClr val="tx1">
                    <a:alpha val="60000"/>
                  </a:schemeClr>
                </a:solidFill>
              </a:rPr>
              <a:t>atient </a:t>
            </a:r>
            <a:r>
              <a:rPr lang="en-US" sz="2000" b="1" dirty="0">
                <a:solidFill>
                  <a:schemeClr val="tx1">
                    <a:alpha val="60000"/>
                  </a:schemeClr>
                </a:solidFill>
              </a:rPr>
              <a:t>I</a:t>
            </a:r>
            <a:r>
              <a:rPr lang="en-US" sz="2000" dirty="0">
                <a:solidFill>
                  <a:schemeClr val="tx1">
                    <a:alpha val="60000"/>
                  </a:schemeClr>
                </a:solidFill>
              </a:rPr>
              <a:t>nformation </a:t>
            </a:r>
            <a:r>
              <a:rPr lang="en-US" sz="2000" b="1" dirty="0">
                <a:solidFill>
                  <a:schemeClr val="tx1">
                    <a:alpha val="60000"/>
                  </a:schemeClr>
                </a:solidFill>
              </a:rPr>
              <a:t>R</a:t>
            </a:r>
            <a:r>
              <a:rPr lang="en-US" sz="2000" dirty="0">
                <a:solidFill>
                  <a:schemeClr val="tx1">
                    <a:alpha val="60000"/>
                  </a:schemeClr>
                </a:solidFill>
              </a:rPr>
              <a:t>econciliation (</a:t>
            </a:r>
            <a:r>
              <a:rPr lang="en-US" sz="2000" b="1" dirty="0">
                <a:solidFill>
                  <a:schemeClr val="tx1">
                    <a:alpha val="60000"/>
                  </a:schemeClr>
                </a:solidFill>
              </a:rPr>
              <a:t>PIR</a:t>
            </a:r>
            <a:r>
              <a:rPr lang="en-US" sz="2000" dirty="0">
                <a:solidFill>
                  <a:schemeClr val="tx1">
                    <a:alpha val="60000"/>
                  </a:schemeClr>
                </a:solidFill>
              </a:rPr>
              <a:t>) coordinates reconciliation of the patient record when images are acquired.</a:t>
            </a:r>
          </a:p>
        </p:txBody>
      </p:sp>
      <p:sp>
        <p:nvSpPr>
          <p:cNvPr id="7" name="Slide Number Placeholder 6"/>
          <p:cNvSpPr>
            <a:spLocks noGrp="1"/>
          </p:cNvSpPr>
          <p:nvPr>
            <p:ph type="sldNum" sz="quarter" idx="4294967295"/>
          </p:nvPr>
        </p:nvSpPr>
        <p:spPr>
          <a:xfrm>
            <a:off x="8800838" y="6375679"/>
            <a:ext cx="2624400" cy="345796"/>
          </a:xfrm>
          <a:prstGeom prst="rect">
            <a:avLst/>
          </a:prstGeom>
        </p:spPr>
        <p:txBody>
          <a:bodyPr vert="horz" lIns="91440" tIns="45720" rIns="91440" bIns="45720" rtlCol="0" anchor="ctr">
            <a:normAutofit/>
          </a:bodyPr>
          <a:lstStyle/>
          <a:p>
            <a:pPr>
              <a:spcAft>
                <a:spcPts val="600"/>
              </a:spcAft>
              <a:defRPr/>
            </a:pPr>
            <a:fld id="{16578208-8498-2F44-B6B8-75D12F0F2A3C}" type="slidenum">
              <a:rPr lang="en-US">
                <a:solidFill>
                  <a:schemeClr val="tx1">
                    <a:alpha val="60000"/>
                  </a:schemeClr>
                </a:solidFill>
              </a:rPr>
              <a:pPr>
                <a:spcAft>
                  <a:spcPts val="600"/>
                </a:spcAft>
                <a:defRPr/>
              </a:pPr>
              <a:t>7</a:t>
            </a:fld>
            <a:endParaRPr lang="en-US">
              <a:solidFill>
                <a:schemeClr val="tx1">
                  <a:alpha val="60000"/>
                </a:schemeClr>
              </a:solidFill>
            </a:endParaRPr>
          </a:p>
        </p:txBody>
      </p:sp>
    </p:spTree>
    <p:extLst>
      <p:ext uri="{BB962C8B-B14F-4D97-AF65-F5344CB8AC3E}">
        <p14:creationId xmlns:p14="http://schemas.microsoft.com/office/powerpoint/2010/main" val="49187047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4">
            <a:extLst>
              <a:ext uri="{FF2B5EF4-FFF2-40B4-BE49-F238E27FC236}">
                <a16:creationId xmlns:a16="http://schemas.microsoft.com/office/drawing/2014/main" id="{35F0E358-1E49-4920-80D8-C3D138708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16">
            <a:extLst>
              <a:ext uri="{FF2B5EF4-FFF2-40B4-BE49-F238E27FC236}">
                <a16:creationId xmlns:a16="http://schemas.microsoft.com/office/drawing/2014/main" id="{E2D2362D-7010-4036-B9CA-03DFC8EB3B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dirty="0">
              <a:solidFill>
                <a:schemeClr val="tx1"/>
              </a:solidFill>
            </a:endParaRPr>
          </a:p>
        </p:txBody>
      </p:sp>
      <p:sp>
        <p:nvSpPr>
          <p:cNvPr id="21" name="Freeform: Shape 20">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7865109" y="136525"/>
            <a:ext cx="4175359" cy="149213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lIns="91440" tIns="45720" rIns="91440" bIns="45720" numCol="1" rtlCol="0" anchor="t" anchorCtr="0" compatLnSpc="1">
            <a:prstTxWarp prst="textNoShape">
              <a:avLst/>
            </a:prstTxWarp>
            <a:normAutofit/>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fontAlgn="base">
              <a:spcAft>
                <a:spcPts val="600"/>
              </a:spcAft>
              <a:buClrTx/>
              <a:buSzTx/>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DICOM Overview</a:t>
            </a:r>
          </a:p>
        </p:txBody>
      </p:sp>
      <p:pic>
        <p:nvPicPr>
          <p:cNvPr id="10" name="Picture 9">
            <a:extLst>
              <a:ext uri="{FF2B5EF4-FFF2-40B4-BE49-F238E27FC236}">
                <a16:creationId xmlns:a16="http://schemas.microsoft.com/office/drawing/2014/main" id="{03DF052F-C166-4FAB-A399-64A99A89EF2D}"/>
              </a:ext>
            </a:extLst>
          </p:cNvPr>
          <p:cNvPicPr>
            <a:picLocks noChangeAspect="1"/>
          </p:cNvPicPr>
          <p:nvPr/>
        </p:nvPicPr>
        <p:blipFill>
          <a:blip r:embed="rId3"/>
          <a:stretch>
            <a:fillRect/>
          </a:stretch>
        </p:blipFill>
        <p:spPr>
          <a:xfrm>
            <a:off x="765050" y="977522"/>
            <a:ext cx="6015897" cy="4902955"/>
          </a:xfrm>
          <a:prstGeom prst="rect">
            <a:avLst/>
          </a:prstGeom>
        </p:spPr>
      </p:pic>
      <p:sp>
        <p:nvSpPr>
          <p:cNvPr id="3" name="Content Placeholder 2"/>
          <p:cNvSpPr>
            <a:spLocks noGrp="1"/>
          </p:cNvSpPr>
          <p:nvPr>
            <p:ph sz="quarter" idx="17"/>
          </p:nvPr>
        </p:nvSpPr>
        <p:spPr>
          <a:xfrm>
            <a:off x="7633699" y="1284270"/>
            <a:ext cx="4558301" cy="4846530"/>
          </a:xfrm>
        </p:spPr>
        <p:txBody>
          <a:bodyPr vert="horz" lIns="91440" tIns="45720" rIns="91440" bIns="45720" rtlCol="0">
            <a:normAutofit/>
          </a:bodyPr>
          <a:lstStyle/>
          <a:p>
            <a:r>
              <a:rPr lang="en-US" sz="1600" dirty="0">
                <a:solidFill>
                  <a:schemeClr val="tx1">
                    <a:alpha val="60000"/>
                  </a:schemeClr>
                </a:solidFill>
              </a:rPr>
              <a:t>DICOM stands for </a:t>
            </a:r>
            <a:r>
              <a:rPr lang="en-US" sz="1600" b="1" dirty="0">
                <a:solidFill>
                  <a:schemeClr val="tx1">
                    <a:alpha val="60000"/>
                  </a:schemeClr>
                </a:solidFill>
              </a:rPr>
              <a:t>D</a:t>
            </a:r>
            <a:r>
              <a:rPr lang="en-US" sz="1600" dirty="0">
                <a:solidFill>
                  <a:schemeClr val="tx1">
                    <a:alpha val="60000"/>
                  </a:schemeClr>
                </a:solidFill>
              </a:rPr>
              <a:t>igital </a:t>
            </a:r>
            <a:r>
              <a:rPr lang="en-US" sz="1600" b="1" dirty="0">
                <a:solidFill>
                  <a:schemeClr val="tx1">
                    <a:alpha val="60000"/>
                  </a:schemeClr>
                </a:solidFill>
              </a:rPr>
              <a:t>I</a:t>
            </a:r>
            <a:r>
              <a:rPr lang="en-US" sz="1600" dirty="0">
                <a:solidFill>
                  <a:schemeClr val="tx1">
                    <a:alpha val="60000"/>
                  </a:schemeClr>
                </a:solidFill>
              </a:rPr>
              <a:t>maging and </a:t>
            </a:r>
            <a:r>
              <a:rPr lang="en-US" sz="1600" b="1" dirty="0" err="1">
                <a:solidFill>
                  <a:schemeClr val="tx1">
                    <a:alpha val="60000"/>
                  </a:schemeClr>
                </a:solidFill>
              </a:rPr>
              <a:t>CO</a:t>
            </a:r>
            <a:r>
              <a:rPr lang="en-US" sz="1600" dirty="0" err="1">
                <a:solidFill>
                  <a:schemeClr val="tx1">
                    <a:alpha val="60000"/>
                  </a:schemeClr>
                </a:solidFill>
              </a:rPr>
              <a:t>mmunications</a:t>
            </a:r>
            <a:r>
              <a:rPr lang="en-US" sz="1600" dirty="0">
                <a:solidFill>
                  <a:schemeClr val="tx1">
                    <a:alpha val="60000"/>
                  </a:schemeClr>
                </a:solidFill>
              </a:rPr>
              <a:t> in </a:t>
            </a:r>
            <a:r>
              <a:rPr lang="en-US" sz="1600" b="1" dirty="0">
                <a:solidFill>
                  <a:schemeClr val="tx1">
                    <a:alpha val="60000"/>
                  </a:schemeClr>
                </a:solidFill>
              </a:rPr>
              <a:t>M</a:t>
            </a:r>
            <a:r>
              <a:rPr lang="en-US" sz="1600" dirty="0">
                <a:solidFill>
                  <a:schemeClr val="tx1">
                    <a:alpha val="60000"/>
                  </a:schemeClr>
                </a:solidFill>
              </a:rPr>
              <a:t>edicine – an universal standard for Digital Imaging.</a:t>
            </a:r>
          </a:p>
          <a:p>
            <a:r>
              <a:rPr lang="en-US" sz="1600" dirty="0">
                <a:solidFill>
                  <a:schemeClr val="tx1">
                    <a:alpha val="60000"/>
                  </a:schemeClr>
                </a:solidFill>
              </a:rPr>
              <a:t>DICOM is a specification for the creation, transmission, and storage of digital medical image and report data. </a:t>
            </a:r>
          </a:p>
          <a:p>
            <a:r>
              <a:rPr lang="en-US" sz="1600" dirty="0">
                <a:solidFill>
                  <a:schemeClr val="tx1">
                    <a:alpha val="60000"/>
                  </a:schemeClr>
                </a:solidFill>
              </a:rPr>
              <a:t>Another important acronym that seemingly all DICOM vendors plug into their names is PACS (</a:t>
            </a:r>
            <a:r>
              <a:rPr lang="en-US" sz="1600" b="1" i="1" dirty="0">
                <a:solidFill>
                  <a:schemeClr val="tx1">
                    <a:alpha val="60000"/>
                  </a:schemeClr>
                </a:solidFill>
              </a:rPr>
              <a:t>P</a:t>
            </a:r>
            <a:r>
              <a:rPr lang="en-US" sz="1600" i="1" dirty="0">
                <a:solidFill>
                  <a:schemeClr val="tx1">
                    <a:alpha val="60000"/>
                  </a:schemeClr>
                </a:solidFill>
              </a:rPr>
              <a:t>icture </a:t>
            </a:r>
            <a:r>
              <a:rPr lang="en-US" sz="1600" b="1" i="1" dirty="0">
                <a:solidFill>
                  <a:schemeClr val="tx1">
                    <a:alpha val="60000"/>
                  </a:schemeClr>
                </a:solidFill>
              </a:rPr>
              <a:t>A</a:t>
            </a:r>
            <a:r>
              <a:rPr lang="en-US" sz="1600" i="1" dirty="0">
                <a:solidFill>
                  <a:schemeClr val="tx1">
                    <a:alpha val="60000"/>
                  </a:schemeClr>
                </a:solidFill>
              </a:rPr>
              <a:t>rchiving and </a:t>
            </a:r>
            <a:r>
              <a:rPr lang="en-US" sz="1600" b="1" i="1" dirty="0">
                <a:solidFill>
                  <a:schemeClr val="tx1">
                    <a:alpha val="60000"/>
                  </a:schemeClr>
                </a:solidFill>
              </a:rPr>
              <a:t>C</a:t>
            </a:r>
            <a:r>
              <a:rPr lang="en-US" sz="1600" i="1" dirty="0">
                <a:solidFill>
                  <a:schemeClr val="tx1">
                    <a:alpha val="60000"/>
                  </a:schemeClr>
                </a:solidFill>
              </a:rPr>
              <a:t>ommunication </a:t>
            </a:r>
            <a:r>
              <a:rPr lang="en-US" sz="1600" b="1" i="1" dirty="0">
                <a:solidFill>
                  <a:schemeClr val="tx1">
                    <a:alpha val="60000"/>
                  </a:schemeClr>
                </a:solidFill>
              </a:rPr>
              <a:t>S</a:t>
            </a:r>
            <a:r>
              <a:rPr lang="en-US" sz="1600" i="1" dirty="0">
                <a:solidFill>
                  <a:schemeClr val="tx1">
                    <a:alpha val="60000"/>
                  </a:schemeClr>
                </a:solidFill>
              </a:rPr>
              <a:t>ystems</a:t>
            </a:r>
            <a:r>
              <a:rPr lang="en-US" sz="1600" dirty="0">
                <a:solidFill>
                  <a:schemeClr val="tx1">
                    <a:alpha val="60000"/>
                  </a:schemeClr>
                </a:solidFill>
              </a:rPr>
              <a:t>).</a:t>
            </a:r>
          </a:p>
          <a:p>
            <a:r>
              <a:rPr lang="en-US" sz="1600" dirty="0">
                <a:solidFill>
                  <a:schemeClr val="tx1">
                    <a:alpha val="60000"/>
                  </a:schemeClr>
                </a:solidFill>
              </a:rPr>
              <a:t>PACS are medical systems (consisting of necessary hardware and software) built to run digital medical imaging. They comprise:</a:t>
            </a:r>
          </a:p>
          <a:p>
            <a:pPr lvl="1"/>
            <a:r>
              <a:rPr lang="en-US" sz="1600" b="1" dirty="0">
                <a:solidFill>
                  <a:schemeClr val="tx1">
                    <a:alpha val="60000"/>
                  </a:schemeClr>
                </a:solidFill>
              </a:rPr>
              <a:t>Modalities: </a:t>
            </a:r>
            <a:r>
              <a:rPr lang="en-US" sz="1600" dirty="0">
                <a:solidFill>
                  <a:schemeClr val="tx1">
                    <a:alpha val="60000"/>
                  </a:schemeClr>
                </a:solidFill>
              </a:rPr>
              <a:t>Digital image acquisition devices, such as CT scanners or ultrasound.</a:t>
            </a:r>
          </a:p>
          <a:p>
            <a:pPr lvl="1"/>
            <a:r>
              <a:rPr lang="en-US" sz="1600" b="1" dirty="0">
                <a:solidFill>
                  <a:schemeClr val="tx1">
                    <a:alpha val="60000"/>
                  </a:schemeClr>
                </a:solidFill>
              </a:rPr>
              <a:t>Digital image archives: </a:t>
            </a:r>
            <a:r>
              <a:rPr lang="en-US" sz="1600" dirty="0">
                <a:solidFill>
                  <a:schemeClr val="tx1">
                    <a:alpha val="60000"/>
                  </a:schemeClr>
                </a:solidFill>
              </a:rPr>
              <a:t>Where the acquired images are stored.</a:t>
            </a:r>
          </a:p>
          <a:p>
            <a:pPr lvl="1"/>
            <a:r>
              <a:rPr lang="en-US" sz="1600" b="1" dirty="0">
                <a:solidFill>
                  <a:schemeClr val="tx1">
                    <a:alpha val="60000"/>
                  </a:schemeClr>
                </a:solidFill>
              </a:rPr>
              <a:t>Workstations:</a:t>
            </a:r>
            <a:r>
              <a:rPr lang="en-US" sz="1600" dirty="0">
                <a:solidFill>
                  <a:schemeClr val="tx1">
                    <a:alpha val="60000"/>
                  </a:schemeClr>
                </a:solidFill>
              </a:rPr>
              <a:t> Where radiologists view (“read”) the images. (</a:t>
            </a:r>
            <a:r>
              <a:rPr lang="en-US" sz="1600" b="1" dirty="0" err="1">
                <a:solidFill>
                  <a:schemeClr val="tx1">
                    <a:alpha val="60000"/>
                  </a:schemeClr>
                </a:solidFill>
              </a:rPr>
              <a:t>YaDV</a:t>
            </a:r>
            <a:r>
              <a:rPr lang="en-US" sz="1600" dirty="0">
                <a:solidFill>
                  <a:schemeClr val="tx1">
                    <a:alpha val="60000"/>
                  </a:schemeClr>
                </a:solidFill>
              </a:rPr>
              <a:t>)</a:t>
            </a:r>
          </a:p>
        </p:txBody>
      </p:sp>
      <p:sp>
        <p:nvSpPr>
          <p:cNvPr id="7" name="Slide Number Placeholder 6"/>
          <p:cNvSpPr>
            <a:spLocks noGrp="1"/>
          </p:cNvSpPr>
          <p:nvPr>
            <p:ph type="sldNum" sz="quarter" idx="4294967295"/>
          </p:nvPr>
        </p:nvSpPr>
        <p:spPr>
          <a:xfrm>
            <a:off x="8800838" y="6375679"/>
            <a:ext cx="2624400" cy="345796"/>
          </a:xfrm>
          <a:prstGeom prst="rect">
            <a:avLst/>
          </a:prstGeom>
        </p:spPr>
        <p:txBody>
          <a:bodyPr vert="horz" lIns="91440" tIns="45720" rIns="91440" bIns="45720" rtlCol="0" anchor="ctr">
            <a:normAutofit/>
          </a:bodyPr>
          <a:lstStyle/>
          <a:p>
            <a:pPr>
              <a:spcAft>
                <a:spcPts val="600"/>
              </a:spcAft>
              <a:defRPr/>
            </a:pPr>
            <a:fld id="{16578208-8498-2F44-B6B8-75D12F0F2A3C}" type="slidenum">
              <a:rPr lang="en-US">
                <a:solidFill>
                  <a:schemeClr val="tx1">
                    <a:alpha val="60000"/>
                  </a:schemeClr>
                </a:solidFill>
              </a:rPr>
              <a:pPr>
                <a:spcAft>
                  <a:spcPts val="600"/>
                </a:spcAft>
                <a:defRPr/>
              </a:pPr>
              <a:t>8</a:t>
            </a:fld>
            <a:endParaRPr lang="en-US">
              <a:solidFill>
                <a:schemeClr val="tx1">
                  <a:alpha val="60000"/>
                </a:schemeClr>
              </a:solidFill>
            </a:endParaRPr>
          </a:p>
        </p:txBody>
      </p:sp>
      <p:pic>
        <p:nvPicPr>
          <p:cNvPr id="27" name="Picture 4" descr="CT scan Icon 3924397">
            <a:extLst>
              <a:ext uri="{FF2B5EF4-FFF2-40B4-BE49-F238E27FC236}">
                <a16:creationId xmlns:a16="http://schemas.microsoft.com/office/drawing/2014/main" id="{637540BA-1318-4156-A9D3-C7AD11C321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3434"/>
            <a:ext cx="841528" cy="841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66000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7"/>
          </p:nvPr>
        </p:nvSpPr>
        <p:spPr>
          <a:xfrm>
            <a:off x="444510" y="1017142"/>
            <a:ext cx="11305116" cy="5158233"/>
          </a:xfrm>
        </p:spPr>
        <p:txBody>
          <a:bodyPr>
            <a:normAutofit/>
          </a:bodyPr>
          <a:lstStyle/>
          <a:p>
            <a:r>
              <a:rPr lang="en-IN" sz="2800" dirty="0"/>
              <a:t>TODO</a:t>
            </a:r>
            <a:endParaRPr lang="en-US" sz="2933" dirty="0"/>
          </a:p>
        </p:txBody>
      </p:sp>
      <p:sp>
        <p:nvSpPr>
          <p:cNvPr id="7" name="Slide Number Placeholder 6"/>
          <p:cNvSpPr>
            <a:spLocks noGrp="1"/>
          </p:cNvSpPr>
          <p:nvPr>
            <p:ph type="sldNum" sz="quarter" idx="4294967295"/>
          </p:nvPr>
        </p:nvSpPr>
        <p:spPr>
          <a:xfrm>
            <a:off x="11323015" y="6368995"/>
            <a:ext cx="426604" cy="290231"/>
          </a:xfrm>
          <a:prstGeom prst="rect">
            <a:avLst/>
          </a:prstGeom>
        </p:spPr>
        <p:txBody>
          <a:bodyPr/>
          <a:lstStyle/>
          <a:p>
            <a:pPr defTabSz="1219170">
              <a:defRPr/>
            </a:pPr>
            <a:fld id="{16578208-8498-2F44-B6B8-75D12F0F2A3C}" type="slidenum">
              <a:rPr lang="en-US" sz="1333">
                <a:solidFill>
                  <a:srgbClr val="6D6F71"/>
                </a:solidFill>
                <a:latin typeface="Arial"/>
                <a:cs typeface="Arial"/>
              </a:rPr>
              <a:pPr defTabSz="1219170">
                <a:defRPr/>
              </a:pPr>
              <a:t>9</a:t>
            </a:fld>
            <a:endParaRPr lang="en-US" sz="1333" dirty="0">
              <a:solidFill>
                <a:srgbClr val="6D6F71"/>
              </a:solidFill>
              <a:latin typeface="Arial"/>
              <a:cs typeface="Arial"/>
            </a:endParaRPr>
          </a:p>
        </p:txBody>
      </p:sp>
      <p:sp>
        <p:nvSpPr>
          <p:cNvPr id="8" name="Title 1">
            <a:extLst>
              <a:ext uri="{FF2B5EF4-FFF2-40B4-BE49-F238E27FC236}">
                <a16:creationId xmlns:a16="http://schemas.microsoft.com/office/drawing/2014/main" id="{117BE78B-8565-4CE0-8D99-D337C9FCDF21}"/>
              </a:ext>
            </a:extLst>
          </p:cNvPr>
          <p:cNvSpPr txBox="1">
            <a:spLocks/>
          </p:cNvSpPr>
          <p:nvPr/>
        </p:nvSpPr>
        <p:spPr bwMode="auto">
          <a:xfrm>
            <a:off x="341756" y="256436"/>
            <a:ext cx="11545444" cy="567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45720" rIns="0" bIns="45720" numCol="1" anchor="t" anchorCtr="0" compatLnSpc="1">
            <a:prstTxWarp prst="textNoShape">
              <a:avLst/>
            </a:prstTxWarp>
          </a:bodyPr>
          <a:lstStyle>
            <a:lvl1pPr algn="l" rtl="0" eaLnBrk="1" fontAlgn="base" hangingPunct="1">
              <a:lnSpc>
                <a:spcPct val="90000"/>
              </a:lnSpc>
              <a:spcBef>
                <a:spcPct val="0"/>
              </a:spcBef>
              <a:spcAft>
                <a:spcPct val="0"/>
              </a:spcAft>
              <a:defRPr sz="2400" b="1" kern="1200">
                <a:solidFill>
                  <a:schemeClr val="tx1"/>
                </a:solidFill>
                <a:latin typeface="+mj-lt"/>
                <a:ea typeface="Eurostile" pitchFamily="34" charset="0"/>
                <a:cs typeface="Eurostile" pitchFamily="34" charset="0"/>
              </a:defRPr>
            </a:lvl1pPr>
            <a:lvl2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2pPr>
            <a:lvl3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3pPr>
            <a:lvl4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4pPr>
            <a:lvl5pPr algn="l" rtl="0" eaLnBrk="1" fontAlgn="base" hangingPunct="1">
              <a:spcBef>
                <a:spcPct val="0"/>
              </a:spcBef>
              <a:spcAft>
                <a:spcPct val="0"/>
              </a:spcAft>
              <a:defRPr sz="3200">
                <a:solidFill>
                  <a:schemeClr val="bg2"/>
                </a:solidFill>
                <a:latin typeface="Arial" charset="0"/>
                <a:ea typeface="ヒラギノ角ゴ Pro W3" charset="0"/>
                <a:cs typeface="ヒラギノ角ゴ Pro W3" charset="0"/>
              </a:defRPr>
            </a:lvl5pPr>
            <a:lvl6pPr marL="457200" algn="l" rtl="0" eaLnBrk="1" fontAlgn="base" hangingPunct="1">
              <a:spcBef>
                <a:spcPct val="0"/>
              </a:spcBef>
              <a:spcAft>
                <a:spcPct val="0"/>
              </a:spcAft>
              <a:defRPr sz="3200">
                <a:solidFill>
                  <a:srgbClr val="3D3D3D"/>
                </a:solidFill>
                <a:latin typeface="Arial" charset="0"/>
                <a:ea typeface="ヒラギノ角ゴ Pro W3" charset="0"/>
              </a:defRPr>
            </a:lvl6pPr>
            <a:lvl7pPr marL="914400" algn="l" rtl="0" eaLnBrk="1" fontAlgn="base" hangingPunct="1">
              <a:spcBef>
                <a:spcPct val="0"/>
              </a:spcBef>
              <a:spcAft>
                <a:spcPct val="0"/>
              </a:spcAft>
              <a:defRPr sz="3200">
                <a:solidFill>
                  <a:srgbClr val="3D3D3D"/>
                </a:solidFill>
                <a:latin typeface="Arial" charset="0"/>
                <a:ea typeface="ヒラギノ角ゴ Pro W3" charset="0"/>
              </a:defRPr>
            </a:lvl7pPr>
            <a:lvl8pPr marL="1371600" algn="l" rtl="0" eaLnBrk="1" fontAlgn="base" hangingPunct="1">
              <a:spcBef>
                <a:spcPct val="0"/>
              </a:spcBef>
              <a:spcAft>
                <a:spcPct val="0"/>
              </a:spcAft>
              <a:defRPr sz="3200">
                <a:solidFill>
                  <a:srgbClr val="3D3D3D"/>
                </a:solidFill>
                <a:latin typeface="Arial" charset="0"/>
                <a:ea typeface="ヒラギノ角ゴ Pro W3" charset="0"/>
              </a:defRPr>
            </a:lvl8pPr>
            <a:lvl9pPr marL="1828800" algn="l" rtl="0" eaLnBrk="1" fontAlgn="base" hangingPunct="1">
              <a:spcBef>
                <a:spcPct val="0"/>
              </a:spcBef>
              <a:spcAft>
                <a:spcPct val="0"/>
              </a:spcAft>
              <a:defRPr sz="3200">
                <a:solidFill>
                  <a:srgbClr val="3D3D3D"/>
                </a:solidFill>
                <a:latin typeface="Arial" charset="0"/>
                <a:ea typeface="ヒラギノ角ゴ Pro W3"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rial"/>
              </a:rPr>
              <a:t>DICOM Structure</a:t>
            </a:r>
          </a:p>
        </p:txBody>
      </p:sp>
      <p:pic>
        <p:nvPicPr>
          <p:cNvPr id="9" name="Picture 4" descr="CT scan Icon 3924397">
            <a:extLst>
              <a:ext uri="{FF2B5EF4-FFF2-40B4-BE49-F238E27FC236}">
                <a16:creationId xmlns:a16="http://schemas.microsoft.com/office/drawing/2014/main" id="{AA6DDF74-C91D-4408-AA3A-AD1558E83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9507" y="-287248"/>
            <a:ext cx="1470025" cy="14700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C0DA7C4-F6D9-42C6-8E34-D8825F2D28C4}"/>
              </a:ext>
            </a:extLst>
          </p:cNvPr>
          <p:cNvPicPr>
            <a:picLocks noChangeAspect="1"/>
          </p:cNvPicPr>
          <p:nvPr/>
        </p:nvPicPr>
        <p:blipFill>
          <a:blip r:embed="rId3"/>
          <a:stretch>
            <a:fillRect/>
          </a:stretch>
        </p:blipFill>
        <p:spPr>
          <a:xfrm>
            <a:off x="6691055" y="1530564"/>
            <a:ext cx="5233524" cy="3796871"/>
          </a:xfrm>
          <a:prstGeom prst="rect">
            <a:avLst/>
          </a:prstGeom>
        </p:spPr>
      </p:pic>
      <p:pic>
        <p:nvPicPr>
          <p:cNvPr id="11" name="Picture 10">
            <a:extLst>
              <a:ext uri="{FF2B5EF4-FFF2-40B4-BE49-F238E27FC236}">
                <a16:creationId xmlns:a16="http://schemas.microsoft.com/office/drawing/2014/main" id="{7106E906-3A17-400A-A56F-B63C5C998B29}"/>
              </a:ext>
            </a:extLst>
          </p:cNvPr>
          <p:cNvPicPr>
            <a:picLocks noChangeAspect="1"/>
          </p:cNvPicPr>
          <p:nvPr/>
        </p:nvPicPr>
        <p:blipFill>
          <a:blip r:embed="rId4"/>
          <a:stretch>
            <a:fillRect/>
          </a:stretch>
        </p:blipFill>
        <p:spPr>
          <a:xfrm>
            <a:off x="267421" y="1017142"/>
            <a:ext cx="5673318" cy="5284518"/>
          </a:xfrm>
          <a:prstGeom prst="rect">
            <a:avLst/>
          </a:prstGeom>
        </p:spPr>
      </p:pic>
    </p:spTree>
    <p:extLst>
      <p:ext uri="{BB962C8B-B14F-4D97-AF65-F5344CB8AC3E}">
        <p14:creationId xmlns:p14="http://schemas.microsoft.com/office/powerpoint/2010/main" val="1475683332"/>
      </p:ext>
    </p:extLst>
  </p:cSld>
  <p:clrMapOvr>
    <a:masterClrMapping/>
  </p:clrMapOvr>
  <p:transition spd="med">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fa_Corporate_Template_16x9">
  <a:themeElements>
    <a:clrScheme name="Informatica v11">
      <a:dk1>
        <a:srgbClr val="000000"/>
      </a:dk1>
      <a:lt1>
        <a:srgbClr val="FFFFFF"/>
      </a:lt1>
      <a:dk2>
        <a:srgbClr val="000000"/>
      </a:dk2>
      <a:lt2>
        <a:srgbClr val="D9D9D9"/>
      </a:lt2>
      <a:accent1>
        <a:srgbClr val="254EA2"/>
      </a:accent1>
      <a:accent2>
        <a:srgbClr val="ED1C24"/>
      </a:accent2>
      <a:accent3>
        <a:srgbClr val="FFD400"/>
      </a:accent3>
      <a:accent4>
        <a:srgbClr val="BCBDC0"/>
      </a:accent4>
      <a:accent5>
        <a:srgbClr val="939598"/>
      </a:accent5>
      <a:accent6>
        <a:srgbClr val="6D6F71"/>
      </a:accent6>
      <a:hlink>
        <a:srgbClr val="0000FF"/>
      </a:hlink>
      <a:folHlink>
        <a:srgbClr val="800080"/>
      </a:folHlink>
    </a:clrScheme>
    <a:fontScheme name="Informatica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38100" cmpd="sng">
          <a:solidFill>
            <a:schemeClr val="accent1"/>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defRPr dirty="0" err="1"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2208</TotalTime>
  <Words>1284</Words>
  <Application>Microsoft Office PowerPoint</Application>
  <PresentationFormat>Widescreen</PresentationFormat>
  <Paragraphs>142</Paragraphs>
  <Slides>16</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Helvetica Neue</vt:lpstr>
      <vt:lpstr>Office Theme</vt:lpstr>
      <vt:lpstr>Infa_Corporate_Template_16x9</vt:lpstr>
      <vt:lpstr>YaDV Yet another DICOM Viewer Platform to open, view, analyze, classify and enrich DICOM format images.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Innecto</dc:title>
  <dc:creator>Prahalad Vijaykumar</dc:creator>
  <cp:lastModifiedBy>vsingh singh</cp:lastModifiedBy>
  <cp:revision>552</cp:revision>
  <dcterms:modified xsi:type="dcterms:W3CDTF">2021-07-05T13:29:09Z</dcterms:modified>
</cp:coreProperties>
</file>