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7"/>
  </p:notesMasterIdLst>
  <p:sldIdLst>
    <p:sldId id="351" r:id="rId4"/>
    <p:sldId id="352" r:id="rId5"/>
    <p:sldId id="391" r:id="rId6"/>
    <p:sldId id="353" r:id="rId7"/>
    <p:sldId id="356" r:id="rId8"/>
    <p:sldId id="393" r:id="rId9"/>
    <p:sldId id="395" r:id="rId10"/>
    <p:sldId id="394" r:id="rId11"/>
    <p:sldId id="396" r:id="rId12"/>
    <p:sldId id="397" r:id="rId13"/>
    <p:sldId id="388" r:id="rId14"/>
    <p:sldId id="430" r:id="rId15"/>
    <p:sldId id="424" r:id="rId16"/>
    <p:sldId id="359" r:id="rId17"/>
    <p:sldId id="398" r:id="rId18"/>
    <p:sldId id="421" r:id="rId19"/>
    <p:sldId id="422" r:id="rId20"/>
    <p:sldId id="420" r:id="rId21"/>
    <p:sldId id="404" r:id="rId22"/>
    <p:sldId id="423" r:id="rId23"/>
    <p:sldId id="425" r:id="rId24"/>
    <p:sldId id="400" r:id="rId25"/>
    <p:sldId id="427" r:id="rId26"/>
    <p:sldId id="419" r:id="rId27"/>
    <p:sldId id="426" r:id="rId28"/>
    <p:sldId id="401" r:id="rId29"/>
    <p:sldId id="402" r:id="rId30"/>
    <p:sldId id="403" r:id="rId31"/>
    <p:sldId id="405" r:id="rId32"/>
    <p:sldId id="406" r:id="rId33"/>
    <p:sldId id="429" r:id="rId34"/>
    <p:sldId id="428" r:id="rId35"/>
    <p:sldId id="3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6196" autoAdjust="0"/>
  </p:normalViewPr>
  <p:slideViewPr>
    <p:cSldViewPr snapToGrid="0" showGuides="1">
      <p:cViewPr varScale="1">
        <p:scale>
          <a:sx n="82" d="100"/>
          <a:sy n="82" d="100"/>
        </p:scale>
        <p:origin x="667"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pPr/>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pPr/>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DDBCD3-13D8-4B61-A324-65F1C4F838CB}"/>
              </a:ext>
            </a:extLst>
          </p:cNvPr>
          <p:cNvSpPr/>
          <p:nvPr userDrawn="1"/>
        </p:nvSpPr>
        <p:spPr>
          <a:xfrm>
            <a:off x="3397776" y="2717708"/>
            <a:ext cx="8794226" cy="240487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3">
            <a:extLst>
              <a:ext uri="{FF2B5EF4-FFF2-40B4-BE49-F238E27FC236}">
                <a16:creationId xmlns:a16="http://schemas.microsoft.com/office/drawing/2014/main" id="{27C1F53F-D199-4227-A23E-2B5F143EB982}"/>
              </a:ext>
            </a:extLst>
          </p:cNvPr>
          <p:cNvGrpSpPr/>
          <p:nvPr userDrawn="1"/>
        </p:nvGrpSpPr>
        <p:grpSpPr>
          <a:xfrm>
            <a:off x="733478" y="1571013"/>
            <a:ext cx="2664296" cy="4683693"/>
            <a:chOff x="445712" y="1449040"/>
            <a:chExt cx="2113018" cy="3924176"/>
          </a:xfrm>
        </p:grpSpPr>
        <p:sp>
          <p:nvSpPr>
            <p:cNvPr id="4" name="Rounded Rectangle 4">
              <a:extLst>
                <a:ext uri="{FF2B5EF4-FFF2-40B4-BE49-F238E27FC236}">
                  <a16:creationId xmlns:a16="http://schemas.microsoft.com/office/drawing/2014/main" id="{4B09402C-7E86-41C9-8E37-9EF71EDF105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5">
              <a:extLst>
                <a:ext uri="{FF2B5EF4-FFF2-40B4-BE49-F238E27FC236}">
                  <a16:creationId xmlns:a16="http://schemas.microsoft.com/office/drawing/2014/main" id="{41DF11FE-4210-4E1A-AAC1-AD2FF969D36A}"/>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6">
              <a:extLst>
                <a:ext uri="{FF2B5EF4-FFF2-40B4-BE49-F238E27FC236}">
                  <a16:creationId xmlns:a16="http://schemas.microsoft.com/office/drawing/2014/main" id="{0E578CC1-F58F-4C71-AB27-A73396D54EA3}"/>
                </a:ext>
              </a:extLst>
            </p:cNvPr>
            <p:cNvGrpSpPr/>
            <p:nvPr userDrawn="1"/>
          </p:nvGrpSpPr>
          <p:grpSpPr>
            <a:xfrm>
              <a:off x="1407705" y="5045834"/>
              <a:ext cx="211967" cy="211967"/>
              <a:chOff x="1549420" y="5712364"/>
              <a:chExt cx="312583" cy="312583"/>
            </a:xfrm>
          </p:grpSpPr>
          <p:sp>
            <p:nvSpPr>
              <p:cNvPr id="7" name="Oval 7">
                <a:extLst>
                  <a:ext uri="{FF2B5EF4-FFF2-40B4-BE49-F238E27FC236}">
                    <a16:creationId xmlns:a16="http://schemas.microsoft.com/office/drawing/2014/main" id="{FF38739C-F2ED-4F4B-9A89-B33A3B4C6A3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8">
                <a:extLst>
                  <a:ext uri="{FF2B5EF4-FFF2-40B4-BE49-F238E27FC236}">
                    <a16:creationId xmlns:a16="http://schemas.microsoft.com/office/drawing/2014/main" id="{42258DA3-8567-4D16-9190-D371531398A8}"/>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id="{4BFDD25E-3936-4728-A24A-3CD8211A0ED0}"/>
              </a:ext>
            </a:extLst>
          </p:cNvPr>
          <p:cNvSpPr>
            <a:spLocks noGrp="1"/>
          </p:cNvSpPr>
          <p:nvPr>
            <p:ph type="pic" idx="12" hasCustomPrompt="1"/>
          </p:nvPr>
        </p:nvSpPr>
        <p:spPr>
          <a:xfrm>
            <a:off x="921396" y="1982583"/>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id="{23ED7D35-2C36-4F32-8052-655C68EBBCF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EA604A-1015-4952-8EE1-CCE52EC0E000}"/>
              </a:ext>
            </a:extLst>
          </p:cNvPr>
          <p:cNvGrpSpPr/>
          <p:nvPr userDrawn="1"/>
        </p:nvGrpSpPr>
        <p:grpSpPr>
          <a:xfrm>
            <a:off x="3095065" y="1780189"/>
            <a:ext cx="6001870" cy="3297621"/>
            <a:chOff x="-548507" y="477868"/>
            <a:chExt cx="11570449" cy="6357177"/>
          </a:xfrm>
        </p:grpSpPr>
        <p:sp>
          <p:nvSpPr>
            <p:cNvPr id="3" name="Freeform: Shape 2">
              <a:extLst>
                <a:ext uri="{FF2B5EF4-FFF2-40B4-BE49-F238E27FC236}">
                  <a16:creationId xmlns:a16="http://schemas.microsoft.com/office/drawing/2014/main" id="{39EEB588-97F3-4BF3-B3B2-294329E1431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9AC13C8-EB64-4309-9F83-DE884AB194A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90A07D5B-242A-465B-B3D3-285BCC72495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5AF579-3200-4645-9B4A-C34A0B00A82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4BBA6078-E1D1-4C14-AE2A-562D309320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40F2DB06-6191-4D99-A246-B0F044EEB6D4}"/>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E0B2AB32-6E87-4708-AD26-26A3474DFD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4A0B59C-D502-416F-87A9-4FFE2F84014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EDAEF2E-9E44-473D-B13F-ABD8FD196480}"/>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7A63B6A-A2C7-42FA-A975-B2C3DBEA0A1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25CD56A-8303-4E00-957E-0BF842A3B05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442D482D-A042-4240-A15D-1E65B56B30D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Picture Placeholder 2">
            <a:extLst>
              <a:ext uri="{FF2B5EF4-FFF2-40B4-BE49-F238E27FC236}">
                <a16:creationId xmlns:a16="http://schemas.microsoft.com/office/drawing/2014/main" id="{736F31BD-D2C3-4C53-B8E6-33C74563614F}"/>
              </a:ext>
            </a:extLst>
          </p:cNvPr>
          <p:cNvSpPr>
            <a:spLocks noGrp="1"/>
          </p:cNvSpPr>
          <p:nvPr>
            <p:ph type="pic" idx="12" hasCustomPrompt="1"/>
          </p:nvPr>
        </p:nvSpPr>
        <p:spPr>
          <a:xfrm>
            <a:off x="3909754" y="1947860"/>
            <a:ext cx="4372493" cy="2669432"/>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6" name="Text Placeholder 9">
            <a:extLst>
              <a:ext uri="{FF2B5EF4-FFF2-40B4-BE49-F238E27FC236}">
                <a16:creationId xmlns:a16="http://schemas.microsoft.com/office/drawing/2014/main" id="{9D8BBD3D-237B-4299-A310-B537C2DF7CA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1"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99" y="6356352"/>
            <a:ext cx="2844800" cy="365125"/>
          </a:xfrm>
          <a:prstGeom prst="rect">
            <a:avLst/>
          </a:prstGeom>
        </p:spPr>
        <p:txBody>
          <a:bodyPr/>
          <a:lstStyle/>
          <a:p>
            <a:fld id="{D31D19E3-68ED-4BEA-B59C-2A66F0BA1200}" type="datetimeFigureOut">
              <a:rPr lang="en-US" smtClean="0"/>
              <a:pPr/>
              <a:t>9/27/2022</a:t>
            </a:fld>
            <a:endParaRPr lang="en-US"/>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fld id="{C0D29EB6-B318-4A1D-B7CC-D5611AD205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75458041-BCC9-4D92-9490-8AF60C009837}"/>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2540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id="{E26C6D06-6A68-4FCA-8E86-84C6A4BCE960}"/>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25400">
            <a:solidFill>
              <a:schemeClr val="accent2"/>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7EA72833-AD93-4833-9A2D-CEDAD0BA74BD}"/>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25400">
            <a:solidFill>
              <a:schemeClr val="accent3"/>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id="{E974C75D-D81B-497C-9C4E-F1BB2C01057A}"/>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25400">
            <a:solidFill>
              <a:schemeClr val="accent4"/>
            </a:solidFill>
          </a:ln>
        </p:spPr>
        <p:txBody>
          <a:bodyPr anchor="ctr"/>
          <a:lstStyle>
            <a:lvl1pPr algn="ctr">
              <a:lnSpc>
                <a:spcPct val="100000"/>
              </a:lnSpc>
              <a:defRPr lang="ko-KR" altLang="en-US" sz="1200" dirty="0">
                <a:solidFill>
                  <a:schemeClr val="tx1">
                    <a:lumMod val="75000"/>
                    <a:lumOff val="25000"/>
                  </a:schemeClr>
                </a:solidFill>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1" r:id="rId8"/>
    <p:sldLayoutId id="2147483682" r:id="rId9"/>
    <p:sldLayoutId id="2147483684" r:id="rId10"/>
    <p:sldLayoutId id="2147483686"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youtube.com/coderbaba"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09293" y="285729"/>
            <a:ext cx="7859203" cy="707886"/>
          </a:xfrm>
          <a:prstGeom prst="rect">
            <a:avLst/>
          </a:prstGeom>
          <a:noFill/>
        </p:spPr>
        <p:txBody>
          <a:bodyPr wrap="square" rtlCol="0">
            <a:spAutoFit/>
          </a:bodyPr>
          <a:lstStyle/>
          <a:p>
            <a:pPr algn="ctr"/>
            <a:r>
              <a:rPr lang="en-US" sz="4000" b="1" dirty="0">
                <a:solidFill>
                  <a:schemeClr val="accent1">
                    <a:lumMod val="75000"/>
                  </a:schemeClr>
                </a:solidFill>
                <a:latin typeface="Cambria" pitchFamily="18" charset="0"/>
                <a:ea typeface="Cambria" pitchFamily="18" charset="0"/>
              </a:rPr>
              <a:t>Online Shopping System</a:t>
            </a:r>
          </a:p>
        </p:txBody>
      </p:sp>
      <p:sp>
        <p:nvSpPr>
          <p:cNvPr id="7" name="Rectangle 6">
            <a:extLst>
              <a:ext uri="{FF2B5EF4-FFF2-40B4-BE49-F238E27FC236}">
                <a16:creationId xmlns:a16="http://schemas.microsoft.com/office/drawing/2014/main" id="{4E814917-16C3-4C3F-8709-7C3A4D7F3613}"/>
              </a:ext>
            </a:extLst>
          </p:cNvPr>
          <p:cNvSpPr/>
          <p:nvPr/>
        </p:nvSpPr>
        <p:spPr>
          <a:xfrm>
            <a:off x="0" y="2509078"/>
            <a:ext cx="12192000" cy="117720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bg1"/>
                </a:solidFill>
                <a:latin typeface="Cambria" pitchFamily="18" charset="0"/>
                <a:ea typeface="Cambria" pitchFamily="18" charset="0"/>
              </a:rPr>
              <a:t>Presented By</a:t>
            </a:r>
          </a:p>
          <a:p>
            <a:pPr algn="ctr"/>
            <a:r>
              <a:rPr lang="en-US" sz="2400" dirty="0">
                <a:solidFill>
                  <a:schemeClr val="bg1"/>
                </a:solidFill>
                <a:latin typeface="Cambria" pitchFamily="18" charset="0"/>
                <a:ea typeface="Cambria" pitchFamily="18" charset="0"/>
              </a:rPr>
              <a:t>Group No : 90</a:t>
            </a:r>
          </a:p>
          <a:p>
            <a:pPr algn="ctr"/>
            <a:endParaRPr lang="en-US" sz="800" dirty="0">
              <a:solidFill>
                <a:schemeClr val="bg1"/>
              </a:solidFill>
              <a:latin typeface="Cambria" pitchFamily="18" charset="0"/>
              <a:ea typeface="Cambria" pitchFamily="18" charset="0"/>
            </a:endParaRPr>
          </a:p>
          <a:p>
            <a:pPr algn="ctr"/>
            <a:r>
              <a:rPr lang="en-US" sz="2800" dirty="0">
                <a:solidFill>
                  <a:schemeClr val="bg1"/>
                </a:solidFill>
                <a:latin typeface="Cambria" pitchFamily="18" charset="0"/>
                <a:ea typeface="Cambria" pitchFamily="18" charset="0"/>
              </a:rPr>
              <a:t>Hiren </a:t>
            </a:r>
            <a:r>
              <a:rPr lang="en-US" sz="2800" dirty="0" err="1">
                <a:solidFill>
                  <a:schemeClr val="bg1"/>
                </a:solidFill>
                <a:latin typeface="Cambria" pitchFamily="18" charset="0"/>
                <a:ea typeface="Cambria" pitchFamily="18" charset="0"/>
              </a:rPr>
              <a:t>Soni</a:t>
            </a:r>
            <a:r>
              <a:rPr lang="en-US" sz="2800" dirty="0">
                <a:solidFill>
                  <a:schemeClr val="bg1"/>
                </a:solidFill>
                <a:latin typeface="Cambria" pitchFamily="18" charset="0"/>
                <a:ea typeface="Cambria" pitchFamily="18" charset="0"/>
              </a:rPr>
              <a:t> &amp; Prashant Nain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0D29EB6-B318-4A1D-B7CC-D5611AD205F4}" type="slidenum">
              <a:rPr lang="en-US" smtClean="0"/>
              <a:pPr/>
              <a:t>10</a:t>
            </a:fld>
            <a:endParaRPr lang="en-US"/>
          </a:p>
        </p:txBody>
      </p:sp>
      <p:grpSp>
        <p:nvGrpSpPr>
          <p:cNvPr id="5" name="Group 4">
            <a:extLst>
              <a:ext uri="{FF2B5EF4-FFF2-40B4-BE49-F238E27FC236}">
                <a16:creationId xmlns:a16="http://schemas.microsoft.com/office/drawing/2014/main" id="{92187E71-F354-4022-A1A8-34A7FE507D25}"/>
              </a:ext>
            </a:extLst>
          </p:cNvPr>
          <p:cNvGrpSpPr/>
          <p:nvPr/>
        </p:nvGrpSpPr>
        <p:grpSpPr>
          <a:xfrm>
            <a:off x="0" y="303363"/>
            <a:ext cx="6843252" cy="485248"/>
            <a:chOff x="0" y="545888"/>
            <a:chExt cx="7601830" cy="1005840"/>
          </a:xfrm>
          <a:solidFill>
            <a:schemeClr val="accent3">
              <a:lumMod val="60000"/>
              <a:lumOff val="40000"/>
            </a:schemeClr>
          </a:solidFill>
        </p:grpSpPr>
        <p:sp>
          <p:nvSpPr>
            <p:cNvPr id="6"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Delivery Module</a:t>
              </a:r>
            </a:p>
          </p:txBody>
        </p:sp>
        <p:sp>
          <p:nvSpPr>
            <p:cNvPr id="8"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 name="Rectangle 9"/>
          <p:cNvSpPr/>
          <p:nvPr/>
        </p:nvSpPr>
        <p:spPr>
          <a:xfrm>
            <a:off x="803433" y="1391216"/>
            <a:ext cx="6096000" cy="1815882"/>
          </a:xfrm>
          <a:prstGeom prst="rect">
            <a:avLst/>
          </a:prstGeom>
        </p:spPr>
        <p:txBody>
          <a:bodyPr>
            <a:spAutoFit/>
          </a:bodyPr>
          <a:lstStyle/>
          <a:p>
            <a:pPr algn="just"/>
            <a:r>
              <a:rPr lang="en-IN" sz="2800" dirty="0">
                <a:latin typeface="Cambria" pitchFamily="18" charset="0"/>
                <a:ea typeface="Cambria" pitchFamily="18" charset="0"/>
              </a:rPr>
              <a:t>The Delivery Man can </a:t>
            </a:r>
          </a:p>
          <a:p>
            <a:pPr lvl="1" algn="just">
              <a:buFont typeface="Arial" pitchFamily="34" charset="0"/>
              <a:buChar char="•"/>
            </a:pPr>
            <a:r>
              <a:rPr lang="en-IN" sz="2800" dirty="0">
                <a:latin typeface="Cambria" pitchFamily="18" charset="0"/>
                <a:ea typeface="Cambria" pitchFamily="18" charset="0"/>
              </a:rPr>
              <a:t> View all Orders </a:t>
            </a:r>
          </a:p>
          <a:p>
            <a:pPr lvl="1" algn="just">
              <a:buFont typeface="Arial" pitchFamily="34" charset="0"/>
              <a:buChar char="•"/>
            </a:pPr>
            <a:r>
              <a:rPr lang="en-IN" sz="2800" dirty="0">
                <a:latin typeface="Cambria" pitchFamily="18" charset="0"/>
                <a:ea typeface="Cambria" pitchFamily="18" charset="0"/>
              </a:rPr>
              <a:t> Pick Up Order</a:t>
            </a:r>
          </a:p>
          <a:p>
            <a:pPr lvl="1" algn="just">
              <a:buFont typeface="Arial" pitchFamily="34" charset="0"/>
              <a:buChar char="•"/>
            </a:pPr>
            <a:r>
              <a:rPr lang="en-IN" sz="2800" dirty="0">
                <a:latin typeface="Cambria" pitchFamily="18" charset="0"/>
                <a:ea typeface="Cambria" pitchFamily="18" charset="0"/>
              </a:rPr>
              <a:t> </a:t>
            </a:r>
            <a:r>
              <a:rPr lang="en-IN" sz="2800">
                <a:latin typeface="Cambria" pitchFamily="18" charset="0"/>
                <a:ea typeface="Cambria" pitchFamily="18" charset="0"/>
              </a:rPr>
              <a:t>Deliver Order</a:t>
            </a:r>
            <a:endParaRPr lang="en-IN" sz="2800" dirty="0">
              <a:latin typeface="Cambria" pitchFamily="18" charset="0"/>
              <a:ea typeface="Cambria" pitchFamily="18" charset="0"/>
            </a:endParaRPr>
          </a:p>
        </p:txBody>
      </p:sp>
    </p:spTree>
    <p:extLst>
      <p:ext uri="{BB962C8B-B14F-4D97-AF65-F5344CB8AC3E}">
        <p14:creationId xmlns:p14="http://schemas.microsoft.com/office/powerpoint/2010/main" val="134053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21C0DA-3F4C-4ADA-8046-55589D042044}"/>
              </a:ext>
            </a:extLst>
          </p:cNvPr>
          <p:cNvGrpSpPr/>
          <p:nvPr/>
        </p:nvGrpSpPr>
        <p:grpSpPr>
          <a:xfrm>
            <a:off x="2" y="204922"/>
            <a:ext cx="4247534" cy="444007"/>
            <a:chOff x="0" y="545888"/>
            <a:chExt cx="7601830" cy="1005840"/>
          </a:xfrm>
          <a:solidFill>
            <a:srgbClr val="EE6CC1">
              <a:lumMod val="50000"/>
            </a:srgbClr>
          </a:solidFill>
        </p:grpSpPr>
        <p:sp>
          <p:nvSpPr>
            <p:cNvPr id="40" name="Arrow: Chevron 17">
              <a:extLst>
                <a:ext uri="{FF2B5EF4-FFF2-40B4-BE49-F238E27FC236}">
                  <a16:creationId xmlns:a16="http://schemas.microsoft.com/office/drawing/2014/main" id="{46C2F636-D097-4918-A795-22EAA37B6DEF}"/>
                </a:ext>
              </a:extLst>
            </p:cNvPr>
            <p:cNvSpPr/>
            <p:nvPr/>
          </p:nvSpPr>
          <p:spPr>
            <a:xfrm>
              <a:off x="6663477" y="545888"/>
              <a:ext cx="731520" cy="1005840"/>
            </a:xfrm>
            <a:prstGeom prst="chevron">
              <a:avLst>
                <a:gd name="adj" fmla="val 56731"/>
              </a:avLst>
            </a:prstGeom>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1" name="Arrow: Pentagon 1">
              <a:extLst>
                <a:ext uri="{FF2B5EF4-FFF2-40B4-BE49-F238E27FC236}">
                  <a16:creationId xmlns:a16="http://schemas.microsoft.com/office/drawing/2014/main" id="{0BDCA494-029D-4825-9235-D93A84324044}"/>
                </a:ext>
              </a:extLst>
            </p:cNvPr>
            <p:cNvSpPr/>
            <p:nvPr/>
          </p:nvSpPr>
          <p:spPr>
            <a:xfrm>
              <a:off x="0" y="545888"/>
              <a:ext cx="6427177" cy="1005840"/>
            </a:xfrm>
            <a:prstGeom prst="homePlate">
              <a:avLst>
                <a:gd name="adj" fmla="val 40909"/>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mbria" pitchFamily="18" charset="0"/>
                  <a:ea typeface="Cambria" pitchFamily="18" charset="0"/>
                </a:rPr>
                <a:t>Activity Diagram : User</a:t>
              </a:r>
              <a:endParaRPr kumimoji="0" lang="en-US" i="0" u="none" strike="noStrike" kern="0" cap="none" spc="0" normalizeH="0" baseline="0" noProof="0" dirty="0">
                <a:ln>
                  <a:noFill/>
                </a:ln>
                <a:solidFill>
                  <a:prstClr val="white"/>
                </a:solidFill>
                <a:effectLst/>
                <a:uLnTx/>
                <a:uFillTx/>
                <a:latin typeface="Cambria" pitchFamily="18" charset="0"/>
                <a:ea typeface="Cambria" pitchFamily="18" charset="0"/>
                <a:cs typeface="+mn-cs"/>
              </a:endParaRPr>
            </a:p>
          </p:txBody>
        </p:sp>
        <p:sp>
          <p:nvSpPr>
            <p:cNvPr id="42" name="Arrow: Chevron 18">
              <a:extLst>
                <a:ext uri="{FF2B5EF4-FFF2-40B4-BE49-F238E27FC236}">
                  <a16:creationId xmlns:a16="http://schemas.microsoft.com/office/drawing/2014/main" id="{266B9FF9-E2C0-47CE-805D-5E277DB0A208}"/>
                </a:ext>
              </a:extLst>
            </p:cNvPr>
            <p:cNvSpPr/>
            <p:nvPr/>
          </p:nvSpPr>
          <p:spPr>
            <a:xfrm>
              <a:off x="7053190" y="545888"/>
              <a:ext cx="548640" cy="1005840"/>
            </a:xfrm>
            <a:prstGeom prst="chevron">
              <a:avLst>
                <a:gd name="adj" fmla="val 74706"/>
              </a:avLst>
            </a:prstGeom>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3" name="Arrow: Chevron 19">
              <a:extLst>
                <a:ext uri="{FF2B5EF4-FFF2-40B4-BE49-F238E27FC236}">
                  <a16:creationId xmlns:a16="http://schemas.microsoft.com/office/drawing/2014/main" id="{FBA98715-421D-4C63-B4E2-4C9135894085}"/>
                </a:ext>
              </a:extLst>
            </p:cNvPr>
            <p:cNvSpPr/>
            <p:nvPr/>
          </p:nvSpPr>
          <p:spPr>
            <a:xfrm>
              <a:off x="6083373" y="545888"/>
              <a:ext cx="914400" cy="1005840"/>
            </a:xfrm>
            <a:prstGeom prst="chevron">
              <a:avLst>
                <a:gd name="adj" fmla="val 45057"/>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3" name="Picture 2"/>
          <p:cNvPicPr>
            <a:picLocks noChangeAspect="1"/>
          </p:cNvPicPr>
          <p:nvPr/>
        </p:nvPicPr>
        <p:blipFill>
          <a:blip r:embed="rId2"/>
          <a:stretch>
            <a:fillRect/>
          </a:stretch>
        </p:blipFill>
        <p:spPr>
          <a:xfrm>
            <a:off x="2620603" y="974582"/>
            <a:ext cx="5529484" cy="5626304"/>
          </a:xfrm>
          <a:prstGeom prst="rect">
            <a:avLst/>
          </a:prstGeom>
        </p:spPr>
      </p:pic>
    </p:spTree>
    <p:extLst>
      <p:ext uri="{BB962C8B-B14F-4D97-AF65-F5344CB8AC3E}">
        <p14:creationId xmlns:p14="http://schemas.microsoft.com/office/powerpoint/2010/main" val="256053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21C0DA-3F4C-4ADA-8046-55589D042044}"/>
              </a:ext>
            </a:extLst>
          </p:cNvPr>
          <p:cNvGrpSpPr/>
          <p:nvPr/>
        </p:nvGrpSpPr>
        <p:grpSpPr>
          <a:xfrm>
            <a:off x="2" y="204922"/>
            <a:ext cx="4247534" cy="444007"/>
            <a:chOff x="0" y="545888"/>
            <a:chExt cx="7601830" cy="1005840"/>
          </a:xfrm>
          <a:solidFill>
            <a:srgbClr val="EE6CC1">
              <a:lumMod val="50000"/>
            </a:srgbClr>
          </a:solidFill>
        </p:grpSpPr>
        <p:sp>
          <p:nvSpPr>
            <p:cNvPr id="40" name="Arrow: Chevron 17">
              <a:extLst>
                <a:ext uri="{FF2B5EF4-FFF2-40B4-BE49-F238E27FC236}">
                  <a16:creationId xmlns:a16="http://schemas.microsoft.com/office/drawing/2014/main" id="{46C2F636-D097-4918-A795-22EAA37B6DEF}"/>
                </a:ext>
              </a:extLst>
            </p:cNvPr>
            <p:cNvSpPr/>
            <p:nvPr/>
          </p:nvSpPr>
          <p:spPr>
            <a:xfrm>
              <a:off x="6663477" y="545888"/>
              <a:ext cx="731520" cy="1005840"/>
            </a:xfrm>
            <a:prstGeom prst="chevron">
              <a:avLst>
                <a:gd name="adj" fmla="val 56731"/>
              </a:avLst>
            </a:prstGeom>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1" name="Arrow: Pentagon 1">
              <a:extLst>
                <a:ext uri="{FF2B5EF4-FFF2-40B4-BE49-F238E27FC236}">
                  <a16:creationId xmlns:a16="http://schemas.microsoft.com/office/drawing/2014/main" id="{0BDCA494-029D-4825-9235-D93A84324044}"/>
                </a:ext>
              </a:extLst>
            </p:cNvPr>
            <p:cNvSpPr/>
            <p:nvPr/>
          </p:nvSpPr>
          <p:spPr>
            <a:xfrm>
              <a:off x="0" y="545888"/>
              <a:ext cx="6427177" cy="1005840"/>
            </a:xfrm>
            <a:prstGeom prst="homePlate">
              <a:avLst>
                <a:gd name="adj" fmla="val 40909"/>
              </a:avLst>
            </a:prstGeom>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Cambria" pitchFamily="18" charset="0"/>
                  <a:ea typeface="Cambria" pitchFamily="18" charset="0"/>
                </a:rPr>
                <a:t>Activity Diagram : Admin</a:t>
              </a:r>
              <a:endParaRPr kumimoji="0" lang="en-US" i="0" u="none" strike="noStrike" kern="0" cap="none" spc="0" normalizeH="0" baseline="0" noProof="0" dirty="0">
                <a:ln>
                  <a:noFill/>
                </a:ln>
                <a:solidFill>
                  <a:prstClr val="white"/>
                </a:solidFill>
                <a:effectLst/>
                <a:uLnTx/>
                <a:uFillTx/>
                <a:latin typeface="Cambria" pitchFamily="18" charset="0"/>
                <a:ea typeface="Cambria" pitchFamily="18" charset="0"/>
                <a:cs typeface="+mn-cs"/>
              </a:endParaRPr>
            </a:p>
          </p:txBody>
        </p:sp>
        <p:sp>
          <p:nvSpPr>
            <p:cNvPr id="42" name="Arrow: Chevron 18">
              <a:extLst>
                <a:ext uri="{FF2B5EF4-FFF2-40B4-BE49-F238E27FC236}">
                  <a16:creationId xmlns:a16="http://schemas.microsoft.com/office/drawing/2014/main" id="{266B9FF9-E2C0-47CE-805D-5E277DB0A208}"/>
                </a:ext>
              </a:extLst>
            </p:cNvPr>
            <p:cNvSpPr/>
            <p:nvPr/>
          </p:nvSpPr>
          <p:spPr>
            <a:xfrm>
              <a:off x="7053190" y="545888"/>
              <a:ext cx="548640" cy="1005840"/>
            </a:xfrm>
            <a:prstGeom prst="chevron">
              <a:avLst>
                <a:gd name="adj" fmla="val 74706"/>
              </a:avLst>
            </a:prstGeom>
            <a:solidFill>
              <a:schemeClr val="accent1">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3" name="Arrow: Chevron 19">
              <a:extLst>
                <a:ext uri="{FF2B5EF4-FFF2-40B4-BE49-F238E27FC236}">
                  <a16:creationId xmlns:a16="http://schemas.microsoft.com/office/drawing/2014/main" id="{FBA98715-421D-4C63-B4E2-4C9135894085}"/>
                </a:ext>
              </a:extLst>
            </p:cNvPr>
            <p:cNvSpPr/>
            <p:nvPr/>
          </p:nvSpPr>
          <p:spPr>
            <a:xfrm>
              <a:off x="6083373" y="545888"/>
              <a:ext cx="914400" cy="1005840"/>
            </a:xfrm>
            <a:prstGeom prst="chevron">
              <a:avLst>
                <a:gd name="adj" fmla="val 45057"/>
              </a:avLst>
            </a:prstGeom>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8" name="Picture 7" descr="activity diagram">
            <a:hlinkClick r:id="rId2"/>
          </p:cNvPr>
          <p:cNvPicPr/>
          <p:nvPr/>
        </p:nvPicPr>
        <p:blipFill>
          <a:blip r:embed="rId3" cstate="print"/>
          <a:srcRect/>
          <a:stretch>
            <a:fillRect/>
          </a:stretch>
        </p:blipFill>
        <p:spPr bwMode="auto">
          <a:xfrm>
            <a:off x="3399095" y="848139"/>
            <a:ext cx="5702359" cy="5884766"/>
          </a:xfrm>
          <a:prstGeom prst="rect">
            <a:avLst/>
          </a:prstGeom>
          <a:noFill/>
          <a:ln w="9525">
            <a:noFill/>
            <a:miter lim="800000"/>
            <a:headEnd/>
            <a:tailEnd/>
          </a:ln>
        </p:spPr>
      </p:pic>
    </p:spTree>
    <p:extLst>
      <p:ext uri="{BB962C8B-B14F-4D97-AF65-F5344CB8AC3E}">
        <p14:creationId xmlns:p14="http://schemas.microsoft.com/office/powerpoint/2010/main" val="322608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50"/>
            <a:ext cx="12192000" cy="5753100"/>
          </a:xfrm>
          <a:prstGeom prst="rect">
            <a:avLst/>
          </a:prstGeom>
        </p:spPr>
      </p:pic>
    </p:spTree>
    <p:extLst>
      <p:ext uri="{BB962C8B-B14F-4D97-AF65-F5344CB8AC3E}">
        <p14:creationId xmlns:p14="http://schemas.microsoft.com/office/powerpoint/2010/main" val="325067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1012"/>
            <a:ext cx="12192000" cy="5895975"/>
          </a:xfrm>
          <a:prstGeom prst="rect">
            <a:avLst/>
          </a:prstGeom>
        </p:spPr>
      </p:pic>
    </p:spTree>
    <p:extLst>
      <p:ext uri="{BB962C8B-B14F-4D97-AF65-F5344CB8AC3E}">
        <p14:creationId xmlns:p14="http://schemas.microsoft.com/office/powerpoint/2010/main" val="79227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6237"/>
            <a:ext cx="12192000" cy="6105525"/>
          </a:xfrm>
          <a:prstGeom prst="rect">
            <a:avLst/>
          </a:prstGeom>
        </p:spPr>
      </p:pic>
    </p:spTree>
    <p:extLst>
      <p:ext uri="{BB962C8B-B14F-4D97-AF65-F5344CB8AC3E}">
        <p14:creationId xmlns:p14="http://schemas.microsoft.com/office/powerpoint/2010/main" val="335583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2975"/>
            <a:ext cx="12192000" cy="4972050"/>
          </a:xfrm>
          <a:prstGeom prst="rect">
            <a:avLst/>
          </a:prstGeom>
        </p:spPr>
      </p:pic>
    </p:spTree>
    <p:extLst>
      <p:ext uri="{BB962C8B-B14F-4D97-AF65-F5344CB8AC3E}">
        <p14:creationId xmlns:p14="http://schemas.microsoft.com/office/powerpoint/2010/main" val="738068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1962"/>
            <a:ext cx="12192000" cy="5934075"/>
          </a:xfrm>
          <a:prstGeom prst="rect">
            <a:avLst/>
          </a:prstGeom>
        </p:spPr>
      </p:pic>
    </p:spTree>
    <p:extLst>
      <p:ext uri="{BB962C8B-B14F-4D97-AF65-F5344CB8AC3E}">
        <p14:creationId xmlns:p14="http://schemas.microsoft.com/office/powerpoint/2010/main" val="393590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3900"/>
            <a:ext cx="12192000" cy="5410200"/>
          </a:xfrm>
          <a:prstGeom prst="rect">
            <a:avLst/>
          </a:prstGeom>
        </p:spPr>
      </p:pic>
    </p:spTree>
    <p:extLst>
      <p:ext uri="{BB962C8B-B14F-4D97-AF65-F5344CB8AC3E}">
        <p14:creationId xmlns:p14="http://schemas.microsoft.com/office/powerpoint/2010/main" val="3547298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6825"/>
            <a:ext cx="12192000" cy="4324350"/>
          </a:xfrm>
          <a:prstGeom prst="rect">
            <a:avLst/>
          </a:prstGeom>
        </p:spPr>
      </p:pic>
    </p:spTree>
    <p:extLst>
      <p:ext uri="{BB962C8B-B14F-4D97-AF65-F5344CB8AC3E}">
        <p14:creationId xmlns:p14="http://schemas.microsoft.com/office/powerpoint/2010/main" val="83862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2187E71-F354-4022-A1A8-34A7FE507D25}"/>
              </a:ext>
            </a:extLst>
          </p:cNvPr>
          <p:cNvGrpSpPr/>
          <p:nvPr/>
        </p:nvGrpSpPr>
        <p:grpSpPr>
          <a:xfrm>
            <a:off x="0" y="342692"/>
            <a:ext cx="7601830" cy="1005840"/>
            <a:chOff x="0" y="545888"/>
            <a:chExt cx="7601830" cy="1005840"/>
          </a:xfrm>
        </p:grpSpPr>
        <p:sp>
          <p:nvSpPr>
            <p:cNvPr id="6"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Introduction</a:t>
              </a:r>
            </a:p>
          </p:txBody>
        </p:sp>
        <p:sp>
          <p:nvSpPr>
            <p:cNvPr id="8"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Box 10"/>
          <p:cNvSpPr txBox="1"/>
          <p:nvPr/>
        </p:nvSpPr>
        <p:spPr>
          <a:xfrm>
            <a:off x="333829" y="1756230"/>
            <a:ext cx="11625942" cy="3108543"/>
          </a:xfrm>
          <a:prstGeom prst="rect">
            <a:avLst/>
          </a:prstGeom>
          <a:noFill/>
        </p:spPr>
        <p:txBody>
          <a:bodyPr wrap="square" rtlCol="0">
            <a:spAutoFit/>
          </a:bodyPr>
          <a:lstStyle/>
          <a:p>
            <a:r>
              <a:rPr lang="en-US" sz="2800" dirty="0">
                <a:latin typeface="Cambria" pitchFamily="18" charset="0"/>
                <a:ea typeface="Cambria" pitchFamily="18" charset="0"/>
              </a:rPr>
              <a:t>The primary goal of our Shopping site is to sell goods online. In this application the customer can login, select products, quantity and proceed towards confirm order. After confirming the order Products provider will get a notification of the order. Payment method will be online through payment Gateway. This website will give the Customer a greater exposure to their products at their Ease of Comfort. It provides the user with a catalogue of different product available for purchase in the store.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0650"/>
            <a:ext cx="12192000" cy="4076700"/>
          </a:xfrm>
          <a:prstGeom prst="rect">
            <a:avLst/>
          </a:prstGeom>
        </p:spPr>
      </p:pic>
    </p:spTree>
    <p:extLst>
      <p:ext uri="{BB962C8B-B14F-4D97-AF65-F5344CB8AC3E}">
        <p14:creationId xmlns:p14="http://schemas.microsoft.com/office/powerpoint/2010/main" val="122906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131394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9737"/>
            <a:ext cx="12192000" cy="3438525"/>
          </a:xfrm>
          <a:prstGeom prst="rect">
            <a:avLst/>
          </a:prstGeom>
        </p:spPr>
      </p:pic>
    </p:spTree>
    <p:extLst>
      <p:ext uri="{BB962C8B-B14F-4D97-AF65-F5344CB8AC3E}">
        <p14:creationId xmlns:p14="http://schemas.microsoft.com/office/powerpoint/2010/main" val="260471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675"/>
            <a:ext cx="12192000" cy="5962650"/>
          </a:xfrm>
          <a:prstGeom prst="rect">
            <a:avLst/>
          </a:prstGeom>
        </p:spPr>
      </p:pic>
    </p:spTree>
    <p:extLst>
      <p:ext uri="{BB962C8B-B14F-4D97-AF65-F5344CB8AC3E}">
        <p14:creationId xmlns:p14="http://schemas.microsoft.com/office/powerpoint/2010/main" val="1064031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775"/>
            <a:ext cx="12192000" cy="3600450"/>
          </a:xfrm>
          <a:prstGeom prst="rect">
            <a:avLst/>
          </a:prstGeom>
        </p:spPr>
      </p:pic>
    </p:spTree>
    <p:extLst>
      <p:ext uri="{BB962C8B-B14F-4D97-AF65-F5344CB8AC3E}">
        <p14:creationId xmlns:p14="http://schemas.microsoft.com/office/powerpoint/2010/main" val="3788385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7725"/>
            <a:ext cx="12192000" cy="5162550"/>
          </a:xfrm>
          <a:prstGeom prst="rect">
            <a:avLst/>
          </a:prstGeom>
        </p:spPr>
      </p:pic>
    </p:spTree>
    <p:extLst>
      <p:ext uri="{BB962C8B-B14F-4D97-AF65-F5344CB8AC3E}">
        <p14:creationId xmlns:p14="http://schemas.microsoft.com/office/powerpoint/2010/main" val="2035183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12"/>
            <a:ext cx="12192000" cy="5972175"/>
          </a:xfrm>
          <a:prstGeom prst="rect">
            <a:avLst/>
          </a:prstGeom>
        </p:spPr>
      </p:pic>
    </p:spTree>
    <p:extLst>
      <p:ext uri="{BB962C8B-B14F-4D97-AF65-F5344CB8AC3E}">
        <p14:creationId xmlns:p14="http://schemas.microsoft.com/office/powerpoint/2010/main" val="990775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5275"/>
            <a:ext cx="12192000" cy="6267450"/>
          </a:xfrm>
          <a:prstGeom prst="rect">
            <a:avLst/>
          </a:prstGeom>
        </p:spPr>
      </p:pic>
    </p:spTree>
    <p:extLst>
      <p:ext uri="{BB962C8B-B14F-4D97-AF65-F5344CB8AC3E}">
        <p14:creationId xmlns:p14="http://schemas.microsoft.com/office/powerpoint/2010/main" val="174461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4862"/>
            <a:ext cx="12192000" cy="5248275"/>
          </a:xfrm>
          <a:prstGeom prst="rect">
            <a:avLst/>
          </a:prstGeom>
        </p:spPr>
      </p:pic>
    </p:spTree>
    <p:extLst>
      <p:ext uri="{BB962C8B-B14F-4D97-AF65-F5344CB8AC3E}">
        <p14:creationId xmlns:p14="http://schemas.microsoft.com/office/powerpoint/2010/main" val="2280852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2937"/>
            <a:ext cx="12192000" cy="5572125"/>
          </a:xfrm>
          <a:prstGeom prst="rect">
            <a:avLst/>
          </a:prstGeom>
        </p:spPr>
      </p:pic>
    </p:spTree>
    <p:extLst>
      <p:ext uri="{BB962C8B-B14F-4D97-AF65-F5344CB8AC3E}">
        <p14:creationId xmlns:p14="http://schemas.microsoft.com/office/powerpoint/2010/main" val="404900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3"/>
            <a:ext cx="6843252" cy="48524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Technology Used </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668593" y="1042220"/>
            <a:ext cx="11248103" cy="5262979"/>
          </a:xfrm>
          <a:prstGeom prst="rect">
            <a:avLst/>
          </a:prstGeom>
          <a:noFill/>
        </p:spPr>
        <p:txBody>
          <a:bodyPr wrap="square">
            <a:spAutoFit/>
          </a:bodyPr>
          <a:lstStyle/>
          <a:p>
            <a:pPr marL="0" indent="0" algn="just">
              <a:buNone/>
            </a:pPr>
            <a:r>
              <a:rPr lang="en-IN" sz="2400" dirty="0">
                <a:latin typeface="Cambria" pitchFamily="18" charset="0"/>
                <a:ea typeface="Cambria" pitchFamily="18" charset="0"/>
                <a:cs typeface="Times New Roman" panose="02020603050405020304" pitchFamily="18" charset="0"/>
              </a:rPr>
              <a:t>We used Java Spring-Boot as backend and React JS as Frontend in our Project.</a:t>
            </a:r>
          </a:p>
          <a:p>
            <a:pPr marL="0" indent="0" algn="just">
              <a:buNone/>
            </a:pPr>
            <a:endParaRPr lang="en-IN" sz="2400" dirty="0">
              <a:latin typeface="Cambria" pitchFamily="18" charset="0"/>
              <a:ea typeface="Cambria" pitchFamily="18" charset="0"/>
              <a:cs typeface="Times New Roman" panose="02020603050405020304" pitchFamily="18" charset="0"/>
            </a:endParaRPr>
          </a:p>
          <a:p>
            <a:pPr algn="just">
              <a:buFont typeface="Wingdings" panose="05000000000000000000" pitchFamily="2" charset="2"/>
              <a:buChar char="v"/>
            </a:pPr>
            <a:r>
              <a:rPr lang="en-US" sz="2400" b="0"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 </a:t>
            </a:r>
            <a:r>
              <a:rPr lang="en-US" sz="2400" b="1"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Spring-Boot :–</a:t>
            </a:r>
            <a:r>
              <a:rPr lang="en-US" sz="2400" b="0" i="0" dirty="0">
                <a:solidFill>
                  <a:schemeClr val="tx2">
                    <a:lumMod val="40000"/>
                    <a:lumOff val="60000"/>
                  </a:schemeClr>
                </a:solidFill>
                <a:effectLst/>
                <a:latin typeface="Cambria" pitchFamily="18" charset="0"/>
                <a:ea typeface="Cambria" pitchFamily="18" charset="0"/>
                <a:cs typeface="Times New Roman" panose="02020603050405020304" pitchFamily="18" charset="0"/>
              </a:rPr>
              <a:t> </a:t>
            </a:r>
          </a:p>
          <a:p>
            <a:pPr marL="594360" lvl="2" indent="0" algn="just">
              <a:buNone/>
            </a:pPr>
            <a:r>
              <a:rPr lang="en-US" sz="2400" b="0" i="0" dirty="0">
                <a:solidFill>
                  <a:srgbClr val="202124"/>
                </a:solidFill>
                <a:effectLst/>
                <a:latin typeface="Cambria" pitchFamily="18" charset="0"/>
                <a:ea typeface="Cambria" pitchFamily="18" charset="0"/>
                <a:cs typeface="Times New Roman" panose="02020603050405020304" pitchFamily="18" charset="0"/>
              </a:rPr>
              <a:t>	</a:t>
            </a:r>
            <a:r>
              <a:rPr lang="en-US" sz="2400" b="0" i="0" dirty="0">
                <a:effectLst/>
                <a:latin typeface="Cambria" pitchFamily="18" charset="0"/>
                <a:ea typeface="Cambria" pitchFamily="18" charset="0"/>
                <a:cs typeface="Times New Roman" panose="02020603050405020304" pitchFamily="18" charset="0"/>
              </a:rPr>
              <a:t>The main goal of the </a:t>
            </a:r>
            <a:r>
              <a:rPr lang="en-US" sz="2400" b="1" i="0" dirty="0">
                <a:effectLst/>
                <a:latin typeface="Cambria" pitchFamily="18" charset="0"/>
                <a:ea typeface="Cambria" pitchFamily="18" charset="0"/>
                <a:cs typeface="Times New Roman" panose="02020603050405020304" pitchFamily="18" charset="0"/>
              </a:rPr>
              <a:t>Spring Boot</a:t>
            </a:r>
            <a:r>
              <a:rPr lang="en-US" sz="2400" b="0" i="0" dirty="0">
                <a:effectLst/>
                <a:latin typeface="Cambria" pitchFamily="18" charset="0"/>
                <a:ea typeface="Cambria" pitchFamily="18" charset="0"/>
                <a:cs typeface="Times New Roman" panose="02020603050405020304" pitchFamily="18" charset="0"/>
              </a:rPr>
              <a:t> framework is to reduce overall development time and increase efficiency</a:t>
            </a:r>
            <a:r>
              <a:rPr lang="en-US" sz="2400" b="0" i="0" dirty="0">
                <a:solidFill>
                  <a:srgbClr val="202124"/>
                </a:solidFill>
                <a:effectLst/>
                <a:latin typeface="Cambria" pitchFamily="18" charset="0"/>
                <a:ea typeface="Cambria" pitchFamily="18" charset="0"/>
                <a:cs typeface="Times New Roman" panose="02020603050405020304" pitchFamily="18" charset="0"/>
              </a:rPr>
              <a:t>.</a:t>
            </a:r>
            <a:r>
              <a:rPr lang="en-US" sz="2400" dirty="0">
                <a:solidFill>
                  <a:schemeClr val="bg1"/>
                </a:solidFill>
                <a:latin typeface="Cambria" pitchFamily="18" charset="0"/>
                <a:ea typeface="Cambria" pitchFamily="18" charset="0"/>
              </a:rPr>
              <a:t> </a:t>
            </a:r>
            <a:r>
              <a:rPr lang="en-US" sz="2400" dirty="0">
                <a:latin typeface="Cambria" pitchFamily="18" charset="0"/>
                <a:ea typeface="Cambria" pitchFamily="18" charset="0"/>
              </a:rPr>
              <a:t>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p>
          <a:p>
            <a:pPr marL="594360" lvl="2" indent="0" algn="just">
              <a:buNone/>
            </a:pPr>
            <a:endParaRPr lang="en-US" sz="2400" dirty="0">
              <a:solidFill>
                <a:srgbClr val="202124"/>
              </a:solidFill>
              <a:latin typeface="Cambria" pitchFamily="18" charset="0"/>
              <a:ea typeface="Cambria" pitchFamily="18" charset="0"/>
              <a:cs typeface="Times New Roman" panose="02020603050405020304" pitchFamily="18" charset="0"/>
            </a:endParaRPr>
          </a:p>
          <a:p>
            <a:pPr algn="just">
              <a:buFont typeface="Wingdings" panose="05000000000000000000" pitchFamily="2" charset="2"/>
              <a:buChar char="v"/>
            </a:pP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r>
              <a:rPr lang="en-US" sz="2400" b="1" dirty="0">
                <a:solidFill>
                  <a:schemeClr val="tx2">
                    <a:lumMod val="40000"/>
                    <a:lumOff val="60000"/>
                  </a:schemeClr>
                </a:solidFill>
                <a:latin typeface="Cambria" pitchFamily="18" charset="0"/>
                <a:ea typeface="Cambria" pitchFamily="18" charset="0"/>
                <a:cs typeface="Times New Roman" panose="02020603050405020304" pitchFamily="18" charset="0"/>
              </a:rPr>
              <a:t>React</a:t>
            </a: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r>
              <a:rPr lang="en-US" sz="2400" b="1" dirty="0">
                <a:solidFill>
                  <a:schemeClr val="tx2">
                    <a:lumMod val="40000"/>
                    <a:lumOff val="60000"/>
                  </a:schemeClr>
                </a:solidFill>
                <a:latin typeface="Cambria" pitchFamily="18" charset="0"/>
                <a:ea typeface="Cambria" pitchFamily="18" charset="0"/>
                <a:cs typeface="Times New Roman" panose="02020603050405020304" pitchFamily="18" charset="0"/>
              </a:rPr>
              <a:t>:–</a:t>
            </a:r>
            <a:r>
              <a:rPr lang="en-US" sz="2400" dirty="0">
                <a:solidFill>
                  <a:schemeClr val="tx2">
                    <a:lumMod val="40000"/>
                    <a:lumOff val="60000"/>
                  </a:schemeClr>
                </a:solidFill>
                <a:latin typeface="Cambria" pitchFamily="18" charset="0"/>
                <a:ea typeface="Cambria" pitchFamily="18" charset="0"/>
                <a:cs typeface="Times New Roman" panose="02020603050405020304" pitchFamily="18" charset="0"/>
              </a:rPr>
              <a:t> </a:t>
            </a:r>
          </a:p>
          <a:p>
            <a:pPr marL="0" indent="0">
              <a:buNone/>
            </a:pPr>
            <a:r>
              <a:rPr lang="en-US" sz="2400" b="1" i="0" dirty="0">
                <a:solidFill>
                  <a:srgbClr val="202124"/>
                </a:solidFill>
                <a:effectLst/>
                <a:latin typeface="Cambria" pitchFamily="18" charset="0"/>
                <a:ea typeface="Cambria" pitchFamily="18" charset="0"/>
                <a:cs typeface="Times New Roman" panose="02020603050405020304" pitchFamily="18" charset="0"/>
              </a:rPr>
              <a:t>	</a:t>
            </a:r>
            <a:r>
              <a:rPr lang="en-US" sz="2400" b="1" i="0" dirty="0">
                <a:effectLst/>
                <a:latin typeface="Cambria" pitchFamily="18" charset="0"/>
                <a:ea typeface="Cambria" pitchFamily="18" charset="0"/>
                <a:cs typeface="Times New Roman" panose="02020603050405020304" pitchFamily="18" charset="0"/>
              </a:rPr>
              <a:t>React</a:t>
            </a:r>
            <a:r>
              <a:rPr lang="en-US" sz="2400" b="0" i="0" dirty="0">
                <a:effectLst/>
                <a:latin typeface="Cambria" pitchFamily="18" charset="0"/>
                <a:ea typeface="Cambria" pitchFamily="18" charset="0"/>
                <a:cs typeface="Times New Roman" panose="02020603050405020304" pitchFamily="18" charset="0"/>
              </a:rPr>
              <a:t> allows developers to create large web applications that can change data, without reloading the page. The main purpose of </a:t>
            </a:r>
            <a:r>
              <a:rPr lang="en-US" sz="2400" b="1" i="0" dirty="0">
                <a:effectLst/>
                <a:latin typeface="Cambria" pitchFamily="18" charset="0"/>
                <a:ea typeface="Cambria" pitchFamily="18" charset="0"/>
                <a:cs typeface="Times New Roman" panose="02020603050405020304" pitchFamily="18" charset="0"/>
              </a:rPr>
              <a:t>React</a:t>
            </a:r>
            <a:r>
              <a:rPr lang="en-US" sz="2400" b="0" i="0" dirty="0">
                <a:effectLst/>
                <a:latin typeface="Cambria" pitchFamily="18" charset="0"/>
                <a:ea typeface="Cambria" pitchFamily="18" charset="0"/>
                <a:cs typeface="Times New Roman" panose="02020603050405020304" pitchFamily="18" charset="0"/>
              </a:rPr>
              <a:t> is to be fast, scalable, and simple.</a:t>
            </a:r>
            <a:r>
              <a:rPr lang="en-US" sz="2400" dirty="0">
                <a:latin typeface="Cambria" pitchFamily="18" charset="0"/>
                <a:ea typeface="Cambria" pitchFamily="18" charset="0"/>
              </a:rPr>
              <a:t> Spring </a:t>
            </a:r>
            <a:endParaRPr lang="en-IN" dirty="0">
              <a:latin typeface="Cambria" pitchFamily="18" charset="0"/>
              <a:ea typeface="Cambria" pitchFamily="18" charset="0"/>
            </a:endParaRPr>
          </a:p>
        </p:txBody>
      </p:sp>
    </p:spTree>
    <p:extLst>
      <p:ext uri="{BB962C8B-B14F-4D97-AF65-F5344CB8AC3E}">
        <p14:creationId xmlns:p14="http://schemas.microsoft.com/office/powerpoint/2010/main" val="193140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675"/>
            <a:ext cx="12192000" cy="5200650"/>
          </a:xfrm>
          <a:prstGeom prst="rect">
            <a:avLst/>
          </a:prstGeom>
        </p:spPr>
      </p:pic>
    </p:spTree>
    <p:extLst>
      <p:ext uri="{BB962C8B-B14F-4D97-AF65-F5344CB8AC3E}">
        <p14:creationId xmlns:p14="http://schemas.microsoft.com/office/powerpoint/2010/main" val="3267773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2100"/>
            <a:ext cx="12192000" cy="3733800"/>
          </a:xfrm>
          <a:prstGeom prst="rect">
            <a:avLst/>
          </a:prstGeom>
        </p:spPr>
      </p:pic>
    </p:spTree>
    <p:extLst>
      <p:ext uri="{BB962C8B-B14F-4D97-AF65-F5344CB8AC3E}">
        <p14:creationId xmlns:p14="http://schemas.microsoft.com/office/powerpoint/2010/main" val="2387991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1650"/>
            <a:ext cx="12192000" cy="3314700"/>
          </a:xfrm>
          <a:prstGeom prst="rect">
            <a:avLst/>
          </a:prstGeom>
        </p:spPr>
      </p:pic>
    </p:spTree>
    <p:extLst>
      <p:ext uri="{BB962C8B-B14F-4D97-AF65-F5344CB8AC3E}">
        <p14:creationId xmlns:p14="http://schemas.microsoft.com/office/powerpoint/2010/main" val="3411160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8825"/>
            <a:ext cx="12192000" cy="2800350"/>
          </a:xfrm>
          <a:prstGeom prst="rect">
            <a:avLst/>
          </a:prstGeom>
        </p:spPr>
      </p:pic>
    </p:spTree>
    <p:extLst>
      <p:ext uri="{BB962C8B-B14F-4D97-AF65-F5344CB8AC3E}">
        <p14:creationId xmlns:p14="http://schemas.microsoft.com/office/powerpoint/2010/main" val="52344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42692"/>
            <a:ext cx="7601830" cy="1005840"/>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User Classes </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15" name="Straight Connector 14">
            <a:extLst>
              <a:ext uri="{FF2B5EF4-FFF2-40B4-BE49-F238E27FC236}">
                <a16:creationId xmlns:a16="http://schemas.microsoft.com/office/drawing/2014/main" id="{582E2B4C-53D5-480A-94F2-7F61A93EB936}"/>
              </a:ext>
            </a:extLst>
          </p:cNvPr>
          <p:cNvCxnSpPr>
            <a:cxnSpLocks/>
          </p:cNvCxnSpPr>
          <p:nvPr/>
        </p:nvCxnSpPr>
        <p:spPr>
          <a:xfrm rot="5400000">
            <a:off x="8419850" y="3504873"/>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7343E3-2473-4BDF-9F3A-CD2C9840C111}"/>
              </a:ext>
            </a:extLst>
          </p:cNvPr>
          <p:cNvCxnSpPr>
            <a:cxnSpLocks/>
          </p:cNvCxnSpPr>
          <p:nvPr/>
        </p:nvCxnSpPr>
        <p:spPr>
          <a:xfrm rot="16200000" flipH="1">
            <a:off x="4677376" y="3526973"/>
            <a:ext cx="1596572" cy="14513"/>
          </a:xfrm>
          <a:prstGeom prst="line">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079DF2B-7674-4DAE-8088-D890FCD2D582}"/>
              </a:ext>
            </a:extLst>
          </p:cNvPr>
          <p:cNvSpPr/>
          <p:nvPr/>
        </p:nvSpPr>
        <p:spPr>
          <a:xfrm>
            <a:off x="4199997" y="3171364"/>
            <a:ext cx="2569029" cy="580571"/>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rPr>
              <a:t>Admin</a:t>
            </a:r>
            <a:endParaRPr lang="ko-KR" altLang="en-US" sz="2700" b="1" dirty="0">
              <a:solidFill>
                <a:schemeClr val="tx1"/>
              </a:solidFill>
              <a:latin typeface="Cambria" pitchFamily="18" charset="0"/>
            </a:endParaRPr>
          </a:p>
        </p:txBody>
      </p:sp>
      <p:sp>
        <p:nvSpPr>
          <p:cNvPr id="29" name="TextBox 28">
            <a:extLst>
              <a:ext uri="{FF2B5EF4-FFF2-40B4-BE49-F238E27FC236}">
                <a16:creationId xmlns:a16="http://schemas.microsoft.com/office/drawing/2014/main" id="{EB9E44DE-0676-40C1-842B-94EF59935D06}"/>
              </a:ext>
            </a:extLst>
          </p:cNvPr>
          <p:cNvSpPr txBox="1"/>
          <p:nvPr/>
        </p:nvSpPr>
        <p:spPr>
          <a:xfrm>
            <a:off x="348344" y="4505602"/>
            <a:ext cx="3672114" cy="707886"/>
          </a:xfrm>
          <a:prstGeom prst="rect">
            <a:avLst/>
          </a:prstGeom>
          <a:noFill/>
        </p:spPr>
        <p:txBody>
          <a:bodyPr wrap="square" numCol="1" rtlCol="0">
            <a:spAutoFit/>
          </a:bodyPr>
          <a:lstStyle/>
          <a:p>
            <a:pPr algn="ctr"/>
            <a:r>
              <a:rPr lang="en-US" sz="2000" dirty="0">
                <a:latin typeface="Cambria" pitchFamily="18" charset="0"/>
                <a:ea typeface="Cambria" pitchFamily="18" charset="0"/>
              </a:rPr>
              <a:t>In this module User will register and buy any product.</a:t>
            </a:r>
            <a:endParaRPr lang="ko-KR" altLang="en-US" sz="2000" b="1" dirty="0">
              <a:solidFill>
                <a:schemeClr val="tx1">
                  <a:lumMod val="75000"/>
                  <a:lumOff val="25000"/>
                </a:schemeClr>
              </a:solidFill>
              <a:latin typeface="Cambria" pitchFamily="18" charset="0"/>
              <a:cs typeface="Arial" pitchFamily="34" charset="0"/>
            </a:endParaRPr>
          </a:p>
        </p:txBody>
      </p:sp>
      <p:sp>
        <p:nvSpPr>
          <p:cNvPr id="45" name="TextBox 44">
            <a:extLst>
              <a:ext uri="{FF2B5EF4-FFF2-40B4-BE49-F238E27FC236}">
                <a16:creationId xmlns:a16="http://schemas.microsoft.com/office/drawing/2014/main" id="{EB9E44DE-0676-40C1-842B-94EF59935D06}"/>
              </a:ext>
            </a:extLst>
          </p:cNvPr>
          <p:cNvSpPr txBox="1"/>
          <p:nvPr/>
        </p:nvSpPr>
        <p:spPr>
          <a:xfrm>
            <a:off x="3960196" y="4518717"/>
            <a:ext cx="3367314" cy="1015663"/>
          </a:xfrm>
          <a:prstGeom prst="rect">
            <a:avLst/>
          </a:prstGeom>
          <a:noFill/>
        </p:spPr>
        <p:txBody>
          <a:bodyPr wrap="square" rtlCol="0">
            <a:spAutoFit/>
          </a:bodyPr>
          <a:lstStyle/>
          <a:p>
            <a:pPr algn="ctr"/>
            <a:r>
              <a:rPr lang="en-US" sz="2000" dirty="0">
                <a:latin typeface="Cambria" pitchFamily="18" charset="0"/>
                <a:ea typeface="Cambria" pitchFamily="18" charset="0"/>
              </a:rPr>
              <a:t>In this module Admin can add or delete anything products.</a:t>
            </a:r>
            <a:endParaRPr lang="ko-KR" altLang="en-US" sz="2000" b="1" dirty="0">
              <a:solidFill>
                <a:schemeClr val="tx1">
                  <a:lumMod val="75000"/>
                  <a:lumOff val="25000"/>
                </a:schemeClr>
              </a:solidFill>
              <a:latin typeface="Cambria" pitchFamily="18" charset="0"/>
              <a:cs typeface="Arial" pitchFamily="34" charset="0"/>
            </a:endParaRPr>
          </a:p>
        </p:txBody>
      </p:sp>
      <p:pic>
        <p:nvPicPr>
          <p:cNvPr id="47" name="Picture 46" descr="user png.PNG"/>
          <p:cNvPicPr>
            <a:picLocks noChangeAspect="1"/>
          </p:cNvPicPr>
          <p:nvPr/>
        </p:nvPicPr>
        <p:blipFill>
          <a:blip r:embed="rId2" cstate="print"/>
          <a:stretch>
            <a:fillRect/>
          </a:stretch>
        </p:blipFill>
        <p:spPr>
          <a:xfrm>
            <a:off x="1463974" y="1557900"/>
            <a:ext cx="1267971" cy="1267971"/>
          </a:xfrm>
          <a:prstGeom prst="rect">
            <a:avLst/>
          </a:prstGeom>
        </p:spPr>
      </p:pic>
      <p:pic>
        <p:nvPicPr>
          <p:cNvPr id="48" name="Picture 47" descr="admin.png"/>
          <p:cNvPicPr>
            <a:picLocks noChangeAspect="1"/>
          </p:cNvPicPr>
          <p:nvPr/>
        </p:nvPicPr>
        <p:blipFill>
          <a:blip r:embed="rId3"/>
          <a:stretch>
            <a:fillRect/>
          </a:stretch>
        </p:blipFill>
        <p:spPr>
          <a:xfrm>
            <a:off x="4886138" y="1723422"/>
            <a:ext cx="1164533" cy="1152889"/>
          </a:xfrm>
          <a:prstGeom prst="rect">
            <a:avLst/>
          </a:prstGeom>
        </p:spPr>
      </p:pic>
      <p:pic>
        <p:nvPicPr>
          <p:cNvPr id="16" name="Picture 15" descr="user png.PNG"/>
          <p:cNvPicPr>
            <a:picLocks noChangeAspect="1"/>
          </p:cNvPicPr>
          <p:nvPr/>
        </p:nvPicPr>
        <p:blipFill>
          <a:blip r:embed="rId2" cstate="print"/>
          <a:stretch>
            <a:fillRect/>
          </a:stretch>
        </p:blipFill>
        <p:spPr>
          <a:xfrm>
            <a:off x="8613507" y="1608340"/>
            <a:ext cx="1267971" cy="1267971"/>
          </a:xfrm>
          <a:prstGeom prst="rect">
            <a:avLst/>
          </a:prstGeom>
        </p:spPr>
      </p:pic>
      <p:sp>
        <p:nvSpPr>
          <p:cNvPr id="18" name="Rectangle 17">
            <a:extLst>
              <a:ext uri="{FF2B5EF4-FFF2-40B4-BE49-F238E27FC236}">
                <a16:creationId xmlns:a16="http://schemas.microsoft.com/office/drawing/2014/main" id="{949CC8FD-C4CD-4E2E-A50C-A55F20AF6617}"/>
              </a:ext>
            </a:extLst>
          </p:cNvPr>
          <p:cNvSpPr/>
          <p:nvPr/>
        </p:nvSpPr>
        <p:spPr>
          <a:xfrm>
            <a:off x="8037434" y="3154948"/>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rPr>
              <a:t>Delivery Man</a:t>
            </a:r>
            <a:endParaRPr lang="ko-KR" altLang="en-US" sz="2700" b="1" dirty="0">
              <a:solidFill>
                <a:schemeClr val="tx1"/>
              </a:solidFill>
              <a:latin typeface="Cambria" pitchFamily="18" charset="0"/>
            </a:endParaRPr>
          </a:p>
        </p:txBody>
      </p:sp>
      <p:sp>
        <p:nvSpPr>
          <p:cNvPr id="20" name="TextBox 19">
            <a:extLst>
              <a:ext uri="{FF2B5EF4-FFF2-40B4-BE49-F238E27FC236}">
                <a16:creationId xmlns:a16="http://schemas.microsoft.com/office/drawing/2014/main" id="{EB9E44DE-0676-40C1-842B-94EF59935D06}"/>
              </a:ext>
            </a:extLst>
          </p:cNvPr>
          <p:cNvSpPr txBox="1"/>
          <p:nvPr/>
        </p:nvSpPr>
        <p:spPr>
          <a:xfrm>
            <a:off x="7541419" y="4505602"/>
            <a:ext cx="3367314" cy="707886"/>
          </a:xfrm>
          <a:prstGeom prst="rect">
            <a:avLst/>
          </a:prstGeom>
          <a:noFill/>
        </p:spPr>
        <p:txBody>
          <a:bodyPr wrap="square" rtlCol="0">
            <a:spAutoFit/>
          </a:bodyPr>
          <a:lstStyle/>
          <a:p>
            <a:pPr algn="ctr"/>
            <a:r>
              <a:rPr lang="en-US" sz="2000" dirty="0">
                <a:latin typeface="Cambria" pitchFamily="18" charset="0"/>
                <a:ea typeface="Cambria" pitchFamily="18" charset="0"/>
              </a:rPr>
              <a:t>In this module Delivery man deliver the address</a:t>
            </a:r>
            <a:endParaRPr lang="ko-KR" altLang="en-US" sz="2000" b="1" dirty="0">
              <a:solidFill>
                <a:schemeClr val="tx1">
                  <a:lumMod val="75000"/>
                  <a:lumOff val="25000"/>
                </a:schemeClr>
              </a:solidFill>
              <a:latin typeface="Cambria" pitchFamily="18" charset="0"/>
              <a:cs typeface="Arial" pitchFamily="34" charset="0"/>
            </a:endParaRPr>
          </a:p>
        </p:txBody>
      </p:sp>
      <p:cxnSp>
        <p:nvCxnSpPr>
          <p:cNvPr id="22" name="Straight Connector 21">
            <a:extLst>
              <a:ext uri="{FF2B5EF4-FFF2-40B4-BE49-F238E27FC236}">
                <a16:creationId xmlns:a16="http://schemas.microsoft.com/office/drawing/2014/main" id="{582E2B4C-53D5-480A-94F2-7F61A93EB936}"/>
              </a:ext>
            </a:extLst>
          </p:cNvPr>
          <p:cNvCxnSpPr>
            <a:cxnSpLocks/>
          </p:cNvCxnSpPr>
          <p:nvPr/>
        </p:nvCxnSpPr>
        <p:spPr>
          <a:xfrm rot="5400000">
            <a:off x="1270316" y="3457698"/>
            <a:ext cx="1632869" cy="22416"/>
          </a:xfrm>
          <a:prstGeom prst="line">
            <a:avLst/>
          </a:prstGeom>
          <a:ln w="25400">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49CC8FD-C4CD-4E2E-A50C-A55F20AF6617}"/>
              </a:ext>
            </a:extLst>
          </p:cNvPr>
          <p:cNvSpPr/>
          <p:nvPr/>
        </p:nvSpPr>
        <p:spPr>
          <a:xfrm>
            <a:off x="835216" y="3185878"/>
            <a:ext cx="2525486" cy="566057"/>
          </a:xfrm>
          <a:prstGeom prst="rect">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700" b="1" dirty="0">
                <a:solidFill>
                  <a:schemeClr val="tx1"/>
                </a:solidFill>
                <a:latin typeface="Cambria" pitchFamily="18" charset="0"/>
                <a:ea typeface="Cambria" pitchFamily="18" charset="0"/>
              </a:rPr>
              <a:t>User</a:t>
            </a:r>
            <a:endParaRPr lang="ko-KR" altLang="en-US" sz="2700" b="1" dirty="0">
              <a:solidFill>
                <a:schemeClr val="tx1"/>
              </a:solidFill>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linds(horizontal)">
                                      <p:cBhvr>
                                        <p:cTn id="27" dur="500"/>
                                        <p:tgtEl>
                                          <p:spTgt spid="45"/>
                                        </p:tgtEl>
                                      </p:cBhvr>
                                    </p:animEffect>
                                  </p:childTnLst>
                                </p:cTn>
                              </p:par>
                              <p:par>
                                <p:cTn id="28" presetID="3" presetClass="entr" presetSubtype="10"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par>
                                <p:cTn id="31" presetID="3" presetClass="entr" presetSubtype="1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9" grpId="0"/>
      <p:bldP spid="45" grpId="0"/>
      <p:bldP spid="18" grpId="0" animBg="1"/>
      <p:bldP spid="20"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20" name="Arrow: Chevron 17">
              <a:extLst>
                <a:ext uri="{FF2B5EF4-FFF2-40B4-BE49-F238E27FC236}">
                  <a16:creationId xmlns:a16="http://schemas.microsoft.com/office/drawing/2014/main" id="{FFED5095-CBA9-4831-8D97-D52678734890}"/>
                </a:ext>
              </a:extLst>
            </p:cNvPr>
            <p:cNvSpPr/>
            <p:nvPr/>
          </p:nvSpPr>
          <p:spPr>
            <a:xfrm>
              <a:off x="6663477" y="545888"/>
              <a:ext cx="731520" cy="1005840"/>
            </a:xfrm>
            <a:prstGeom prst="chevron">
              <a:avLst>
                <a:gd name="adj" fmla="val 56731"/>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Arrow: Pentagon 1">
              <a:extLst>
                <a:ext uri="{FF2B5EF4-FFF2-40B4-BE49-F238E27FC236}">
                  <a16:creationId xmlns:a16="http://schemas.microsoft.com/office/drawing/2014/main" id="{CC89345B-675A-44F7-BB03-50DBDE372349}"/>
                </a:ext>
              </a:extLst>
            </p:cNvPr>
            <p:cNvSpPr/>
            <p:nvPr/>
          </p:nvSpPr>
          <p:spPr>
            <a:xfrm>
              <a:off x="0" y="545888"/>
              <a:ext cx="6427177" cy="1005840"/>
            </a:xfrm>
            <a:prstGeom prst="homePlate">
              <a:avLst>
                <a:gd name="adj" fmla="val 40909"/>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Users</a:t>
              </a:r>
            </a:p>
          </p:txBody>
        </p:sp>
        <p:sp>
          <p:nvSpPr>
            <p:cNvPr id="22" name="Arrow: Chevron 18">
              <a:extLst>
                <a:ext uri="{FF2B5EF4-FFF2-40B4-BE49-F238E27FC236}">
                  <a16:creationId xmlns:a16="http://schemas.microsoft.com/office/drawing/2014/main" id="{1208EBD8-54D8-4165-9034-9A4ADB1B153F}"/>
                </a:ext>
              </a:extLst>
            </p:cNvPr>
            <p:cNvSpPr/>
            <p:nvPr/>
          </p:nvSpPr>
          <p:spPr>
            <a:xfrm>
              <a:off x="7053190" y="545888"/>
              <a:ext cx="548640" cy="1005840"/>
            </a:xfrm>
            <a:prstGeom prst="chevron">
              <a:avLst>
                <a:gd name="adj" fmla="val 74706"/>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5" name="Arrow: Chevron 19">
              <a:extLst>
                <a:ext uri="{FF2B5EF4-FFF2-40B4-BE49-F238E27FC236}">
                  <a16:creationId xmlns:a16="http://schemas.microsoft.com/office/drawing/2014/main" id="{60DF2D25-2D59-417A-A457-A7189A74BDFA}"/>
                </a:ext>
              </a:extLst>
            </p:cNvPr>
            <p:cNvSpPr/>
            <p:nvPr/>
          </p:nvSpPr>
          <p:spPr>
            <a:xfrm>
              <a:off x="6083373" y="545888"/>
              <a:ext cx="914400" cy="1005840"/>
            </a:xfrm>
            <a:prstGeom prst="chevron">
              <a:avLst>
                <a:gd name="adj" fmla="val 45057"/>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569" y="1556965"/>
            <a:ext cx="5509260" cy="4777740"/>
          </a:xfrm>
          <a:prstGeom prst="rect">
            <a:avLst/>
          </a:prstGeom>
        </p:spPr>
      </p:pic>
    </p:spTree>
    <p:extLst>
      <p:ext uri="{BB962C8B-B14F-4D97-AF65-F5344CB8AC3E}">
        <p14:creationId xmlns:p14="http://schemas.microsoft.com/office/powerpoint/2010/main" val="320366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3"/>
            <a:ext cx="6843252" cy="48524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Customer Module</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374484" y="1536174"/>
            <a:ext cx="11248103" cy="1815882"/>
          </a:xfrm>
          <a:prstGeom prst="rect">
            <a:avLst/>
          </a:prstGeom>
          <a:noFill/>
        </p:spPr>
        <p:txBody>
          <a:bodyPr wrap="square">
            <a:spAutoFit/>
          </a:bodyPr>
          <a:lstStyle/>
          <a:p>
            <a:pPr marL="0" indent="0" algn="just">
              <a:buNone/>
            </a:pPr>
            <a:r>
              <a:rPr lang="en-IN" sz="2800" dirty="0">
                <a:latin typeface="Cambria" pitchFamily="18" charset="0"/>
                <a:ea typeface="Cambria" pitchFamily="18" charset="0"/>
              </a:rPr>
              <a:t>After successful registration and authentication</a:t>
            </a:r>
          </a:p>
          <a:p>
            <a:pPr marL="457200" indent="-457200" algn="just">
              <a:buFont typeface="Arial" panose="020B0604020202020204" pitchFamily="34" charset="0"/>
              <a:buChar char="•"/>
            </a:pPr>
            <a:r>
              <a:rPr lang="en-IN" sz="2800" dirty="0">
                <a:latin typeface="Cambria" pitchFamily="18" charset="0"/>
                <a:ea typeface="Cambria" pitchFamily="18" charset="0"/>
              </a:rPr>
              <a:t>The User can buy product.</a:t>
            </a:r>
          </a:p>
          <a:p>
            <a:pPr marL="457200" indent="-457200" algn="just">
              <a:buFont typeface="Arial" panose="020B0604020202020204" pitchFamily="34" charset="0"/>
              <a:buChar char="•"/>
            </a:pPr>
            <a:r>
              <a:rPr lang="en-IN" sz="2800" dirty="0">
                <a:latin typeface="Cambria" pitchFamily="18" charset="0"/>
                <a:ea typeface="Cambria" pitchFamily="18" charset="0"/>
              </a:rPr>
              <a:t>User can add products in the cart.</a:t>
            </a:r>
          </a:p>
          <a:p>
            <a:pPr marL="457200" indent="-457200" algn="just">
              <a:buFont typeface="Arial" panose="020B0604020202020204" pitchFamily="34" charset="0"/>
              <a:buChar char="•"/>
            </a:pPr>
            <a:r>
              <a:rPr lang="en-IN" sz="2800" dirty="0">
                <a:latin typeface="Cambria" pitchFamily="18" charset="0"/>
                <a:ea typeface="Cambria" pitchFamily="18" charset="0"/>
              </a:rPr>
              <a:t>Able to pay for the products they want to buy.</a:t>
            </a:r>
          </a:p>
        </p:txBody>
      </p:sp>
    </p:spTree>
    <p:extLst>
      <p:ext uri="{BB962C8B-B14F-4D97-AF65-F5344CB8AC3E}">
        <p14:creationId xmlns:p14="http://schemas.microsoft.com/office/powerpoint/2010/main" val="812968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4" name="Arrow: Chevron 17">
              <a:extLst>
                <a:ext uri="{FF2B5EF4-FFF2-40B4-BE49-F238E27FC236}">
                  <a16:creationId xmlns:a16="http://schemas.microsoft.com/office/drawing/2014/main" id="{FFED5095-CBA9-4831-8D97-D52678734890}"/>
                </a:ext>
              </a:extLst>
            </p:cNvPr>
            <p:cNvSpPr/>
            <p:nvPr/>
          </p:nvSpPr>
          <p:spPr>
            <a:xfrm>
              <a:off x="6663477" y="545888"/>
              <a:ext cx="731520" cy="1005840"/>
            </a:xfrm>
            <a:prstGeom prst="chevron">
              <a:avLst>
                <a:gd name="adj" fmla="val 56731"/>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Arrow: Pentagon 1">
              <a:extLst>
                <a:ext uri="{FF2B5EF4-FFF2-40B4-BE49-F238E27FC236}">
                  <a16:creationId xmlns:a16="http://schemas.microsoft.com/office/drawing/2014/main" id="{CC89345B-675A-44F7-BB03-50DBDE372349}"/>
                </a:ext>
              </a:extLst>
            </p:cNvPr>
            <p:cNvSpPr/>
            <p:nvPr/>
          </p:nvSpPr>
          <p:spPr>
            <a:xfrm>
              <a:off x="0" y="545888"/>
              <a:ext cx="6427177" cy="1005840"/>
            </a:xfrm>
            <a:prstGeom prst="homePlate">
              <a:avLst>
                <a:gd name="adj" fmla="val 40909"/>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Manager</a:t>
              </a:r>
            </a:p>
          </p:txBody>
        </p:sp>
        <p:sp>
          <p:nvSpPr>
            <p:cNvPr id="6" name="Arrow: Chevron 18">
              <a:extLst>
                <a:ext uri="{FF2B5EF4-FFF2-40B4-BE49-F238E27FC236}">
                  <a16:creationId xmlns:a16="http://schemas.microsoft.com/office/drawing/2014/main" id="{1208EBD8-54D8-4165-9034-9A4ADB1B153F}"/>
                </a:ext>
              </a:extLst>
            </p:cNvPr>
            <p:cNvSpPr/>
            <p:nvPr/>
          </p:nvSpPr>
          <p:spPr>
            <a:xfrm>
              <a:off x="7053190" y="545888"/>
              <a:ext cx="548640" cy="1005840"/>
            </a:xfrm>
            <a:prstGeom prst="chevron">
              <a:avLst>
                <a:gd name="adj" fmla="val 74706"/>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 name="Arrow: Chevron 19">
              <a:extLst>
                <a:ext uri="{FF2B5EF4-FFF2-40B4-BE49-F238E27FC236}">
                  <a16:creationId xmlns:a16="http://schemas.microsoft.com/office/drawing/2014/main" id="{60DF2D25-2D59-417A-A457-A7189A74BDFA}"/>
                </a:ext>
              </a:extLst>
            </p:cNvPr>
            <p:cNvSpPr/>
            <p:nvPr/>
          </p:nvSpPr>
          <p:spPr>
            <a:xfrm>
              <a:off x="6083373" y="545888"/>
              <a:ext cx="914400" cy="1005840"/>
            </a:xfrm>
            <a:prstGeom prst="chevron">
              <a:avLst>
                <a:gd name="adj" fmla="val 45057"/>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597" y="1477738"/>
            <a:ext cx="5051232" cy="4940621"/>
          </a:xfrm>
          <a:prstGeom prst="rect">
            <a:avLst/>
          </a:prstGeom>
        </p:spPr>
      </p:pic>
    </p:spTree>
    <p:extLst>
      <p:ext uri="{BB962C8B-B14F-4D97-AF65-F5344CB8AC3E}">
        <p14:creationId xmlns:p14="http://schemas.microsoft.com/office/powerpoint/2010/main" val="28415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2187E71-F354-4022-A1A8-34A7FE507D25}"/>
              </a:ext>
            </a:extLst>
          </p:cNvPr>
          <p:cNvGrpSpPr/>
          <p:nvPr/>
        </p:nvGrpSpPr>
        <p:grpSpPr>
          <a:xfrm>
            <a:off x="0" y="303363"/>
            <a:ext cx="6843252" cy="665628"/>
            <a:chOff x="0" y="545888"/>
            <a:chExt cx="7601830" cy="1005840"/>
          </a:xfrm>
          <a:solidFill>
            <a:schemeClr val="accent3">
              <a:lumMod val="60000"/>
              <a:lumOff val="40000"/>
            </a:schemeClr>
          </a:solidFill>
        </p:grpSpPr>
        <p:sp>
          <p:nvSpPr>
            <p:cNvPr id="11" name="Arrow: Chevron 17">
              <a:extLst>
                <a:ext uri="{FF2B5EF4-FFF2-40B4-BE49-F238E27FC236}">
                  <a16:creationId xmlns:a16="http://schemas.microsoft.com/office/drawing/2014/main" id="{5B558A55-DC5D-49F0-A4D0-F49F33EB583B}"/>
                </a:ext>
              </a:extLst>
            </p:cNvPr>
            <p:cNvSpPr/>
            <p:nvPr/>
          </p:nvSpPr>
          <p:spPr>
            <a:xfrm>
              <a:off x="6663477" y="545888"/>
              <a:ext cx="731520" cy="1005840"/>
            </a:xfrm>
            <a:prstGeom prst="chevron">
              <a:avLst>
                <a:gd name="adj" fmla="val 56731"/>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Pentagon 1">
              <a:extLst>
                <a:ext uri="{FF2B5EF4-FFF2-40B4-BE49-F238E27FC236}">
                  <a16:creationId xmlns:a16="http://schemas.microsoft.com/office/drawing/2014/main" id="{2B393331-5D4A-4961-AB58-3DE7220FAF94}"/>
                </a:ext>
              </a:extLst>
            </p:cNvPr>
            <p:cNvSpPr/>
            <p:nvPr/>
          </p:nvSpPr>
          <p:spPr>
            <a:xfrm>
              <a:off x="0" y="545888"/>
              <a:ext cx="6427177" cy="1005840"/>
            </a:xfrm>
            <a:prstGeom prst="homePlate">
              <a:avLst>
                <a:gd name="adj" fmla="val 409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Cambria" pitchFamily="18" charset="0"/>
                  <a:ea typeface="Cambria" pitchFamily="18" charset="0"/>
                </a:rPr>
                <a:t>Manager Module</a:t>
              </a:r>
            </a:p>
          </p:txBody>
        </p:sp>
        <p:sp>
          <p:nvSpPr>
            <p:cNvPr id="13" name="Arrow: Chevron 18">
              <a:extLst>
                <a:ext uri="{FF2B5EF4-FFF2-40B4-BE49-F238E27FC236}">
                  <a16:creationId xmlns:a16="http://schemas.microsoft.com/office/drawing/2014/main" id="{B251CA05-7D56-47E6-9756-C119C1558F2E}"/>
                </a:ext>
              </a:extLst>
            </p:cNvPr>
            <p:cNvSpPr/>
            <p:nvPr/>
          </p:nvSpPr>
          <p:spPr>
            <a:xfrm>
              <a:off x="7053190" y="545888"/>
              <a:ext cx="548640" cy="1005840"/>
            </a:xfrm>
            <a:prstGeom prst="chevron">
              <a:avLst>
                <a:gd name="adj" fmla="val 7470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9">
              <a:extLst>
                <a:ext uri="{FF2B5EF4-FFF2-40B4-BE49-F238E27FC236}">
                  <a16:creationId xmlns:a16="http://schemas.microsoft.com/office/drawing/2014/main" id="{7D930977-3753-49D3-962C-D68A88D8CA65}"/>
                </a:ext>
              </a:extLst>
            </p:cNvPr>
            <p:cNvSpPr/>
            <p:nvPr/>
          </p:nvSpPr>
          <p:spPr>
            <a:xfrm>
              <a:off x="6083373" y="545888"/>
              <a:ext cx="914400" cy="1005840"/>
            </a:xfrm>
            <a:prstGeom prst="chevron">
              <a:avLst>
                <a:gd name="adj" fmla="val 45057"/>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extBox 19">
            <a:extLst>
              <a:ext uri="{FF2B5EF4-FFF2-40B4-BE49-F238E27FC236}">
                <a16:creationId xmlns:a16="http://schemas.microsoft.com/office/drawing/2014/main" id="{98DB54B5-713C-4035-84E2-A4832DE95BB4}"/>
              </a:ext>
            </a:extLst>
          </p:cNvPr>
          <p:cNvSpPr txBox="1"/>
          <p:nvPr/>
        </p:nvSpPr>
        <p:spPr>
          <a:xfrm>
            <a:off x="520258" y="1628512"/>
            <a:ext cx="11248103" cy="2677656"/>
          </a:xfrm>
          <a:prstGeom prst="rect">
            <a:avLst/>
          </a:prstGeom>
          <a:noFill/>
        </p:spPr>
        <p:txBody>
          <a:bodyPr wrap="square">
            <a:spAutoFit/>
          </a:bodyPr>
          <a:lstStyle/>
          <a:p>
            <a:pPr marL="0" indent="0" algn="just">
              <a:buNone/>
            </a:pPr>
            <a:r>
              <a:rPr lang="en-IN" sz="2800" dirty="0">
                <a:latin typeface="Cambria" pitchFamily="18" charset="0"/>
                <a:ea typeface="Cambria" pitchFamily="18" charset="0"/>
              </a:rPr>
              <a:t>The Manager can </a:t>
            </a:r>
          </a:p>
          <a:p>
            <a:pPr lvl="1" algn="just">
              <a:buFont typeface="Arial" pitchFamily="34" charset="0"/>
              <a:buChar char="•"/>
            </a:pPr>
            <a:r>
              <a:rPr lang="en-IN" sz="2800" dirty="0">
                <a:latin typeface="Cambria" pitchFamily="18" charset="0"/>
                <a:ea typeface="Cambria" pitchFamily="18" charset="0"/>
              </a:rPr>
              <a:t> Add new Products.</a:t>
            </a:r>
          </a:p>
          <a:p>
            <a:pPr lvl="1" algn="just">
              <a:buFont typeface="Arial" pitchFamily="34" charset="0"/>
              <a:buChar char="•"/>
            </a:pPr>
            <a:r>
              <a:rPr lang="en-IN" sz="2800" dirty="0">
                <a:latin typeface="Cambria" pitchFamily="18" charset="0"/>
                <a:ea typeface="Cambria" pitchFamily="18" charset="0"/>
              </a:rPr>
              <a:t> Assign Delivery.</a:t>
            </a:r>
          </a:p>
          <a:p>
            <a:pPr lvl="1" algn="just">
              <a:buFont typeface="Arial" pitchFamily="34" charset="0"/>
              <a:buChar char="•"/>
            </a:pPr>
            <a:r>
              <a:rPr lang="en-IN" sz="2800" dirty="0">
                <a:latin typeface="Cambria" pitchFamily="18" charset="0"/>
                <a:ea typeface="Cambria" pitchFamily="18" charset="0"/>
              </a:rPr>
              <a:t> Delete products.</a:t>
            </a:r>
          </a:p>
          <a:p>
            <a:pPr lvl="1" algn="just">
              <a:buFont typeface="Arial" pitchFamily="34" charset="0"/>
              <a:buChar char="•"/>
            </a:pPr>
            <a:r>
              <a:rPr lang="en-IN" sz="2800" dirty="0">
                <a:latin typeface="Cambria" pitchFamily="18" charset="0"/>
                <a:ea typeface="Cambria" pitchFamily="18" charset="0"/>
              </a:rPr>
              <a:t> Edit products</a:t>
            </a:r>
          </a:p>
          <a:p>
            <a:pPr lvl="1" algn="just">
              <a:buFont typeface="Arial" pitchFamily="34" charset="0"/>
              <a:buChar char="•"/>
            </a:pPr>
            <a:r>
              <a:rPr lang="en-IN" sz="2800" dirty="0">
                <a:latin typeface="Cambria" pitchFamily="18" charset="0"/>
                <a:ea typeface="Cambria" pitchFamily="18" charset="0"/>
              </a:rPr>
              <a:t> View orders.</a:t>
            </a:r>
          </a:p>
        </p:txBody>
      </p:sp>
    </p:spTree>
    <p:extLst>
      <p:ext uri="{BB962C8B-B14F-4D97-AF65-F5344CB8AC3E}">
        <p14:creationId xmlns:p14="http://schemas.microsoft.com/office/powerpoint/2010/main" val="302170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EDD862E-7804-4195-8C5A-0CEF09941158}"/>
              </a:ext>
            </a:extLst>
          </p:cNvPr>
          <p:cNvGrpSpPr/>
          <p:nvPr/>
        </p:nvGrpSpPr>
        <p:grpSpPr>
          <a:xfrm>
            <a:off x="0" y="139792"/>
            <a:ext cx="8461829" cy="963294"/>
            <a:chOff x="0" y="545888"/>
            <a:chExt cx="7601830" cy="1005840"/>
          </a:xfrm>
          <a:solidFill>
            <a:srgbClr val="EE6CC1">
              <a:lumMod val="50000"/>
            </a:srgbClr>
          </a:solidFill>
        </p:grpSpPr>
        <p:sp>
          <p:nvSpPr>
            <p:cNvPr id="3" name="Arrow: Chevron 17">
              <a:extLst>
                <a:ext uri="{FF2B5EF4-FFF2-40B4-BE49-F238E27FC236}">
                  <a16:creationId xmlns:a16="http://schemas.microsoft.com/office/drawing/2014/main" id="{FFED5095-CBA9-4831-8D97-D52678734890}"/>
                </a:ext>
              </a:extLst>
            </p:cNvPr>
            <p:cNvSpPr/>
            <p:nvPr/>
          </p:nvSpPr>
          <p:spPr>
            <a:xfrm>
              <a:off x="6663477" y="545888"/>
              <a:ext cx="731520" cy="1005840"/>
            </a:xfrm>
            <a:prstGeom prst="chevron">
              <a:avLst>
                <a:gd name="adj" fmla="val 56731"/>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4" name="Arrow: Pentagon 1">
              <a:extLst>
                <a:ext uri="{FF2B5EF4-FFF2-40B4-BE49-F238E27FC236}">
                  <a16:creationId xmlns:a16="http://schemas.microsoft.com/office/drawing/2014/main" id="{CC89345B-675A-44F7-BB03-50DBDE372349}"/>
                </a:ext>
              </a:extLst>
            </p:cNvPr>
            <p:cNvSpPr/>
            <p:nvPr/>
          </p:nvSpPr>
          <p:spPr>
            <a:xfrm>
              <a:off x="0" y="545888"/>
              <a:ext cx="6427177" cy="1005840"/>
            </a:xfrm>
            <a:prstGeom prst="homePlate">
              <a:avLst>
                <a:gd name="adj" fmla="val 40909"/>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defRPr/>
              </a:pPr>
              <a:r>
                <a:rPr lang="en-US" sz="3200" b="1" kern="0" dirty="0">
                  <a:solidFill>
                    <a:prstClr val="white"/>
                  </a:solidFill>
                  <a:latin typeface="Cambria" pitchFamily="18" charset="0"/>
                  <a:ea typeface="Cambria" pitchFamily="18" charset="0"/>
                </a:rPr>
                <a:t>Use Case diagram for Delivery Person</a:t>
              </a:r>
            </a:p>
          </p:txBody>
        </p:sp>
        <p:sp>
          <p:nvSpPr>
            <p:cNvPr id="5" name="Arrow: Chevron 18">
              <a:extLst>
                <a:ext uri="{FF2B5EF4-FFF2-40B4-BE49-F238E27FC236}">
                  <a16:creationId xmlns:a16="http://schemas.microsoft.com/office/drawing/2014/main" id="{1208EBD8-54D8-4165-9034-9A4ADB1B153F}"/>
                </a:ext>
              </a:extLst>
            </p:cNvPr>
            <p:cNvSpPr/>
            <p:nvPr/>
          </p:nvSpPr>
          <p:spPr>
            <a:xfrm>
              <a:off x="7053190" y="545888"/>
              <a:ext cx="548640" cy="1005840"/>
            </a:xfrm>
            <a:prstGeom prst="chevron">
              <a:avLst>
                <a:gd name="adj" fmla="val 74706"/>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 name="Arrow: Chevron 19">
              <a:extLst>
                <a:ext uri="{FF2B5EF4-FFF2-40B4-BE49-F238E27FC236}">
                  <a16:creationId xmlns:a16="http://schemas.microsoft.com/office/drawing/2014/main" id="{60DF2D25-2D59-417A-A457-A7189A74BDFA}"/>
                </a:ext>
              </a:extLst>
            </p:cNvPr>
            <p:cNvSpPr/>
            <p:nvPr/>
          </p:nvSpPr>
          <p:spPr>
            <a:xfrm>
              <a:off x="6083373" y="545888"/>
              <a:ext cx="914400" cy="1005840"/>
            </a:xfrm>
            <a:prstGeom prst="chevron">
              <a:avLst>
                <a:gd name="adj" fmla="val 45057"/>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499" y="1278835"/>
            <a:ext cx="5209098" cy="5388722"/>
          </a:xfrm>
          <a:prstGeom prst="rect">
            <a:avLst/>
          </a:prstGeom>
        </p:spPr>
      </p:pic>
    </p:spTree>
    <p:extLst>
      <p:ext uri="{BB962C8B-B14F-4D97-AF65-F5344CB8AC3E}">
        <p14:creationId xmlns:p14="http://schemas.microsoft.com/office/powerpoint/2010/main" val="3242144470"/>
      </p:ext>
    </p:extLst>
  </p:cSld>
  <p:clrMapOvr>
    <a:masterClrMapping/>
  </p:clrMapOvr>
</p:sld>
</file>

<file path=ppt/theme/theme1.xml><?xml version="1.0" encoding="utf-8"?>
<a:theme xmlns:a="http://schemas.openxmlformats.org/drawingml/2006/main" name="Cover and End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145">
      <a:dk1>
        <a:sysClr val="windowText" lastClr="000000"/>
      </a:dk1>
      <a:lt1>
        <a:sysClr val="window" lastClr="FFFFFF"/>
      </a:lt1>
      <a:dk2>
        <a:srgbClr val="1F497D"/>
      </a:dk2>
      <a:lt2>
        <a:srgbClr val="EEECE1"/>
      </a:lt2>
      <a:accent1>
        <a:srgbClr val="EE6CC1"/>
      </a:accent1>
      <a:accent2>
        <a:srgbClr val="B982D5"/>
      </a:accent2>
      <a:accent3>
        <a:srgbClr val="6DB0E4"/>
      </a:accent3>
      <a:accent4>
        <a:srgbClr val="47D3DC"/>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4521</TotalTime>
  <Words>377</Words>
  <Application>Microsoft Office PowerPoint</Application>
  <PresentationFormat>Widescreen</PresentationFormat>
  <Paragraphs>45</Paragraphs>
  <Slides>33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Calibri Light</vt:lpstr>
      <vt:lpstr>Cambria</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hiren hardik</cp:lastModifiedBy>
  <cp:revision>128</cp:revision>
  <dcterms:created xsi:type="dcterms:W3CDTF">2020-01-20T05:08:25Z</dcterms:created>
  <dcterms:modified xsi:type="dcterms:W3CDTF">2022-09-27T13:03:53Z</dcterms:modified>
</cp:coreProperties>
</file>