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
        <p:nvSpPr>
          <p:cNvPr id="2" name="Text Placeholder 13">
            <a:extLst>
              <a:ext uri="{FF2B5EF4-FFF2-40B4-BE49-F238E27FC236}">
                <a16:creationId xmlns:a16="http://schemas.microsoft.com/office/drawing/2014/main" id="{61DE25EC-0A13-3B65-B371-522D8F9E18E9}"/>
              </a:ext>
            </a:extLst>
          </p:cNvPr>
          <p:cNvSpPr>
            <a:spLocks noGrp="1"/>
          </p:cNvSpPr>
          <p:nvPr>
            <p:ph type="body" sz="quarter" idx="14"/>
          </p:nvPr>
        </p:nvSpPr>
        <p:spPr>
          <a:xfrm>
            <a:off x="1209243" y="1299411"/>
            <a:ext cx="4756714" cy="1062332"/>
          </a:xfrm>
        </p:spPr>
        <p:txBody>
          <a:bodyPr rtlCol="0"/>
          <a:lstStyle/>
          <a:p>
            <a:pPr rtl="0"/>
            <a:r>
              <a:rPr lang="en-GB" dirty="0"/>
              <a:t>Alan, 37 </a:t>
            </a:r>
          </a:p>
          <a:p>
            <a:pPr rtl="0"/>
            <a:r>
              <a:rPr lang="en-GB" dirty="0"/>
              <a:t>Tutor</a:t>
            </a:r>
          </a:p>
        </p:txBody>
      </p:sp>
      <p:sp>
        <p:nvSpPr>
          <p:cNvPr id="3" name="Content Placeholder 12">
            <a:extLst>
              <a:ext uri="{FF2B5EF4-FFF2-40B4-BE49-F238E27FC236}">
                <a16:creationId xmlns:a16="http://schemas.microsoft.com/office/drawing/2014/main" id="{5A1E4A67-273A-70EC-F926-6B6C8CB91893}"/>
              </a:ext>
            </a:extLst>
          </p:cNvPr>
          <p:cNvSpPr>
            <a:spLocks noGrp="1"/>
          </p:cNvSpPr>
          <p:nvPr>
            <p:ph type="body" sz="quarter" idx="17"/>
          </p:nvPr>
        </p:nvSpPr>
        <p:spPr>
          <a:xfrm>
            <a:off x="1209243" y="2374900"/>
            <a:ext cx="4756714" cy="3365500"/>
          </a:xfrm>
        </p:spPr>
        <p:txBody>
          <a:bodyPr rtlCol="0">
            <a:normAutofit fontScale="77500" lnSpcReduction="20000"/>
          </a:bodyPr>
          <a:lstStyle/>
          <a:p>
            <a:pPr rtl="0"/>
            <a:r>
              <a:rPr lang="en-GB" dirty="0"/>
              <a:t>User should be able to login or register using google or a registration form.</a:t>
            </a:r>
          </a:p>
          <a:p>
            <a:pPr rtl="0"/>
            <a:r>
              <a:rPr lang="en-GB" dirty="0"/>
              <a:t>User should be able to register as a tutor.</a:t>
            </a:r>
          </a:p>
          <a:p>
            <a:pPr rtl="0"/>
            <a:r>
              <a:rPr lang="en-GB" dirty="0"/>
              <a:t>User should be able to create a new course and add pre-existing courses.</a:t>
            </a:r>
          </a:p>
          <a:p>
            <a:pPr rtl="0"/>
            <a:r>
              <a:rPr lang="en-GB" dirty="0"/>
              <a:t>User should be able to publish course materials including slides, pdfs, images and videos.</a:t>
            </a:r>
          </a:p>
          <a:p>
            <a:r>
              <a:rPr lang="en-GB" dirty="0"/>
              <a:t>User should be able to add a blog containing an overview of each course.</a:t>
            </a:r>
          </a:p>
          <a:p>
            <a:r>
              <a:rPr lang="en-GB" dirty="0"/>
              <a:t>User should have access to forums for providing important updates regarding the course and for clearing doubts.</a:t>
            </a:r>
          </a:p>
          <a:p>
            <a:pPr rtl="0"/>
            <a:endParaRPr lang="en-GB" dirty="0"/>
          </a:p>
          <a:p>
            <a:pPr rtl="0"/>
            <a:endParaRPr lang="en-GB" dirty="0"/>
          </a:p>
          <a:p>
            <a:pPr rtl="0"/>
            <a:endParaRPr lang="en-GB" dirty="0"/>
          </a:p>
          <a:p>
            <a:pPr rtl="0"/>
            <a:endParaRPr lang="en-GB" dirty="0"/>
          </a:p>
        </p:txBody>
      </p:sp>
      <p:sp>
        <p:nvSpPr>
          <p:cNvPr id="4" name="Text Placeholder 15">
            <a:extLst>
              <a:ext uri="{FF2B5EF4-FFF2-40B4-BE49-F238E27FC236}">
                <a16:creationId xmlns:a16="http://schemas.microsoft.com/office/drawing/2014/main" id="{1458FACE-D8BF-6D74-05E7-15DA8DB1ECDD}"/>
              </a:ext>
            </a:extLst>
          </p:cNvPr>
          <p:cNvSpPr>
            <a:spLocks noGrp="1"/>
          </p:cNvSpPr>
          <p:nvPr>
            <p:ph type="body" sz="quarter" idx="16"/>
          </p:nvPr>
        </p:nvSpPr>
        <p:spPr>
          <a:xfrm>
            <a:off x="6257467" y="1299303"/>
            <a:ext cx="4756714" cy="1062332"/>
          </a:xfrm>
        </p:spPr>
        <p:txBody>
          <a:bodyPr rtlCol="0"/>
          <a:lstStyle/>
          <a:p>
            <a:pPr rtl="0"/>
            <a:r>
              <a:rPr lang="en-GB" dirty="0"/>
              <a:t>Daniel, 21</a:t>
            </a:r>
          </a:p>
          <a:p>
            <a:pPr rtl="0"/>
            <a:r>
              <a:rPr lang="en-GB" dirty="0"/>
              <a:t>Student</a:t>
            </a:r>
          </a:p>
        </p:txBody>
      </p:sp>
      <p:sp>
        <p:nvSpPr>
          <p:cNvPr id="5" name="Content Placeholder 14">
            <a:extLst>
              <a:ext uri="{FF2B5EF4-FFF2-40B4-BE49-F238E27FC236}">
                <a16:creationId xmlns:a16="http://schemas.microsoft.com/office/drawing/2014/main" id="{CA093452-69C2-A76E-0F8E-0ACFED6F4324}"/>
              </a:ext>
            </a:extLst>
          </p:cNvPr>
          <p:cNvSpPr>
            <a:spLocks noGrp="1"/>
          </p:cNvSpPr>
          <p:nvPr>
            <p:ph type="body" sz="quarter" idx="18"/>
          </p:nvPr>
        </p:nvSpPr>
        <p:spPr>
          <a:xfrm>
            <a:off x="6257467" y="2374900"/>
            <a:ext cx="4756714" cy="3978910"/>
          </a:xfrm>
        </p:spPr>
        <p:txBody>
          <a:bodyPr rtlCol="0">
            <a:normAutofit fontScale="85000" lnSpcReduction="20000"/>
          </a:bodyPr>
          <a:lstStyle/>
          <a:p>
            <a:pPr rtl="0"/>
            <a:r>
              <a:rPr lang="en-GB" sz="1600" dirty="0"/>
              <a:t>User should be able to login or register using google or a registration form.</a:t>
            </a:r>
          </a:p>
          <a:p>
            <a:pPr rtl="0"/>
            <a:r>
              <a:rPr lang="en-GB" sz="1600" dirty="0"/>
              <a:t>User should be able to register as a student.</a:t>
            </a:r>
          </a:p>
          <a:p>
            <a:pPr rtl="0"/>
            <a:r>
              <a:rPr lang="en-GB" sz="1600" dirty="0"/>
              <a:t>The platform should be able to distinguish between the tutor and the student, with access being given to the student user for only the student specific pages.</a:t>
            </a:r>
          </a:p>
          <a:p>
            <a:pPr rtl="0"/>
            <a:r>
              <a:rPr lang="en-GB" sz="1600" dirty="0"/>
              <a:t>User should be able to access all the course material.</a:t>
            </a:r>
          </a:p>
          <a:p>
            <a:pPr rtl="0"/>
            <a:r>
              <a:rPr lang="en-GB" sz="1600" dirty="0"/>
              <a:t>User should be able to submit course work provided under a given course.</a:t>
            </a:r>
          </a:p>
          <a:p>
            <a:pPr rtl="0"/>
            <a:r>
              <a:rPr lang="en-GB" sz="1600" dirty="0"/>
              <a:t>User should be able to enrol in more than one course at a given time.</a:t>
            </a:r>
          </a:p>
          <a:p>
            <a:pPr rtl="0"/>
            <a:r>
              <a:rPr lang="en-GB" sz="1600" dirty="0"/>
              <a:t>User should be able to track the progress of each course.</a:t>
            </a:r>
          </a:p>
          <a:p>
            <a:pPr rtl="0"/>
            <a:r>
              <a:rPr lang="en-GB" sz="1600" dirty="0"/>
              <a:t>User should have access to forums for discussion and  posting questions </a:t>
            </a:r>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31788" y="875030"/>
            <a:ext cx="2384425" cy="5068570"/>
          </a:xfrm>
        </p:spPr>
        <p:txBody>
          <a:bodyPr rtlCol="0" anchor="b">
            <a:normAutofit/>
          </a:bodyPr>
          <a:lstStyle/>
          <a:p>
            <a:pPr rtl="0"/>
            <a:r>
              <a:rPr lang="en-GB" sz="2600"/>
              <a:t>High-Level System Architecture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199277" y="6356350"/>
            <a:ext cx="2771138" cy="365125"/>
          </a:xfrm>
        </p:spPr>
        <p:txBody>
          <a:bodyPr rtlCol="0" anchor="ctr">
            <a:normAutofit/>
          </a:bodyPr>
          <a:lstStyle/>
          <a:p>
            <a:pPr lvl="0" rtl="0">
              <a:spcAft>
                <a:spcPts val="600"/>
              </a:spcAft>
            </a:pPr>
            <a:r>
              <a:rPr lang="en-GB" dirty="0" err="1"/>
              <a:t>Simplify’s</a:t>
            </a:r>
            <a:r>
              <a:rPr lang="en-GB" dirty="0"/>
              <a:t> Design Specification</a:t>
            </a:r>
          </a:p>
        </p:txBody>
      </p:sp>
      <p:pic>
        <p:nvPicPr>
          <p:cNvPr id="18" name="Picture 17" descr="Graphical user interface, diagram&#10;&#10;Description automatically generated">
            <a:extLst>
              <a:ext uri="{FF2B5EF4-FFF2-40B4-BE49-F238E27FC236}">
                <a16:creationId xmlns:a16="http://schemas.microsoft.com/office/drawing/2014/main" id="{C10568F5-E071-0DA0-296C-80ECCD061D86}"/>
              </a:ext>
            </a:extLst>
          </p:cNvPr>
          <p:cNvPicPr>
            <a:picLocks noChangeAspect="1"/>
          </p:cNvPicPr>
          <p:nvPr/>
        </p:nvPicPr>
        <p:blipFill>
          <a:blip r:embed="rId3"/>
          <a:stretch>
            <a:fillRect/>
          </a:stretch>
        </p:blipFill>
        <p:spPr>
          <a:xfrm>
            <a:off x="3302000" y="1013270"/>
            <a:ext cx="8607425" cy="4475860"/>
          </a:xfrm>
          <a:prstGeom prst="rect">
            <a:avLst/>
          </a:prstGeom>
          <a:noFill/>
        </p:spPr>
      </p:pic>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nchor="ctr">
            <a:normAutofit/>
          </a:bodyPr>
          <a:lstStyle/>
          <a:p>
            <a:pPr lvl="0" rtl="0">
              <a:spcAft>
                <a:spcPts val="600"/>
              </a:spcAft>
            </a:pPr>
            <a:r>
              <a:rPr lang="en-GB" dirty="0">
                <a:solidFill>
                  <a:prstClr val="black"/>
                </a:solidFill>
              </a:rPr>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nchor="ctr">
            <a:normAutofit/>
          </a:bodyPr>
          <a:lstStyle/>
          <a:p>
            <a:pPr lvl="0" rtl="0">
              <a:spcAft>
                <a:spcPts val="600"/>
              </a:spcAft>
            </a:pPr>
            <a:fld id="{06B786C7-B8F9-4072-AAAA-17258464D730}" type="slidenum">
              <a:rPr lang="en-GB" smtClean="0">
                <a:solidFill>
                  <a:prstClr val="black"/>
                </a:solidFill>
              </a:rPr>
              <a:pPr lvl="0" rtl="0">
                <a:spcAft>
                  <a:spcPts val="600"/>
                </a:spcAft>
              </a:pPr>
              <a:t>6</a:t>
            </a:fld>
            <a:endParaRPr lang="en-GB">
              <a:solidFill>
                <a:prstClr val="black"/>
              </a:solidFill>
            </a:endParaRPr>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1181</TotalTime>
  <Words>856</Words>
  <Application>Microsoft Macintosh PowerPoint</Application>
  <PresentationFormat>Widescreen</PresentationFormat>
  <Paragraphs>180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Praharsh R Dubey (student)</cp:lastModifiedBy>
  <cp:revision>7</cp:revision>
  <dcterms:created xsi:type="dcterms:W3CDTF">2023-02-12T19:31:50Z</dcterms:created>
  <dcterms:modified xsi:type="dcterms:W3CDTF">2023-02-14T15:14:16Z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