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9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6" r:id="rId6"/>
    <p:sldId id="267" r:id="rId7"/>
    <p:sldId id="273" r:id="rId8"/>
    <p:sldId id="280" r:id="rId9"/>
    <p:sldId id="289" r:id="rId10"/>
    <p:sldId id="29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71" r:id="rId19"/>
    <p:sldId id="276" r:id="rId20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45" autoAdjust="0"/>
    <p:restoredTop sz="95714" autoAdjust="0"/>
  </p:normalViewPr>
  <p:slideViewPr>
    <p:cSldViewPr snapToGrid="0">
      <p:cViewPr varScale="1">
        <p:scale>
          <a:sx n="106" d="100"/>
          <a:sy n="106" d="100"/>
        </p:scale>
        <p:origin x="21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07DD3-8E0C-4A50-B5FE-ABD362AD454B}" type="datetime1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DE7DFA-63CC-4ED7-B30E-ACF88B4B8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ED090A-610C-4D83-921E-93394EF804D0}" type="datetime1">
              <a:rPr lang="en-GB" noProof="0" smtClean="0"/>
              <a:t>16/02/2023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8C5307-140F-447F-BCBA-BB92E3A2906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97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418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8C5307-140F-447F-BCBA-BB92E3A2906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07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359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164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267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03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07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96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5400" noProof="0"/>
              <a:t>Click to edit Master title style</a:t>
            </a:r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>
                <a:solidFill>
                  <a:schemeClr val="accent1"/>
                </a:solidFill>
              </a:rPr>
              <a:t>Click to edit Master subtitle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244D815C-8BF3-4ECF-A945-A2A7C2983AF9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solidFill>
                  <a:srgbClr val="FFFFFF"/>
                </a:solidFill>
              </a:rPr>
              <a:t>Click to edit Master title style</a:t>
            </a:r>
            <a:endParaRPr lang="en-GB" noProof="0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 rtl="0"/>
            <a:r>
              <a:rPr lang="en-GB" noProof="0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6000" noProof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2722F022-211C-4882-844C-086FEA6806AA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n-GB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n-GB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sz="1050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0D4885A8-DDA8-4FCF-AB25-DA8F78EC755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/>
          <a:lstStyle/>
          <a:p>
            <a:pPr rtl="0"/>
            <a:r>
              <a:rPr lang="en-GB" dirty="0"/>
              <a:t>Simplify</a:t>
            </a:r>
            <a:br>
              <a:rPr lang="en-GB" dirty="0"/>
            </a:br>
            <a:r>
              <a:rPr lang="en-GB" sz="4800" dirty="0"/>
              <a:t>Design Specification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429000"/>
            <a:ext cx="6437555" cy="2514600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 err="1"/>
              <a:t>Praharsh</a:t>
            </a:r>
            <a:r>
              <a:rPr lang="en-US" sz="2000" dirty="0"/>
              <a:t> R Dubey 2738037 </a:t>
            </a:r>
          </a:p>
          <a:p>
            <a:pPr rtl="0"/>
            <a:r>
              <a:rPr lang="en-US" sz="2000" dirty="0"/>
              <a:t>Vikram Baruah 2795941</a:t>
            </a:r>
          </a:p>
          <a:p>
            <a:pPr rtl="0"/>
            <a:r>
              <a:rPr lang="en-US" sz="2000" dirty="0"/>
              <a:t>Yin Long 2751099</a:t>
            </a:r>
          </a:p>
          <a:p>
            <a:r>
              <a:rPr lang="en-US" sz="2000" dirty="0" err="1"/>
              <a:t>Zhaobo</a:t>
            </a:r>
            <a:r>
              <a:rPr lang="en-US" sz="2000" dirty="0"/>
              <a:t> Guo 2815951</a:t>
            </a:r>
          </a:p>
          <a:p>
            <a:pPr rtl="0"/>
            <a:r>
              <a:rPr lang="en-US" sz="2000" dirty="0" err="1"/>
              <a:t>Yifan</a:t>
            </a:r>
            <a:r>
              <a:rPr lang="en-US" sz="2000" dirty="0"/>
              <a:t> Guo 2721370</a:t>
            </a:r>
            <a:endParaRPr lang="en-GB" sz="2000" dirty="0"/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E25E-79B4-30C7-9499-8070B006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 err="1">
                <a:solidFill>
                  <a:prstClr val="black"/>
                </a:solidFill>
              </a:rPr>
              <a:t>Simplify’s</a:t>
            </a:r>
            <a:r>
              <a:rPr lang="en-GB" dirty="0">
                <a:solidFill>
                  <a:prstClr val="black"/>
                </a:solidFill>
              </a:rPr>
              <a:t> Design Specification</a:t>
            </a:r>
          </a:p>
        </p:txBody>
      </p:sp>
      <p:pic>
        <p:nvPicPr>
          <p:cNvPr id="6" name="Picture Placeholder 5" descr="Diagram&#10;&#10;Description automatically generated">
            <a:extLst>
              <a:ext uri="{FF2B5EF4-FFF2-40B4-BE49-F238E27FC236}">
                <a16:creationId xmlns:a16="http://schemas.microsoft.com/office/drawing/2014/main" id="{603F8659-C7CB-D6F5-D44C-6DE82A058B8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299336" y="0"/>
            <a:ext cx="9428223" cy="6835462"/>
          </a:xfrm>
          <a:noFill/>
        </p:spPr>
      </p:pic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087AD737-0221-568D-9E9A-5E1DC81A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CD6D940D-6D44-4DF9-9322-B4B11F7EDCD0}" type="slidenum">
              <a:rPr lang="en-GB" noProof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>
                <a:spcAft>
                  <a:spcPts val="600"/>
                </a:spcAft>
                <a:defRPr/>
              </a:pPr>
              <a:t>10</a:t>
            </a:fld>
            <a:endParaRPr lang="en-GB" noProof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49E70A7C-319E-2BA5-DFA5-A650B551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09243" y="635635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2023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DF554A11-A127-B034-F6BC-57D3B1DFF922}"/>
              </a:ext>
            </a:extLst>
          </p:cNvPr>
          <p:cNvSpPr txBox="1">
            <a:spLocks/>
          </p:cNvSpPr>
          <p:nvPr/>
        </p:nvSpPr>
        <p:spPr>
          <a:xfrm>
            <a:off x="11361787" y="635762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B786C7-B8F9-4072-AAAA-17258464D73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49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Diagram&#10;&#10;Description automatically generated">
            <a:extLst>
              <a:ext uri="{FF2B5EF4-FFF2-40B4-BE49-F238E27FC236}">
                <a16:creationId xmlns:a16="http://schemas.microsoft.com/office/drawing/2014/main" id="{5E3AC09E-064B-7E46-F8BF-B2CF3BF11D1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tretch/>
        </p:blipFill>
        <p:spPr>
          <a:xfrm>
            <a:off x="3425104" y="1"/>
            <a:ext cx="7051928" cy="6858000"/>
          </a:xfr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CDB9-A445-113C-D8ED-D8426C83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 err="1">
                <a:solidFill>
                  <a:prstClr val="black"/>
                </a:solidFill>
              </a:rPr>
              <a:t>Simplify’s</a:t>
            </a:r>
            <a:r>
              <a:rPr lang="en-GB" dirty="0">
                <a:solidFill>
                  <a:prstClr val="black"/>
                </a:solidFill>
              </a:rPr>
              <a:t> Design Specification</a:t>
            </a:r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38764B63-10A3-AEEF-D53F-1A9EE95B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  <a:defRPr/>
            </a:pPr>
            <a:r>
              <a:rPr lang="en-GB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5C80E6A0-DE3E-EE17-71A4-92574D89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>
                <a:spcAft>
                  <a:spcPts val="600"/>
                </a:spcAft>
                <a:defRPr/>
              </a:pPr>
              <a:t>11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3774FF9-44DC-B9B8-5857-CDE8E3979EDE}"/>
              </a:ext>
            </a:extLst>
          </p:cNvPr>
          <p:cNvSpPr txBox="1">
            <a:spLocks/>
          </p:cNvSpPr>
          <p:nvPr/>
        </p:nvSpPr>
        <p:spPr>
          <a:xfrm>
            <a:off x="7011296" y="635635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2023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2C8F2BA6-13DF-0C9E-112C-02E30C53607E}"/>
              </a:ext>
            </a:extLst>
          </p:cNvPr>
          <p:cNvSpPr txBox="1">
            <a:spLocks/>
          </p:cNvSpPr>
          <p:nvPr/>
        </p:nvSpPr>
        <p:spPr>
          <a:xfrm>
            <a:off x="11359896" y="6355975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B786C7-B8F9-4072-AAAA-17258464D73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66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CDB9-A445-113C-D8ED-D8426C83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 err="1">
                <a:solidFill>
                  <a:prstClr val="black"/>
                </a:solidFill>
              </a:rPr>
              <a:t>Simplify’s</a:t>
            </a:r>
            <a:r>
              <a:rPr lang="en-GB" dirty="0">
                <a:solidFill>
                  <a:prstClr val="black"/>
                </a:solidFill>
              </a:rPr>
              <a:t> Design Specification</a:t>
            </a:r>
          </a:p>
        </p:txBody>
      </p:sp>
      <p:pic>
        <p:nvPicPr>
          <p:cNvPr id="9" name="Picture Placeholder 8" descr="Diagram&#10;&#10;Description automatically generated">
            <a:extLst>
              <a:ext uri="{FF2B5EF4-FFF2-40B4-BE49-F238E27FC236}">
                <a16:creationId xmlns:a16="http://schemas.microsoft.com/office/drawing/2014/main" id="{874B4436-43ED-CB81-53C3-036CD00369A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222150" y="0"/>
            <a:ext cx="9459310" cy="6858000"/>
          </a:xfrm>
          <a:noFill/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18EA2065-C917-8FF3-45D9-C53A1F04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2023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2E6B0B2C-AAB7-3E01-3C3C-F50FD49F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23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9DD275D-B723-C44F-D4E1-4A4458B41BA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275387" y="0"/>
            <a:ext cx="7641226" cy="6858000"/>
          </a:xfr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CDB9-A445-113C-D8ED-D8426C83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 err="1">
                <a:solidFill>
                  <a:prstClr val="black"/>
                </a:solidFill>
              </a:rPr>
              <a:t>Simplify’s</a:t>
            </a:r>
            <a:r>
              <a:rPr lang="en-GB" dirty="0">
                <a:solidFill>
                  <a:prstClr val="black"/>
                </a:solidFill>
              </a:rPr>
              <a:t> Design Specification</a:t>
            </a: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539A4304-A68C-65B3-E428-AEF0FEF0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2023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B0822B27-01A8-2C09-779D-61895586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06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CDB9-A445-113C-D8ED-D8426C83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 err="1">
                <a:solidFill>
                  <a:prstClr val="black"/>
                </a:solidFill>
              </a:rPr>
              <a:t>Simplify’s</a:t>
            </a:r>
            <a:r>
              <a:rPr lang="en-GB" dirty="0">
                <a:solidFill>
                  <a:prstClr val="black"/>
                </a:solidFill>
              </a:rPr>
              <a:t> Design Specification</a:t>
            </a:r>
          </a:p>
        </p:txBody>
      </p:sp>
      <p:pic>
        <p:nvPicPr>
          <p:cNvPr id="9" name="Picture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E7C4F362-CB50-8A16-A475-97C1AC33230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317486" y="0"/>
            <a:ext cx="7557027" cy="6858000"/>
          </a:xfrm>
          <a:noFill/>
        </p:spPr>
      </p:pic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D84227A1-766D-4E6F-C713-6FE22AB6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2023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87DB98BF-6330-F881-FF2C-7F19371D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99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Appendix: Contribution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44D22-2C67-436D-AB47-1C91A69B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7B644-3955-44BD-8140-FD5AD629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15</a:t>
            </a:fld>
            <a:endParaRPr lang="en-GB" dirty="0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A4C8723-A20F-0513-1712-8085A225D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28792"/>
              </p:ext>
            </p:extLst>
          </p:nvPr>
        </p:nvGraphicFramePr>
        <p:xfrm>
          <a:off x="914496" y="1720000"/>
          <a:ext cx="10363008" cy="359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52">
                  <a:extLst>
                    <a:ext uri="{9D8B030D-6E8A-4147-A177-3AD203B41FA5}">
                      <a16:colId xmlns:a16="http://schemas.microsoft.com/office/drawing/2014/main" val="3071343376"/>
                    </a:ext>
                  </a:extLst>
                </a:gridCol>
                <a:gridCol w="1800678">
                  <a:extLst>
                    <a:ext uri="{9D8B030D-6E8A-4147-A177-3AD203B41FA5}">
                      <a16:colId xmlns:a16="http://schemas.microsoft.com/office/drawing/2014/main" val="118257299"/>
                    </a:ext>
                  </a:extLst>
                </a:gridCol>
                <a:gridCol w="2213811">
                  <a:extLst>
                    <a:ext uri="{9D8B030D-6E8A-4147-A177-3AD203B41FA5}">
                      <a16:colId xmlns:a16="http://schemas.microsoft.com/office/drawing/2014/main" val="2293859624"/>
                    </a:ext>
                  </a:extLst>
                </a:gridCol>
                <a:gridCol w="3757767">
                  <a:extLst>
                    <a:ext uri="{9D8B030D-6E8A-4147-A177-3AD203B41FA5}">
                      <a16:colId xmlns:a16="http://schemas.microsoft.com/office/drawing/2014/main" val="3534285581"/>
                    </a:ext>
                  </a:extLst>
                </a:gridCol>
              </a:tblGrid>
              <a:tr h="4815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Contributed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19638"/>
                  </a:ext>
                </a:extLst>
              </a:tr>
              <a:tr h="1010395">
                <a:tc>
                  <a:txBody>
                    <a:bodyPr/>
                    <a:lstStyle/>
                    <a:p>
                      <a:r>
                        <a:rPr lang="en-US" dirty="0" err="1"/>
                        <a:t>Praharsh</a:t>
                      </a:r>
                      <a:r>
                        <a:rPr lang="en-US" dirty="0"/>
                        <a:t> R Dubey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2738037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Overview, Specification, High-Level System Architecture, ER Diagram, Site Map and Wireframes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19310"/>
                  </a:ext>
                </a:extLst>
              </a:tr>
              <a:tr h="481521">
                <a:tc>
                  <a:txBody>
                    <a:bodyPr/>
                    <a:lstStyle/>
                    <a:p>
                      <a:r>
                        <a:rPr lang="en-US" dirty="0"/>
                        <a:t>Vikram Baruah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2795941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77424"/>
                  </a:ext>
                </a:extLst>
              </a:tr>
              <a:tr h="481521">
                <a:tc>
                  <a:txBody>
                    <a:bodyPr/>
                    <a:lstStyle/>
                    <a:p>
                      <a:r>
                        <a:rPr lang="en-US" dirty="0"/>
                        <a:t>Yin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2751099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 Diagram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08850"/>
                  </a:ext>
                </a:extLst>
              </a:tr>
              <a:tr h="481521">
                <a:tc>
                  <a:txBody>
                    <a:bodyPr/>
                    <a:lstStyle/>
                    <a:p>
                      <a:r>
                        <a:rPr lang="en-US" dirty="0" err="1"/>
                        <a:t>Zhaobo</a:t>
                      </a:r>
                      <a:r>
                        <a:rPr lang="en-US" dirty="0"/>
                        <a:t> Guo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2815951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Site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86563"/>
                  </a:ext>
                </a:extLst>
              </a:tr>
              <a:tr h="481521">
                <a:tc>
                  <a:txBody>
                    <a:bodyPr/>
                    <a:lstStyle/>
                    <a:p>
                      <a:r>
                        <a:rPr lang="en-US" dirty="0" err="1"/>
                        <a:t>Yifan</a:t>
                      </a:r>
                      <a:r>
                        <a:rPr lang="en-US" dirty="0"/>
                        <a:t> Guo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2721370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Wireframes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5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548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323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09E0B-CEBC-425D-8A86-1F858D8D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lvl="0" rtl="0"/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AEA19-91BF-48E8-A1D4-8FB745EA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D39F39FF-F5CB-4ACA-9B46-4CCF89ECA75F}" type="slidenum">
              <a:rPr lang="en-GB" smtClean="0"/>
              <a:pPr lvl="0" rtl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/>
          <a:p>
            <a:pPr rtl="0"/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4060885" cy="3447921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GB" dirty="0"/>
              <a:t>Overview</a:t>
            </a:r>
          </a:p>
          <a:p>
            <a:pPr rtl="0"/>
            <a:r>
              <a:rPr lang="en-GB" dirty="0"/>
              <a:t>Specification</a:t>
            </a:r>
          </a:p>
          <a:p>
            <a:pPr rtl="0"/>
            <a:r>
              <a:rPr lang="en-GB" dirty="0"/>
              <a:t>High-Level System Architecture</a:t>
            </a:r>
          </a:p>
          <a:p>
            <a:pPr rtl="0"/>
            <a:r>
              <a:rPr lang="en-GB" dirty="0"/>
              <a:t>ER Diagram</a:t>
            </a:r>
          </a:p>
          <a:p>
            <a:pPr rtl="0"/>
            <a:r>
              <a:rPr lang="en-GB" dirty="0"/>
              <a:t>Site Map</a:t>
            </a:r>
          </a:p>
          <a:p>
            <a:pPr rtl="0"/>
            <a:r>
              <a:rPr lang="en-GB" dirty="0"/>
              <a:t>Wireframes</a:t>
            </a:r>
          </a:p>
          <a:p>
            <a:pPr rtl="0"/>
            <a:r>
              <a:rPr lang="en-GB" dirty="0"/>
              <a:t>Contribution List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2023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n-GB" smtClean="0"/>
              <a:pPr lvl="0"/>
              <a:t>2</a:t>
            </a:fld>
            <a:endParaRPr lang="en-GB"/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A88493FF-03B8-FAC6-9126-D886C01ED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701" y="0"/>
            <a:ext cx="4038599" cy="343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Overview</a:t>
            </a:r>
          </a:p>
        </p:txBody>
      </p:sp>
      <p:pic>
        <p:nvPicPr>
          <p:cNvPr id="7" name="Picture Placeholder 17" descr="A picture containing outdoor, person, mountain">
            <a:extLst>
              <a:ext uri="{FF2B5EF4-FFF2-40B4-BE49-F238E27FC236}">
                <a16:creationId xmlns:a16="http://schemas.microsoft.com/office/drawing/2014/main" id="{C7D60489-751F-376B-8B83-0527438753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" r="1" b="1"/>
          <a:stretch/>
        </p:blipFill>
        <p:spPr>
          <a:xfrm>
            <a:off x="20" y="2286000"/>
            <a:ext cx="5067280" cy="4572000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Simplify’s Design Specification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59369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1800" dirty="0"/>
              <a:t>Simplify is the platform to learn about complexities in a simple manner. A place to learn and teach. </a:t>
            </a:r>
          </a:p>
          <a:p>
            <a:pPr rtl="0">
              <a:lnSpc>
                <a:spcPct val="100000"/>
              </a:lnSpc>
            </a:pPr>
            <a:r>
              <a:rPr lang="en-GB" sz="1800" dirty="0"/>
              <a:t>The web application provides students and tutors an open ground to exchange knowledge without any hassle. The application gives any enthusiast the ability to either become a student or a tutor and share their knowledge with like minded individuals. </a:t>
            </a:r>
          </a:p>
          <a:p>
            <a:pPr rtl="0">
              <a:lnSpc>
                <a:spcPct val="100000"/>
              </a:lnSpc>
            </a:pPr>
            <a:r>
              <a:rPr lang="en-GB" sz="1800" dirty="0"/>
              <a:t>The focal point is that the platform is open source, i.e. open for the world to share and gain knowledge.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244D815C-8BF3-4ECF-A945-A2A7C2983AF9}" type="slidenum">
              <a:rPr lang="en-GB" smtClean="0">
                <a:solidFill>
                  <a:prstClr val="black"/>
                </a:solidFill>
              </a:rPr>
              <a:pPr lvl="0" rtl="0">
                <a:spcAft>
                  <a:spcPts val="600"/>
                </a:spcAft>
              </a:pPr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Specification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lvl="0" rtl="0"/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4</a:t>
            </a:fld>
            <a:endParaRPr lang="en-GB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61DE25EC-0A13-3B65-B371-522D8F9E18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99" y="1138422"/>
            <a:ext cx="4756714" cy="1062332"/>
          </a:xfrm>
        </p:spPr>
        <p:txBody>
          <a:bodyPr rtlCol="0"/>
          <a:lstStyle/>
          <a:p>
            <a:pPr rtl="0"/>
            <a:r>
              <a:rPr lang="en-GB" dirty="0"/>
              <a:t>Alan, 37 </a:t>
            </a:r>
          </a:p>
          <a:p>
            <a:pPr rtl="0"/>
            <a:r>
              <a:rPr lang="en-GB" dirty="0"/>
              <a:t>Tutor</a:t>
            </a: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5A1E4A67-273A-70EC-F926-6B6C8CB918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1630" y="2035241"/>
            <a:ext cx="4756714" cy="3676984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n-GB" dirty="0"/>
              <a:t>Tutor should be able to login or register using google authentication or a registration form.</a:t>
            </a:r>
          </a:p>
          <a:p>
            <a:pPr rtl="0"/>
            <a:r>
              <a:rPr lang="en-GB" dirty="0"/>
              <a:t>Tutor should be able to register as a tutor.</a:t>
            </a:r>
          </a:p>
          <a:p>
            <a:pPr rtl="0"/>
            <a:r>
              <a:rPr lang="en-GB" dirty="0"/>
              <a:t>Tutor should be able to see their courses and be able to add new courses.</a:t>
            </a:r>
          </a:p>
          <a:p>
            <a:pPr rtl="0"/>
            <a:r>
              <a:rPr lang="en-GB" dirty="0"/>
              <a:t>Tutor should be able to add a description for a new course.</a:t>
            </a:r>
          </a:p>
          <a:p>
            <a:pPr rtl="0"/>
            <a:r>
              <a:rPr lang="en-GB" dirty="0"/>
              <a:t>Tutor should be able to publish course materials including slides, pdfs, images and video.</a:t>
            </a:r>
          </a:p>
          <a:p>
            <a:r>
              <a:rPr lang="en-GB" dirty="0"/>
              <a:t>Tutor should have access to forums for providing important updates regarding the course and for clearing doubts.</a:t>
            </a:r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1458FACE-D8BF-6D74-05E7-15DA8DB1EC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52140" y="1138422"/>
            <a:ext cx="4756714" cy="1062332"/>
          </a:xfrm>
        </p:spPr>
        <p:txBody>
          <a:bodyPr rtlCol="0"/>
          <a:lstStyle/>
          <a:p>
            <a:pPr rtl="0"/>
            <a:r>
              <a:rPr lang="en-GB" dirty="0"/>
              <a:t>Daniel, 21</a:t>
            </a:r>
          </a:p>
          <a:p>
            <a:pPr rtl="0"/>
            <a:r>
              <a:rPr lang="en-GB" dirty="0"/>
              <a:t>Student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CA093452-69C2-A76E-0F8E-0ACFED6F43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52141" y="2035241"/>
            <a:ext cx="6244787" cy="3676984"/>
          </a:xfrm>
        </p:spPr>
        <p:txBody>
          <a:bodyPr rtlCol="0">
            <a:noAutofit/>
          </a:bodyPr>
          <a:lstStyle/>
          <a:p>
            <a:pPr rtl="0"/>
            <a:r>
              <a:rPr lang="en-GB" sz="1600" dirty="0"/>
              <a:t>Student should be able to login or register using google authentication or a registration form.</a:t>
            </a:r>
          </a:p>
          <a:p>
            <a:pPr rtl="0"/>
            <a:r>
              <a:rPr lang="en-GB" sz="1600" dirty="0"/>
              <a:t>Student should be able to register as a student.</a:t>
            </a:r>
          </a:p>
          <a:p>
            <a:pPr rtl="0"/>
            <a:r>
              <a:rPr lang="en-GB" sz="1600" dirty="0"/>
              <a:t>The platform should be able to distinguish between the tutor and the student, with access being given to the student user for only the student specific pages.</a:t>
            </a:r>
          </a:p>
          <a:p>
            <a:pPr rtl="0"/>
            <a:r>
              <a:rPr lang="en-GB" sz="1600" dirty="0"/>
              <a:t>Student should be able to access all the course material.</a:t>
            </a:r>
          </a:p>
          <a:p>
            <a:pPr rtl="0"/>
            <a:r>
              <a:rPr lang="en-GB" sz="1600" dirty="0"/>
              <a:t>Student should be able to submit course work provided under a given course.</a:t>
            </a:r>
          </a:p>
          <a:p>
            <a:pPr rtl="0"/>
            <a:r>
              <a:rPr lang="en-GB" sz="1600" dirty="0"/>
              <a:t>Student should be able to enrol in more than one course at a given time.</a:t>
            </a:r>
          </a:p>
          <a:p>
            <a:pPr rtl="0"/>
            <a:r>
              <a:rPr lang="en-GB" sz="1600" dirty="0"/>
              <a:t>Student should have access to forums for discussion and  posting questions.</a:t>
            </a:r>
          </a:p>
        </p:txBody>
      </p:sp>
    </p:spTree>
    <p:extLst>
      <p:ext uri="{BB962C8B-B14F-4D97-AF65-F5344CB8AC3E}">
        <p14:creationId xmlns:p14="http://schemas.microsoft.com/office/powerpoint/2010/main" val="280542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875030"/>
            <a:ext cx="2384425" cy="5068570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2600"/>
              <a:t>High-Level System Architecture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70F232-4835-A4FA-B191-2D0504F5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948714"/>
            <a:ext cx="8607425" cy="4604972"/>
          </a:xfrm>
          <a:prstGeom prst="rect">
            <a:avLst/>
          </a:prstGeom>
          <a:noFill/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06B786C7-B8F9-4072-AAAA-17258464D730}" type="slidenum">
              <a:rPr lang="en-GB" smtClean="0">
                <a:solidFill>
                  <a:prstClr val="black"/>
                </a:solidFill>
              </a:rPr>
              <a:pPr lvl="0" rtl="0">
                <a:spcAft>
                  <a:spcPts val="600"/>
                </a:spcAft>
              </a:pPr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1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BA51E50-2395-FF10-056A-374E56C3D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4" t="1490" r="14348" b="2220"/>
          <a:stretch/>
        </p:blipFill>
        <p:spPr>
          <a:xfrm>
            <a:off x="2851484" y="1217618"/>
            <a:ext cx="6017795" cy="5572564"/>
          </a:xfrm>
          <a:prstGeom prst="rect">
            <a:avLst/>
          </a:prstGeom>
        </p:spPr>
      </p:pic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GB"/>
              <a:t>ER Diagram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>
                <a:solidFill>
                  <a:prstClr val="black"/>
                </a:solidFill>
              </a:rPr>
              <a:t>Simplify’s Design Specification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06B786C7-B8F9-4072-AAAA-17258464D730}" type="slidenum">
              <a:rPr lang="en-GB" smtClean="0">
                <a:solidFill>
                  <a:prstClr val="black"/>
                </a:solidFill>
              </a:rPr>
              <a:pPr lvl="0" rtl="0">
                <a:spcAft>
                  <a:spcPts val="600"/>
                </a:spcAft>
              </a:pPr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5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GB"/>
              <a:t>ER Diagram Description</a:t>
            </a:r>
            <a:endParaRPr lang="en-GB" dirty="0"/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7118255-5FC5-E181-EB9F-842CA6805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33" y="1198562"/>
            <a:ext cx="10854267" cy="5155778"/>
          </a:xfrm>
          <a:prstGeom prst="rect">
            <a:avLst/>
          </a:prstGeom>
          <a:noFill/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 err="1">
                <a:solidFill>
                  <a:prstClr val="black"/>
                </a:solidFill>
              </a:rPr>
              <a:t>Simplify’s</a:t>
            </a:r>
            <a:r>
              <a:rPr lang="en-GB" dirty="0">
                <a:solidFill>
                  <a:prstClr val="black"/>
                </a:solidFill>
              </a:rPr>
              <a:t> Design Specification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06B786C7-B8F9-4072-AAAA-17258464D730}" type="slidenum">
              <a:rPr lang="en-GB" smtClean="0">
                <a:solidFill>
                  <a:prstClr val="black"/>
                </a:solidFill>
              </a:rPr>
              <a:pPr lvl="0" rtl="0">
                <a:spcAft>
                  <a:spcPts val="600"/>
                </a:spcAft>
              </a:pPr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4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875030"/>
            <a:ext cx="2384425" cy="5068570"/>
          </a:xfrm>
        </p:spPr>
        <p:txBody>
          <a:bodyPr rtlCol="0" anchor="b">
            <a:normAutofit/>
          </a:bodyPr>
          <a:lstStyle/>
          <a:p>
            <a:pPr rtl="0"/>
            <a:r>
              <a:rPr lang="en-GB"/>
              <a:t>Site Map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/>
              <a:t>Simplify’s Design Specification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FCD20F4-E63A-90EC-71D9-835ECB03B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115" y="0"/>
            <a:ext cx="7892717" cy="6787735"/>
          </a:xfrm>
          <a:prstGeom prst="rect">
            <a:avLst/>
          </a:prstGeom>
          <a:noFill/>
        </p:spPr>
      </p:pic>
      <p:sp>
        <p:nvSpPr>
          <p:cNvPr id="40" name="Date Placeholder 4">
            <a:extLst>
              <a:ext uri="{FF2B5EF4-FFF2-40B4-BE49-F238E27FC236}">
                <a16:creationId xmlns:a16="http://schemas.microsoft.com/office/drawing/2014/main" id="{74BB7ECE-EB8A-25BC-FCD4-6B816311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rtl="0">
              <a:spcAft>
                <a:spcPts val="600"/>
              </a:spcAft>
              <a:defRPr/>
            </a:pPr>
            <a:r>
              <a:rPr lang="en-GB" noProof="0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06B786C7-B8F9-4072-AAAA-17258464D730}" type="slidenum">
              <a:rPr lang="en-GB" smtClean="0">
                <a:solidFill>
                  <a:prstClr val="black"/>
                </a:solidFill>
              </a:rPr>
              <a:pPr lvl="0" rtl="0">
                <a:spcAft>
                  <a:spcPts val="600"/>
                </a:spcAft>
              </a:pPr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7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91926D4-AA00-DEAC-6F76-D14C85EEB9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16" b="26743"/>
          <a:stretch/>
        </p:blipFill>
        <p:spPr>
          <a:xfrm>
            <a:off x="-2" y="10"/>
            <a:ext cx="12192000" cy="6857990"/>
          </a:xfrm>
          <a:prstGeom prst="rect">
            <a:avLst/>
          </a:prstGeom>
          <a:noFill/>
        </p:spPr>
      </p:pic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3291207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9" name="Subtitle 3">
            <a:extLst>
              <a:ext uri="{FF2B5EF4-FFF2-40B4-BE49-F238E27FC236}">
                <a16:creationId xmlns:a16="http://schemas.microsoft.com/office/drawing/2014/main" id="{D222BAF8-CCB0-D7CC-5341-05812443C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3429000"/>
            <a:ext cx="8950035" cy="29378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Home Page</a:t>
            </a:r>
          </a:p>
          <a:p>
            <a:r>
              <a:rPr lang="en-US" dirty="0"/>
              <a:t>Student Dashboard</a:t>
            </a:r>
          </a:p>
          <a:p>
            <a:r>
              <a:rPr lang="en-US" dirty="0"/>
              <a:t>Tutor </a:t>
            </a:r>
            <a:r>
              <a:rPr lang="en-US" dirty="0" err="1"/>
              <a:t>Dahboard</a:t>
            </a:r>
            <a:endParaRPr lang="en-US" dirty="0"/>
          </a:p>
          <a:p>
            <a:r>
              <a:rPr lang="en-US" dirty="0"/>
              <a:t>Course Page (Student)</a:t>
            </a:r>
          </a:p>
          <a:p>
            <a:r>
              <a:rPr lang="en-US" dirty="0"/>
              <a:t>New Course Page (Tutor)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 err="1"/>
              <a:t>Simplify’s</a:t>
            </a:r>
            <a:r>
              <a:rPr lang="en-GB" dirty="0"/>
              <a:t> </a:t>
            </a:r>
            <a:r>
              <a:rPr lang="en-GB" dirty="0" err="1"/>
              <a:t>Desgin</a:t>
            </a:r>
            <a:r>
              <a:rPr lang="en-GB" dirty="0"/>
              <a:t> Specification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/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06B786C7-B8F9-4072-AAAA-17258464D730}" type="slidenum">
              <a:rPr lang="en-GB" smtClean="0"/>
              <a:pPr lvl="0" rtl="0">
                <a:spcAft>
                  <a:spcPts val="600"/>
                </a:spcAft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576484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626_TF89117832_Win32" id="{DB0A3224-88B5-430B-9AD1-D790B94EF5D8}" vid="{070D6B8A-04B9-4AE4-ADE6-362B2ED255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{F0DECD56-0DA9-2C47-B1A1-5D420D5A950C}tf16401378</Template>
  <TotalTime>3284</TotalTime>
  <Words>503</Words>
  <Application>Microsoft Macintosh PowerPoint</Application>
  <PresentationFormat>Widescreen</PresentationFormat>
  <Paragraphs>133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ColorBlockVTI</vt:lpstr>
      <vt:lpstr>Simplify Design Specification</vt:lpstr>
      <vt:lpstr>Agenda</vt:lpstr>
      <vt:lpstr>Overview</vt:lpstr>
      <vt:lpstr>Specification</vt:lpstr>
      <vt:lpstr>High-Level System Architecture</vt:lpstr>
      <vt:lpstr>ER Diagram</vt:lpstr>
      <vt:lpstr>ER Diagram Description</vt:lpstr>
      <vt:lpstr>Site Map</vt:lpstr>
      <vt:lpstr>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Appendix: Contribution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  Design Specification</dc:title>
  <dc:creator>Praharsh R Dubey (student)</dc:creator>
  <cp:lastModifiedBy>Praharsh R Dubey (student)</cp:lastModifiedBy>
  <cp:revision>19</cp:revision>
  <dcterms:created xsi:type="dcterms:W3CDTF">2023-02-12T19:31:50Z</dcterms:created>
  <dcterms:modified xsi:type="dcterms:W3CDTF">2023-02-16T13:16:26Z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3878c3-1fef-47dc-927d-4115418a299b_Enabled">
    <vt:lpwstr>true</vt:lpwstr>
  </property>
  <property fmtid="{D5CDD505-2E9C-101B-9397-08002B2CF9AE}" pid="4" name="MSIP_Label_f43878c3-1fef-47dc-927d-4115418a299b_SetDate">
    <vt:lpwstr>2023-02-16T12:38:35Z</vt:lpwstr>
  </property>
  <property fmtid="{D5CDD505-2E9C-101B-9397-08002B2CF9AE}" pid="5" name="MSIP_Label_f43878c3-1fef-47dc-927d-4115418a299b_Method">
    <vt:lpwstr>Privileged</vt:lpwstr>
  </property>
  <property fmtid="{D5CDD505-2E9C-101B-9397-08002B2CF9AE}" pid="6" name="MSIP_Label_f43878c3-1fef-47dc-927d-4115418a299b_Name">
    <vt:lpwstr>Public</vt:lpwstr>
  </property>
  <property fmtid="{D5CDD505-2E9C-101B-9397-08002B2CF9AE}" pid="7" name="MSIP_Label_f43878c3-1fef-47dc-927d-4115418a299b_SiteId">
    <vt:lpwstr>6e725c29-763a-4f50-81f2-2e254f0133c8</vt:lpwstr>
  </property>
  <property fmtid="{D5CDD505-2E9C-101B-9397-08002B2CF9AE}" pid="8" name="MSIP_Label_f43878c3-1fef-47dc-927d-4115418a299b_ActionId">
    <vt:lpwstr>6e5493de-e6d4-42d4-bead-0f230fdbec3b</vt:lpwstr>
  </property>
  <property fmtid="{D5CDD505-2E9C-101B-9397-08002B2CF9AE}" pid="9" name="MSIP_Label_f43878c3-1fef-47dc-927d-4115418a299b_ContentBits">
    <vt:lpwstr>0</vt:lpwstr>
  </property>
</Properties>
</file>