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56" r:id="rId2"/>
    <p:sldId id="257" r:id="rId3"/>
    <p:sldId id="259" r:id="rId4"/>
    <p:sldId id="258" r:id="rId5"/>
    <p:sldId id="261" r:id="rId6"/>
    <p:sldId id="262" r:id="rId7"/>
    <p:sldId id="267" r:id="rId8"/>
    <p:sldId id="263" r:id="rId9"/>
    <p:sldId id="264" r:id="rId10"/>
    <p:sldId id="265" r:id="rId11"/>
    <p:sldId id="269"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4" d="100"/>
          <a:sy n="94" d="100"/>
        </p:scale>
        <p:origin x="27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C79804-0EE5-4E75-844D-DBB8E72626EE}"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90774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79804-0EE5-4E75-844D-DBB8E72626EE}"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133970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79804-0EE5-4E75-844D-DBB8E72626EE}"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D9E96-CC7D-4F01-B23A-27B132BB81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9378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79804-0EE5-4E75-844D-DBB8E72626EE}"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2775393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79804-0EE5-4E75-844D-DBB8E72626EE}"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D9E96-CC7D-4F01-B23A-27B132BB81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313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79804-0EE5-4E75-844D-DBB8E72626EE}"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45165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79804-0EE5-4E75-844D-DBB8E72626EE}"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3589418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79804-0EE5-4E75-844D-DBB8E72626EE}"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93245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79804-0EE5-4E75-844D-DBB8E72626EE}"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294517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79804-0EE5-4E75-844D-DBB8E72626EE}"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167627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C79804-0EE5-4E75-844D-DBB8E72626EE}"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304372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C79804-0EE5-4E75-844D-DBB8E72626EE}"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41203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C79804-0EE5-4E75-844D-DBB8E72626EE}"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10204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79804-0EE5-4E75-844D-DBB8E72626EE}"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397999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C79804-0EE5-4E75-844D-DBB8E72626EE}"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127482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C79804-0EE5-4E75-844D-DBB8E72626EE}"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DD9E96-CC7D-4F01-B23A-27B132BB81F2}" type="slidenum">
              <a:rPr lang="en-IN" smtClean="0"/>
              <a:t>‹#›</a:t>
            </a:fld>
            <a:endParaRPr lang="en-IN"/>
          </a:p>
        </p:txBody>
      </p:sp>
    </p:spTree>
    <p:extLst>
      <p:ext uri="{BB962C8B-B14F-4D97-AF65-F5344CB8AC3E}">
        <p14:creationId xmlns:p14="http://schemas.microsoft.com/office/powerpoint/2010/main" val="390504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C79804-0EE5-4E75-844D-DBB8E72626EE}" type="datetimeFigureOut">
              <a:rPr lang="en-IN" smtClean="0"/>
              <a:t>25-04-2023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DD9E96-CC7D-4F01-B23A-27B132BB81F2}" type="slidenum">
              <a:rPr lang="en-IN" smtClean="0"/>
              <a:t>‹#›</a:t>
            </a:fld>
            <a:endParaRPr lang="en-IN"/>
          </a:p>
        </p:txBody>
      </p:sp>
    </p:spTree>
    <p:extLst>
      <p:ext uri="{BB962C8B-B14F-4D97-AF65-F5344CB8AC3E}">
        <p14:creationId xmlns:p14="http://schemas.microsoft.com/office/powerpoint/2010/main" val="334196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980E-3FC8-0BB1-6A1B-ED99CB073D2D}"/>
              </a:ext>
            </a:extLst>
          </p:cNvPr>
          <p:cNvSpPr>
            <a:spLocks noGrp="1"/>
          </p:cNvSpPr>
          <p:nvPr>
            <p:ph type="ctrTitle"/>
          </p:nvPr>
        </p:nvSpPr>
        <p:spPr/>
        <p:txBody>
          <a:bodyPr/>
          <a:lstStyle/>
          <a:p>
            <a:r>
              <a:rPr lang="en-IN" dirty="0"/>
              <a:t>Plant disease detection using machine learning techniques </a:t>
            </a:r>
          </a:p>
        </p:txBody>
      </p:sp>
      <p:sp>
        <p:nvSpPr>
          <p:cNvPr id="3" name="Subtitle 2">
            <a:extLst>
              <a:ext uri="{FF2B5EF4-FFF2-40B4-BE49-F238E27FC236}">
                <a16:creationId xmlns:a16="http://schemas.microsoft.com/office/drawing/2014/main" id="{B6451B63-E54C-F109-5E71-313DBA16073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71092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0BE3-5F99-1535-0519-E75074788C45}"/>
              </a:ext>
            </a:extLst>
          </p:cNvPr>
          <p:cNvSpPr>
            <a:spLocks noGrp="1"/>
          </p:cNvSpPr>
          <p:nvPr>
            <p:ph type="title"/>
          </p:nvPr>
        </p:nvSpPr>
        <p:spPr/>
        <p:txBody>
          <a:bodyPr/>
          <a:lstStyle/>
          <a:p>
            <a:r>
              <a:rPr lang="en-IN" dirty="0"/>
              <a:t>Results/Simulations</a:t>
            </a:r>
          </a:p>
        </p:txBody>
      </p:sp>
      <p:sp>
        <p:nvSpPr>
          <p:cNvPr id="3" name="Content Placeholder 2">
            <a:extLst>
              <a:ext uri="{FF2B5EF4-FFF2-40B4-BE49-F238E27FC236}">
                <a16:creationId xmlns:a16="http://schemas.microsoft.com/office/drawing/2014/main" id="{92B1F97C-1D86-DFF5-5882-7CCDA112C747}"/>
              </a:ext>
            </a:extLst>
          </p:cNvPr>
          <p:cNvSpPr>
            <a:spLocks noGrp="1"/>
          </p:cNvSpPr>
          <p:nvPr>
            <p:ph idx="1"/>
          </p:nvPr>
        </p:nvSpPr>
        <p:spPr>
          <a:xfrm>
            <a:off x="677334" y="1270000"/>
            <a:ext cx="8596668" cy="3880773"/>
          </a:xfrm>
        </p:spPr>
        <p:txBody>
          <a:bodyPr/>
          <a:lstStyle/>
          <a:p>
            <a:pPr rtl="0">
              <a:spcBef>
                <a:spcPts val="1000"/>
              </a:spcBef>
              <a:spcAft>
                <a:spcPts val="0"/>
              </a:spcAft>
            </a:pPr>
            <a:r>
              <a:rPr lang="en-US" sz="1800" b="0" i="0" u="none" strike="noStrike" dirty="0">
                <a:solidFill>
                  <a:schemeClr val="tx1"/>
                </a:solidFill>
                <a:effectLst/>
                <a:latin typeface="Arial" panose="020B0604020202020204" pitchFamily="34" charset="0"/>
              </a:rPr>
              <a:t>The</a:t>
            </a:r>
            <a:r>
              <a:rPr lang="en-US" sz="1800" b="0" i="0" u="none" strike="noStrike" dirty="0">
                <a:solidFill>
                  <a:srgbClr val="404040"/>
                </a:solidFill>
                <a:effectLst/>
                <a:latin typeface="Trebuchet MS" panose="020B0603020202020204" pitchFamily="34" charset="0"/>
              </a:rPr>
              <a:t> dataset was preprocessed. Next, the model is trained and undergoes logistic regression, KNN, linear discriminant analysis, decision tree classifiers, random forest classifiers, naive Bayes, and SVC techniques. Experiment analysis led us to conclude that the Random Forest classifier provides higher accuracy than the alternative classification approaches (see fig. Cross-validation comparisons of the algorithms are displayed in [a]).</a:t>
            </a:r>
            <a:endParaRPr lang="en-US" b="0" dirty="0">
              <a:effectLst/>
            </a:endParaRPr>
          </a:p>
          <a:p>
            <a:pPr marL="0" indent="0">
              <a:buNone/>
            </a:pPr>
            <a:endParaRPr lang="en-IN" dirty="0"/>
          </a:p>
        </p:txBody>
      </p:sp>
    </p:spTree>
    <p:extLst>
      <p:ext uri="{BB962C8B-B14F-4D97-AF65-F5344CB8AC3E}">
        <p14:creationId xmlns:p14="http://schemas.microsoft.com/office/powerpoint/2010/main" val="32699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A111-06C4-E8BB-BC40-FFFCFAA46B37}"/>
              </a:ext>
            </a:extLst>
          </p:cNvPr>
          <p:cNvSpPr>
            <a:spLocks noGrp="1"/>
          </p:cNvSpPr>
          <p:nvPr>
            <p:ph type="title"/>
          </p:nvPr>
        </p:nvSpPr>
        <p:spPr>
          <a:xfrm>
            <a:off x="824291" y="5343696"/>
            <a:ext cx="8596667" cy="566738"/>
          </a:xfrm>
        </p:spPr>
        <p:txBody>
          <a:bodyPr/>
          <a:lstStyle/>
          <a:p>
            <a:pPr algn="ctr"/>
            <a:r>
              <a:rPr lang="en-IN" dirty="0"/>
              <a:t>Compare Cross Validation Scores Fig[a]</a:t>
            </a:r>
          </a:p>
        </p:txBody>
      </p:sp>
      <p:sp>
        <p:nvSpPr>
          <p:cNvPr id="4" name="Text Placeholder 3">
            <a:extLst>
              <a:ext uri="{FF2B5EF4-FFF2-40B4-BE49-F238E27FC236}">
                <a16:creationId xmlns:a16="http://schemas.microsoft.com/office/drawing/2014/main" id="{853DAAC6-850F-F485-DB39-EA0A617065EE}"/>
              </a:ext>
            </a:extLst>
          </p:cNvPr>
          <p:cNvSpPr>
            <a:spLocks noGrp="1"/>
          </p:cNvSpPr>
          <p:nvPr>
            <p:ph type="body" sz="half" idx="2"/>
          </p:nvPr>
        </p:nvSpPr>
        <p:spPr/>
        <p:txBody>
          <a:bodyPr/>
          <a:lstStyle/>
          <a:p>
            <a:r>
              <a:rPr lang="en-IN" dirty="0"/>
              <a:t> </a:t>
            </a:r>
          </a:p>
        </p:txBody>
      </p:sp>
      <p:pic>
        <p:nvPicPr>
          <p:cNvPr id="8" name="Picture 7">
            <a:extLst>
              <a:ext uri="{FF2B5EF4-FFF2-40B4-BE49-F238E27FC236}">
                <a16:creationId xmlns:a16="http://schemas.microsoft.com/office/drawing/2014/main" id="{F1BF6712-174B-51B2-A13B-1D964652F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259" y="-147788"/>
            <a:ext cx="7494815" cy="5595067"/>
          </a:xfrm>
          <a:prstGeom prst="rect">
            <a:avLst/>
          </a:prstGeom>
        </p:spPr>
      </p:pic>
    </p:spTree>
    <p:extLst>
      <p:ext uri="{BB962C8B-B14F-4D97-AF65-F5344CB8AC3E}">
        <p14:creationId xmlns:p14="http://schemas.microsoft.com/office/powerpoint/2010/main" val="103987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1B57-09F0-E4B2-6223-C8CC702ED7B3}"/>
              </a:ext>
            </a:extLst>
          </p:cNvPr>
          <p:cNvSpPr>
            <a:spLocks noGrp="1"/>
          </p:cNvSpPr>
          <p:nvPr>
            <p:ph type="title"/>
          </p:nvPr>
        </p:nvSpPr>
        <p:spPr/>
        <p:txBody>
          <a:bodyPr/>
          <a:lstStyle/>
          <a:p>
            <a:r>
              <a:rPr lang="en-IN" dirty="0"/>
              <a:t>Results</a:t>
            </a:r>
            <a:br>
              <a:rPr lang="en-IN" dirty="0"/>
            </a:br>
            <a:endParaRPr lang="en-IN" dirty="0"/>
          </a:p>
        </p:txBody>
      </p:sp>
      <p:sp>
        <p:nvSpPr>
          <p:cNvPr id="3" name="Content Placeholder 2">
            <a:extLst>
              <a:ext uri="{FF2B5EF4-FFF2-40B4-BE49-F238E27FC236}">
                <a16:creationId xmlns:a16="http://schemas.microsoft.com/office/drawing/2014/main" id="{D2CFFB56-5929-DC08-E3C5-F04A28567689}"/>
              </a:ext>
            </a:extLst>
          </p:cNvPr>
          <p:cNvSpPr>
            <a:spLocks noGrp="1"/>
          </p:cNvSpPr>
          <p:nvPr>
            <p:ph idx="1"/>
          </p:nvPr>
        </p:nvSpPr>
        <p:spPr>
          <a:xfrm>
            <a:off x="677334" y="1197203"/>
            <a:ext cx="8596668" cy="3880773"/>
          </a:xfrm>
        </p:spPr>
        <p:txBody>
          <a:bodyPr/>
          <a:lstStyle/>
          <a:p>
            <a:pPr rtl="0">
              <a:spcBef>
                <a:spcPts val="1000"/>
              </a:spcBef>
              <a:spcAft>
                <a:spcPts val="0"/>
              </a:spcAft>
            </a:pPr>
            <a:r>
              <a:rPr lang="en-US" sz="1800" b="0" i="0" u="none" strike="noStrike" dirty="0">
                <a:solidFill>
                  <a:srgbClr val="404040"/>
                </a:solidFill>
                <a:effectLst/>
                <a:latin typeface="Trebuchet MS" panose="020B0603020202020204" pitchFamily="34" charset="0"/>
              </a:rPr>
              <a:t>We have built the confusion matrix for the Random Forest algorithm to analyze its efficacy. A confusion matrix is a tabular representation of a classifier's accuracy and error rates. It is a metric for gauging how well a classification model does its job. To measure the efficacy of a machine learning model, we can look at its performance indicators, which can be found in a report called a classification report.</a:t>
            </a:r>
            <a:endParaRPr lang="en-US" b="0" dirty="0">
              <a:effectLst/>
            </a:endParaRPr>
          </a:p>
          <a:p>
            <a:pPr marL="0" indent="0">
              <a:buNone/>
            </a:pPr>
            <a:endParaRPr lang="en-IN" dirty="0"/>
          </a:p>
        </p:txBody>
      </p:sp>
      <p:pic>
        <p:nvPicPr>
          <p:cNvPr id="4" name="Picture 3">
            <a:extLst>
              <a:ext uri="{FF2B5EF4-FFF2-40B4-BE49-F238E27FC236}">
                <a16:creationId xmlns:a16="http://schemas.microsoft.com/office/drawing/2014/main" id="{D189583E-23B3-B28B-4236-A8247E58CF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0032" y="3216410"/>
            <a:ext cx="3188335" cy="2286635"/>
          </a:xfrm>
          <a:prstGeom prst="rect">
            <a:avLst/>
          </a:prstGeom>
          <a:noFill/>
          <a:ln>
            <a:noFill/>
          </a:ln>
        </p:spPr>
      </p:pic>
      <p:pic>
        <p:nvPicPr>
          <p:cNvPr id="5" name="Picture 4">
            <a:extLst>
              <a:ext uri="{FF2B5EF4-FFF2-40B4-BE49-F238E27FC236}">
                <a16:creationId xmlns:a16="http://schemas.microsoft.com/office/drawing/2014/main" id="{C61D5F4A-A280-84C0-A258-4BE0B17195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38981" y="3588611"/>
            <a:ext cx="4435021" cy="1542232"/>
          </a:xfrm>
          <a:prstGeom prst="rect">
            <a:avLst/>
          </a:prstGeom>
          <a:noFill/>
          <a:ln>
            <a:noFill/>
          </a:ln>
        </p:spPr>
      </p:pic>
    </p:spTree>
    <p:extLst>
      <p:ext uri="{BB962C8B-B14F-4D97-AF65-F5344CB8AC3E}">
        <p14:creationId xmlns:p14="http://schemas.microsoft.com/office/powerpoint/2010/main" val="111715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1F5F-3CE0-1573-DC3A-7621F4D95165}"/>
              </a:ext>
            </a:extLst>
          </p:cNvPr>
          <p:cNvSpPr>
            <a:spLocks noGrp="1"/>
          </p:cNvSpPr>
          <p:nvPr>
            <p:ph type="title"/>
          </p:nvPr>
        </p:nvSpPr>
        <p:spPr/>
        <p:txBody>
          <a:bodyPr/>
          <a:lstStyle/>
          <a:p>
            <a:r>
              <a:rPr lang="en-IN" dirty="0"/>
              <a:t>References</a:t>
            </a:r>
            <a:br>
              <a:rPr lang="en-IN" dirty="0"/>
            </a:br>
            <a:endParaRPr lang="en-IN" dirty="0"/>
          </a:p>
        </p:txBody>
      </p:sp>
      <p:sp>
        <p:nvSpPr>
          <p:cNvPr id="3" name="Content Placeholder 2">
            <a:extLst>
              <a:ext uri="{FF2B5EF4-FFF2-40B4-BE49-F238E27FC236}">
                <a16:creationId xmlns:a16="http://schemas.microsoft.com/office/drawing/2014/main" id="{DCD8157D-DEBD-7CC1-9AD1-EBF1EBF03864}"/>
              </a:ext>
            </a:extLst>
          </p:cNvPr>
          <p:cNvSpPr>
            <a:spLocks noGrp="1"/>
          </p:cNvSpPr>
          <p:nvPr>
            <p:ph idx="1"/>
          </p:nvPr>
        </p:nvSpPr>
        <p:spPr>
          <a:xfrm>
            <a:off x="677334" y="1156447"/>
            <a:ext cx="8596668" cy="4884915"/>
          </a:xfrm>
        </p:spPr>
        <p:txBody>
          <a:bodyPr>
            <a:normAutofit fontScale="85000" lnSpcReduction="20000"/>
          </a:bodyPr>
          <a:lstStyle/>
          <a:p>
            <a:pPr>
              <a:buAutoNum type="arabicPeriod"/>
            </a:pPr>
            <a:r>
              <a:rPr lang="en-IN" dirty="0"/>
              <a:t>S. Singhal, S. Pandey, and A. Srivastava, "Plant disease detection using machine learning techniques: A review," in 2018 4th International Conference on Computing Communication and Automation (ICCCA), Greater Noida, India, 2018, pp. 1-6. </a:t>
            </a:r>
            <a:r>
              <a:rPr lang="en-IN" dirty="0" err="1"/>
              <a:t>doi</a:t>
            </a:r>
            <a:r>
              <a:rPr lang="en-IN" dirty="0"/>
              <a:t>: 10.1109/CCAA.2018.8484224. </a:t>
            </a:r>
          </a:p>
          <a:p>
            <a:pPr>
              <a:buAutoNum type="arabicPeriod"/>
            </a:pPr>
            <a:r>
              <a:rPr lang="en-IN" dirty="0"/>
              <a:t>2. S. Gupta, S. K. Singh, and M. K. Tiwari, "Deep learning based plant disease detection using transfer learning with VGG-19 model," in 2019 3rd International Conference on Computing Methodologies and Communication (ICCMC), Erode, India, 2019, pp. 32-36. </a:t>
            </a:r>
            <a:r>
              <a:rPr lang="en-IN" dirty="0" err="1"/>
              <a:t>doi</a:t>
            </a:r>
            <a:r>
              <a:rPr lang="en-IN" dirty="0"/>
              <a:t>: 10.1109/ICCMC.2019.8868811.</a:t>
            </a:r>
          </a:p>
          <a:p>
            <a:pPr>
              <a:buAutoNum type="arabicPeriod"/>
            </a:pPr>
            <a:r>
              <a:rPr lang="en-IN" dirty="0"/>
              <a:t> M. J. Valero, M. A. </a:t>
            </a:r>
            <a:r>
              <a:rPr lang="en-IN" dirty="0" err="1"/>
              <a:t>Hervás</a:t>
            </a:r>
            <a:r>
              <a:rPr lang="en-IN" dirty="0"/>
              <a:t>, J. M. García-Chamizo, and M. J. Castro-García, "A comprehensive survey of deep learning for plant disease detection," Computers and Electronics in Agriculture, vol. 163, p. 104859, 2019. </a:t>
            </a:r>
            <a:r>
              <a:rPr lang="en-IN" dirty="0" err="1"/>
              <a:t>doi</a:t>
            </a:r>
            <a:r>
              <a:rPr lang="en-IN" dirty="0"/>
              <a:t>: 10.1016/j.compag.2019.104859. </a:t>
            </a:r>
          </a:p>
          <a:p>
            <a:pPr>
              <a:buAutoNum type="arabicPeriod"/>
            </a:pPr>
            <a:r>
              <a:rPr lang="en-IN" dirty="0"/>
              <a:t>A. N. Shrivastava and S. S. Sahoo, "Plant disease detection using image processing and convolutional neural network," in 2018 3rd International Conference on Computing, Communication and Security (ICCCS), Haryana, India, 2018, pp. 1-5. </a:t>
            </a:r>
            <a:r>
              <a:rPr lang="en-IN" dirty="0" err="1"/>
              <a:t>doi</a:t>
            </a:r>
            <a:r>
              <a:rPr lang="en-IN" dirty="0"/>
              <a:t>: 10.1109/CCCS.2018.8693226. </a:t>
            </a:r>
          </a:p>
          <a:p>
            <a:pPr>
              <a:buAutoNum type="arabicPeriod"/>
            </a:pPr>
            <a:r>
              <a:rPr lang="en-IN" dirty="0"/>
              <a:t> B. Das and R. K. Kalita, "Plant disease identification using </a:t>
            </a:r>
            <a:r>
              <a:rPr lang="en-IN" dirty="0" err="1"/>
              <a:t>kmeans</a:t>
            </a:r>
            <a:r>
              <a:rPr lang="en-IN" dirty="0"/>
              <a:t> clustering and support vector machine," in 2018 International Conference on Smart Technologies for Smart Nation (</a:t>
            </a:r>
            <a:r>
              <a:rPr lang="en-IN" dirty="0" err="1"/>
              <a:t>SmartTechCon</a:t>
            </a:r>
            <a:r>
              <a:rPr lang="en-IN" dirty="0"/>
              <a:t>), Bangalore, India, 2018, pp. 852-856. </a:t>
            </a:r>
            <a:r>
              <a:rPr lang="en-IN" dirty="0" err="1"/>
              <a:t>doi</a:t>
            </a:r>
            <a:r>
              <a:rPr lang="en-IN" dirty="0"/>
              <a:t>: 10.1109/SmartTechCon.2018.8761663. A Review on Machine Learning Classification Techniques for Plant Disease Detection. DOI: 10.1109/ICACCS.2019.8728415 9.</a:t>
            </a:r>
          </a:p>
          <a:p>
            <a:pPr>
              <a:buAutoNum type="arabicPeriod"/>
            </a:pPr>
            <a:r>
              <a:rPr lang="en-IN" dirty="0"/>
              <a:t> Rice Leaf Disease Detection Using Machine Learning Techniques. </a:t>
            </a:r>
            <a:r>
              <a:rPr lang="en-IN" dirty="0" err="1"/>
              <a:t>Kawcher</a:t>
            </a:r>
            <a:r>
              <a:rPr lang="en-IN" dirty="0"/>
              <a:t> Ahmed; </a:t>
            </a:r>
            <a:r>
              <a:rPr lang="en-IN" dirty="0" err="1"/>
              <a:t>Tasmia</a:t>
            </a:r>
            <a:r>
              <a:rPr lang="en-IN" dirty="0"/>
              <a:t> Rahman Shahidi; Syed Md. </a:t>
            </a:r>
            <a:r>
              <a:rPr lang="en-IN" dirty="0" err="1"/>
              <a:t>Irfanul</a:t>
            </a:r>
            <a:r>
              <a:rPr lang="en-IN" dirty="0"/>
              <a:t> </a:t>
            </a:r>
            <a:r>
              <a:rPr lang="en-IN" dirty="0" err="1"/>
              <a:t>Alam</a:t>
            </a:r>
            <a:r>
              <a:rPr lang="en-IN" dirty="0"/>
              <a:t>; Sifat </a:t>
            </a:r>
            <a:r>
              <a:rPr lang="en-IN" dirty="0" err="1"/>
              <a:t>Momen</a:t>
            </a:r>
            <a:r>
              <a:rPr lang="en-IN" dirty="0"/>
              <a:t> .DOI: 10.1109/STI47673.2019.906809</a:t>
            </a:r>
          </a:p>
        </p:txBody>
      </p:sp>
    </p:spTree>
    <p:extLst>
      <p:ext uri="{BB962C8B-B14F-4D97-AF65-F5344CB8AC3E}">
        <p14:creationId xmlns:p14="http://schemas.microsoft.com/office/powerpoint/2010/main" val="168660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CC37-AC0C-FE6E-47CA-A4E1369F702E}"/>
              </a:ext>
            </a:extLst>
          </p:cNvPr>
          <p:cNvSpPr>
            <a:spLocks noGrp="1"/>
          </p:cNvSpPr>
          <p:nvPr>
            <p:ph type="title"/>
          </p:nvPr>
        </p:nvSpPr>
        <p:spPr/>
        <p:txBody>
          <a:bodyPr/>
          <a:lstStyle/>
          <a:p>
            <a:r>
              <a:rPr lang="en-US" sz="3600" dirty="0">
                <a:ea typeface="Tahoma" panose="020B0604030504040204" pitchFamily="34" charset="0"/>
                <a:cs typeface="Times New Roman" panose="02020603050405020304" pitchFamily="18" charset="0"/>
              </a:rPr>
              <a:t>Team Members</a:t>
            </a:r>
            <a:endParaRPr lang="en-IN" dirty="0"/>
          </a:p>
        </p:txBody>
      </p:sp>
      <p:sp>
        <p:nvSpPr>
          <p:cNvPr id="3" name="Content Placeholder 2">
            <a:extLst>
              <a:ext uri="{FF2B5EF4-FFF2-40B4-BE49-F238E27FC236}">
                <a16:creationId xmlns:a16="http://schemas.microsoft.com/office/drawing/2014/main" id="{647D53ED-8230-3163-AF64-3106CEAA7A5B}"/>
              </a:ext>
            </a:extLst>
          </p:cNvPr>
          <p:cNvSpPr>
            <a:spLocks noGrp="1"/>
          </p:cNvSpPr>
          <p:nvPr>
            <p:ph idx="1"/>
          </p:nvPr>
        </p:nvSpPr>
        <p:spPr/>
        <p:txBody>
          <a:bodyPr>
            <a:normAutofit/>
          </a:bodyPr>
          <a:lstStyle/>
          <a:p>
            <a:r>
              <a:rPr lang="en-US" dirty="0">
                <a:latin typeface="+mj-lt"/>
                <a:ea typeface="Tahoma" panose="020B0604030504040204" pitchFamily="34" charset="0"/>
                <a:cs typeface="Times New Roman" panose="02020603050405020304" pitchFamily="18" charset="0"/>
              </a:rPr>
              <a:t>Name: </a:t>
            </a:r>
            <a:r>
              <a:rPr lang="en-US" b="0" dirty="0">
                <a:latin typeface="+mj-lt"/>
                <a:ea typeface="Tahoma" panose="020B0604030504040204" pitchFamily="34" charset="0"/>
                <a:cs typeface="Times New Roman" panose="02020603050405020304" pitchFamily="18" charset="0"/>
              </a:rPr>
              <a:t>Guna </a:t>
            </a:r>
            <a:r>
              <a:rPr lang="en-US" b="0" dirty="0" err="1">
                <a:latin typeface="+mj-lt"/>
                <a:ea typeface="Tahoma" panose="020B0604030504040204" pitchFamily="34" charset="0"/>
                <a:cs typeface="Times New Roman" panose="02020603050405020304" pitchFamily="18" charset="0"/>
              </a:rPr>
              <a:t>Veerendra</a:t>
            </a:r>
            <a:r>
              <a:rPr lang="en-US" b="0" dirty="0">
                <a:latin typeface="+mj-lt"/>
                <a:ea typeface="Tahoma" panose="020B0604030504040204" pitchFamily="34" charset="0"/>
                <a:cs typeface="Times New Roman" panose="02020603050405020304" pitchFamily="18" charset="0"/>
              </a:rPr>
              <a:t> J</a:t>
            </a:r>
            <a:br>
              <a:rPr lang="en-US" b="0" dirty="0">
                <a:latin typeface="+mj-lt"/>
                <a:ea typeface="Tahoma" panose="020B0604030504040204" pitchFamily="34" charset="0"/>
                <a:cs typeface="Times New Roman" panose="02020603050405020304" pitchFamily="18" charset="0"/>
              </a:rPr>
            </a:br>
            <a:r>
              <a:rPr lang="en-US" dirty="0">
                <a:latin typeface="+mj-lt"/>
                <a:ea typeface="Tahoma" panose="020B0604030504040204" pitchFamily="34" charset="0"/>
                <a:cs typeface="Times New Roman" panose="02020603050405020304" pitchFamily="18" charset="0"/>
              </a:rPr>
              <a:t>Student ID</a:t>
            </a:r>
            <a:r>
              <a:rPr lang="en-US" b="0" dirty="0">
                <a:latin typeface="+mj-lt"/>
                <a:ea typeface="Tahoma" panose="020B0604030504040204" pitchFamily="34" charset="0"/>
                <a:cs typeface="Times New Roman" panose="02020603050405020304" pitchFamily="18" charset="0"/>
              </a:rPr>
              <a:t>: 700744362</a:t>
            </a:r>
            <a:br>
              <a:rPr lang="en-US" b="0" dirty="0">
                <a:latin typeface="+mj-lt"/>
                <a:ea typeface="Tahoma" panose="020B0604030504040204" pitchFamily="34" charset="0"/>
                <a:cs typeface="Times New Roman" panose="02020603050405020304" pitchFamily="18" charset="0"/>
              </a:rPr>
            </a:br>
            <a:br>
              <a:rPr lang="en-US" b="0" dirty="0">
                <a:latin typeface="+mj-lt"/>
                <a:ea typeface="Tahoma" panose="020B0604030504040204" pitchFamily="34" charset="0"/>
                <a:cs typeface="Times New Roman" panose="02020603050405020304" pitchFamily="18" charset="0"/>
              </a:rPr>
            </a:br>
            <a:r>
              <a:rPr lang="en-US" dirty="0">
                <a:latin typeface="+mj-lt"/>
                <a:ea typeface="Tahoma" panose="020B0604030504040204" pitchFamily="34" charset="0"/>
                <a:cs typeface="Times New Roman" panose="02020603050405020304" pitchFamily="18" charset="0"/>
              </a:rPr>
              <a:t>Name</a:t>
            </a:r>
            <a:r>
              <a:rPr lang="en-US" b="0" dirty="0">
                <a:latin typeface="+mj-lt"/>
                <a:ea typeface="Tahoma" panose="020B0604030504040204" pitchFamily="34" charset="0"/>
                <a:cs typeface="Times New Roman" panose="02020603050405020304" pitchFamily="18" charset="0"/>
              </a:rPr>
              <a:t>: </a:t>
            </a:r>
            <a:r>
              <a:rPr lang="en-US" b="0" dirty="0" err="1">
                <a:latin typeface="+mj-lt"/>
                <a:ea typeface="Tahoma" panose="020B0604030504040204" pitchFamily="34" charset="0"/>
                <a:cs typeface="Times New Roman" panose="02020603050405020304" pitchFamily="18" charset="0"/>
              </a:rPr>
              <a:t>Dasoju</a:t>
            </a:r>
            <a:r>
              <a:rPr lang="en-US" b="0" dirty="0">
                <a:latin typeface="+mj-lt"/>
                <a:ea typeface="Tahoma" panose="020B0604030504040204" pitchFamily="34" charset="0"/>
                <a:cs typeface="Times New Roman" panose="02020603050405020304" pitchFamily="18" charset="0"/>
              </a:rPr>
              <a:t> Nikhil</a:t>
            </a:r>
            <a:br>
              <a:rPr lang="en-US" b="0" dirty="0">
                <a:latin typeface="+mj-lt"/>
                <a:ea typeface="Tahoma" panose="020B0604030504040204" pitchFamily="34" charset="0"/>
                <a:cs typeface="Times New Roman" panose="02020603050405020304" pitchFamily="18" charset="0"/>
              </a:rPr>
            </a:br>
            <a:r>
              <a:rPr lang="en-US" dirty="0">
                <a:latin typeface="+mj-lt"/>
                <a:ea typeface="Tahoma" panose="020B0604030504040204" pitchFamily="34" charset="0"/>
                <a:cs typeface="Times New Roman" panose="02020603050405020304" pitchFamily="18" charset="0"/>
              </a:rPr>
              <a:t>Student ID</a:t>
            </a:r>
            <a:r>
              <a:rPr lang="en-US" b="0" dirty="0">
                <a:latin typeface="+mj-lt"/>
                <a:ea typeface="Tahoma" panose="020B0604030504040204" pitchFamily="34" charset="0"/>
                <a:cs typeface="Times New Roman" panose="02020603050405020304" pitchFamily="18" charset="0"/>
              </a:rPr>
              <a:t>: 700740679</a:t>
            </a:r>
            <a:br>
              <a:rPr lang="en-US" b="0" dirty="0">
                <a:latin typeface="+mj-lt"/>
                <a:ea typeface="Tahoma" panose="020B0604030504040204" pitchFamily="34" charset="0"/>
                <a:cs typeface="Times New Roman" panose="02020603050405020304" pitchFamily="18" charset="0"/>
              </a:rPr>
            </a:br>
            <a:br>
              <a:rPr lang="en-US" b="0" dirty="0">
                <a:latin typeface="+mj-lt"/>
                <a:ea typeface="Tahoma" panose="020B0604030504040204" pitchFamily="34" charset="0"/>
                <a:cs typeface="Times New Roman" panose="02020603050405020304" pitchFamily="18" charset="0"/>
              </a:rPr>
            </a:br>
            <a:r>
              <a:rPr lang="en-US" dirty="0">
                <a:latin typeface="+mj-lt"/>
                <a:ea typeface="Tahoma" panose="020B0604030504040204" pitchFamily="34" charset="0"/>
                <a:cs typeface="Times New Roman" panose="02020603050405020304" pitchFamily="18" charset="0"/>
              </a:rPr>
              <a:t>Name</a:t>
            </a:r>
            <a:r>
              <a:rPr lang="en-US" b="0" dirty="0">
                <a:latin typeface="+mj-lt"/>
                <a:ea typeface="Tahoma" panose="020B0604030504040204" pitchFamily="34" charset="0"/>
                <a:cs typeface="Times New Roman" panose="02020603050405020304" pitchFamily="18" charset="0"/>
              </a:rPr>
              <a:t>:  </a:t>
            </a:r>
            <a:r>
              <a:rPr lang="en-US" b="0" dirty="0" err="1">
                <a:latin typeface="+mj-lt"/>
                <a:ea typeface="Tahoma" panose="020B0604030504040204" pitchFamily="34" charset="0"/>
                <a:cs typeface="Times New Roman" panose="02020603050405020304" pitchFamily="18" charset="0"/>
              </a:rPr>
              <a:t>Yaswanth</a:t>
            </a:r>
            <a:r>
              <a:rPr lang="en-US" b="0" dirty="0">
                <a:latin typeface="+mj-lt"/>
                <a:ea typeface="Tahoma" panose="020B0604030504040204" pitchFamily="34" charset="0"/>
                <a:cs typeface="Times New Roman" panose="02020603050405020304" pitchFamily="18" charset="0"/>
              </a:rPr>
              <a:t> </a:t>
            </a:r>
            <a:r>
              <a:rPr lang="en-US" b="0" dirty="0" err="1">
                <a:latin typeface="+mj-lt"/>
                <a:ea typeface="Tahoma" panose="020B0604030504040204" pitchFamily="34" charset="0"/>
                <a:cs typeface="Times New Roman" panose="02020603050405020304" pitchFamily="18" charset="0"/>
              </a:rPr>
              <a:t>Sompalle</a:t>
            </a:r>
            <a:br>
              <a:rPr lang="en-US" b="0" dirty="0">
                <a:latin typeface="+mj-lt"/>
                <a:ea typeface="Tahoma" panose="020B0604030504040204" pitchFamily="34" charset="0"/>
                <a:cs typeface="Times New Roman" panose="02020603050405020304" pitchFamily="18" charset="0"/>
              </a:rPr>
            </a:br>
            <a:r>
              <a:rPr lang="en-US" dirty="0">
                <a:latin typeface="+mj-lt"/>
                <a:ea typeface="Tahoma" panose="020B0604030504040204" pitchFamily="34" charset="0"/>
                <a:cs typeface="Times New Roman" panose="02020603050405020304" pitchFamily="18" charset="0"/>
              </a:rPr>
              <a:t>Student ID</a:t>
            </a:r>
            <a:r>
              <a:rPr lang="en-US" b="0" dirty="0">
                <a:latin typeface="+mj-lt"/>
                <a:ea typeface="Tahoma" panose="020B0604030504040204" pitchFamily="34" charset="0"/>
                <a:cs typeface="Times New Roman" panose="02020603050405020304" pitchFamily="18" charset="0"/>
              </a:rPr>
              <a:t>: 700741917</a:t>
            </a:r>
            <a:br>
              <a:rPr lang="en-US" b="0" dirty="0">
                <a:latin typeface="+mj-lt"/>
                <a:ea typeface="Tahoma" panose="020B0604030504040204" pitchFamily="34" charset="0"/>
                <a:cs typeface="Times New Roman" panose="02020603050405020304" pitchFamily="18" charset="0"/>
              </a:rPr>
            </a:br>
            <a:br>
              <a:rPr lang="en-US" b="0" dirty="0">
                <a:latin typeface="+mj-lt"/>
                <a:ea typeface="Tahoma" panose="020B0604030504040204" pitchFamily="34" charset="0"/>
                <a:cs typeface="Times New Roman" panose="02020603050405020304" pitchFamily="18" charset="0"/>
              </a:rPr>
            </a:br>
            <a:r>
              <a:rPr lang="en-US" dirty="0">
                <a:latin typeface="+mj-lt"/>
                <a:ea typeface="Tahoma" panose="020B0604030504040204" pitchFamily="34" charset="0"/>
                <a:cs typeface="Times New Roman" panose="02020603050405020304" pitchFamily="18" charset="0"/>
              </a:rPr>
              <a:t>Name</a:t>
            </a:r>
            <a:r>
              <a:rPr lang="en-US" b="0" dirty="0">
                <a:latin typeface="+mj-lt"/>
                <a:ea typeface="Tahoma" panose="020B0604030504040204" pitchFamily="34" charset="0"/>
                <a:cs typeface="Times New Roman" panose="02020603050405020304" pitchFamily="18" charset="0"/>
              </a:rPr>
              <a:t>:</a:t>
            </a:r>
            <a:r>
              <a:rPr lang="en-IN" dirty="0">
                <a:effectLst/>
                <a:latin typeface="+mj-lt"/>
                <a:ea typeface="Times New Roman" panose="02020603050405020304" pitchFamily="18" charset="0"/>
                <a:cs typeface="Times New Roman" panose="02020603050405020304" pitchFamily="18" charset="0"/>
              </a:rPr>
              <a:t>PRAHARSHA CHITTIMALLA</a:t>
            </a:r>
            <a:r>
              <a:rPr lang="en-US" b="0" dirty="0">
                <a:latin typeface="+mj-lt"/>
                <a:ea typeface="Tahoma" panose="020B0604030504040204" pitchFamily="34" charset="0"/>
                <a:cs typeface="Times New Roman" panose="02020603050405020304" pitchFamily="18" charset="0"/>
              </a:rPr>
              <a:t>  </a:t>
            </a:r>
            <a:br>
              <a:rPr lang="en-US" b="0" dirty="0">
                <a:latin typeface="+mj-lt"/>
                <a:ea typeface="Tahoma" panose="020B0604030504040204" pitchFamily="34" charset="0"/>
                <a:cs typeface="Times New Roman" panose="02020603050405020304" pitchFamily="18" charset="0"/>
              </a:rPr>
            </a:br>
            <a:r>
              <a:rPr lang="en-US" dirty="0">
                <a:latin typeface="+mj-lt"/>
                <a:ea typeface="Tahoma" panose="020B0604030504040204" pitchFamily="34" charset="0"/>
                <a:cs typeface="Times New Roman" panose="02020603050405020304" pitchFamily="18" charset="0"/>
              </a:rPr>
              <a:t>Student ID</a:t>
            </a:r>
            <a:r>
              <a:rPr lang="en-US" b="0" dirty="0">
                <a:latin typeface="+mj-lt"/>
                <a:ea typeface="Tahoma" panose="020B0604030504040204" pitchFamily="34" charset="0"/>
                <a:cs typeface="Times New Roman" panose="02020603050405020304" pitchFamily="18" charset="0"/>
              </a:rPr>
              <a:t>:</a:t>
            </a:r>
            <a:r>
              <a:rPr lang="en-IN" dirty="0">
                <a:effectLst/>
                <a:latin typeface="+mj-lt"/>
                <a:ea typeface="Times New Roman" panose="02020603050405020304" pitchFamily="18" charset="0"/>
                <a:cs typeface="Times New Roman" panose="02020603050405020304" pitchFamily="18" charset="0"/>
              </a:rPr>
              <a:t>700747764</a:t>
            </a:r>
            <a:br>
              <a:rPr lang="en-IN" dirty="0">
                <a:effectLst/>
                <a:latin typeface="+mj-lt"/>
                <a:ea typeface="Times New Roman" panose="02020603050405020304" pitchFamily="18" charset="0"/>
                <a:cs typeface="Times New Roman" panose="02020603050405020304" pitchFamily="18" charset="0"/>
              </a:rPr>
            </a:br>
            <a:endParaRPr lang="en-IN" dirty="0">
              <a:latin typeface="+mj-lt"/>
            </a:endParaRPr>
          </a:p>
        </p:txBody>
      </p:sp>
    </p:spTree>
    <p:extLst>
      <p:ext uri="{BB962C8B-B14F-4D97-AF65-F5344CB8AC3E}">
        <p14:creationId xmlns:p14="http://schemas.microsoft.com/office/powerpoint/2010/main" val="164965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EAE8-B9D4-DD79-993E-1EBB48A8D4E4}"/>
              </a:ext>
            </a:extLst>
          </p:cNvPr>
          <p:cNvSpPr>
            <a:spLocks noGrp="1"/>
          </p:cNvSpPr>
          <p:nvPr>
            <p:ph type="title"/>
          </p:nvPr>
        </p:nvSpPr>
        <p:spPr/>
        <p:txBody>
          <a:bodyPr/>
          <a:lstStyle/>
          <a:p>
            <a:r>
              <a:rPr lang="en-IN" dirty="0"/>
              <a:t>Role/Responsibilities and Contribution</a:t>
            </a:r>
          </a:p>
        </p:txBody>
      </p:sp>
      <p:graphicFrame>
        <p:nvGraphicFramePr>
          <p:cNvPr id="4" name="Table 4">
            <a:extLst>
              <a:ext uri="{FF2B5EF4-FFF2-40B4-BE49-F238E27FC236}">
                <a16:creationId xmlns:a16="http://schemas.microsoft.com/office/drawing/2014/main" id="{B8604498-D0D5-1CAF-F7FA-C889E4515479}"/>
              </a:ext>
            </a:extLst>
          </p:cNvPr>
          <p:cNvGraphicFramePr>
            <a:graphicFrameLocks noGrp="1"/>
          </p:cNvGraphicFramePr>
          <p:nvPr>
            <p:ph idx="1"/>
            <p:extLst>
              <p:ext uri="{D42A27DB-BD31-4B8C-83A1-F6EECF244321}">
                <p14:modId xmlns:p14="http://schemas.microsoft.com/office/powerpoint/2010/main" val="2539013044"/>
              </p:ext>
            </p:extLst>
          </p:nvPr>
        </p:nvGraphicFramePr>
        <p:xfrm>
          <a:off x="677335" y="1622612"/>
          <a:ext cx="8596839" cy="4191640"/>
        </p:xfrm>
        <a:graphic>
          <a:graphicData uri="http://schemas.openxmlformats.org/drawingml/2006/table">
            <a:tbl>
              <a:tblPr firstRow="1" bandRow="1">
                <a:tableStyleId>{5C22544A-7EE6-4342-B048-85BDC9FD1C3A}</a:tableStyleId>
              </a:tblPr>
              <a:tblGrid>
                <a:gridCol w="2865613">
                  <a:extLst>
                    <a:ext uri="{9D8B030D-6E8A-4147-A177-3AD203B41FA5}">
                      <a16:colId xmlns:a16="http://schemas.microsoft.com/office/drawing/2014/main" val="1130008148"/>
                    </a:ext>
                  </a:extLst>
                </a:gridCol>
                <a:gridCol w="2865613">
                  <a:extLst>
                    <a:ext uri="{9D8B030D-6E8A-4147-A177-3AD203B41FA5}">
                      <a16:colId xmlns:a16="http://schemas.microsoft.com/office/drawing/2014/main" val="1190616702"/>
                    </a:ext>
                  </a:extLst>
                </a:gridCol>
                <a:gridCol w="2865613">
                  <a:extLst>
                    <a:ext uri="{9D8B030D-6E8A-4147-A177-3AD203B41FA5}">
                      <a16:colId xmlns:a16="http://schemas.microsoft.com/office/drawing/2014/main" val="3555709926"/>
                    </a:ext>
                  </a:extLst>
                </a:gridCol>
              </a:tblGrid>
              <a:tr h="788894">
                <a:tc>
                  <a:txBody>
                    <a:bodyPr/>
                    <a:lstStyle/>
                    <a:p>
                      <a:pPr indent="120015" algn="just">
                        <a:lnSpc>
                          <a:spcPct val="103000"/>
                        </a:lnSpc>
                        <a:spcAft>
                          <a:spcPts val="25"/>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Action item</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Team member</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811329723"/>
                  </a:ext>
                </a:extLst>
              </a:tr>
              <a:tr h="788894">
                <a:tc>
                  <a:txBody>
                    <a:bodyPr/>
                    <a:lstStyle/>
                    <a:p>
                      <a:pPr indent="120015" algn="just">
                        <a:lnSpc>
                          <a:spcPct val="103000"/>
                        </a:lnSpc>
                        <a:spcAft>
                          <a:spcPts val="25"/>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Requirement Analysis</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Nikhil,</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veerendra</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Necessary libraries and IDE tools to implement, required ML Techniques</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642249964"/>
                  </a:ext>
                </a:extLst>
              </a:tr>
              <a:tr h="788894">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Project flow design</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Yeshwanth</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Project flow is designed and delegated the work to each team member</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19710461"/>
                  </a:ext>
                </a:extLst>
              </a:tr>
              <a:tr h="788894">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collection and cleaning</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Praharsha</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is collected from the GitHub repository and cleaned the data accordingly</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65435684"/>
                  </a:ext>
                </a:extLst>
              </a:tr>
              <a:tr h="788894">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exploration-EDA</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Praharsha,</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indent="120015" algn="just">
                        <a:lnSpc>
                          <a:spcPct val="103000"/>
                        </a:lnSpc>
                        <a:spcAft>
                          <a:spcPts val="25"/>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Yeshwanth</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indent="120015" algn="just">
                        <a:lnSpc>
                          <a:spcPct val="103000"/>
                        </a:lnSpc>
                        <a:spcAft>
                          <a:spcPts val="25"/>
                        </a:spcAft>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Analyzed data on different factors</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554410437"/>
                  </a:ext>
                </a:extLst>
              </a:tr>
            </a:tbl>
          </a:graphicData>
        </a:graphic>
      </p:graphicFrame>
    </p:spTree>
    <p:extLst>
      <p:ext uri="{BB962C8B-B14F-4D97-AF65-F5344CB8AC3E}">
        <p14:creationId xmlns:p14="http://schemas.microsoft.com/office/powerpoint/2010/main" val="118059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FADA-F75E-77D6-C481-01A413AFA846}"/>
              </a:ext>
            </a:extLst>
          </p:cNvPr>
          <p:cNvSpPr>
            <a:spLocks noGrp="1"/>
          </p:cNvSpPr>
          <p:nvPr>
            <p:ph type="title"/>
          </p:nvPr>
        </p:nvSpPr>
        <p:spPr/>
        <p:txBody>
          <a:bodyPr/>
          <a:lstStyle/>
          <a:p>
            <a:r>
              <a:rPr lang="en-IN" dirty="0"/>
              <a:t>Motivation</a:t>
            </a:r>
            <a:br>
              <a:rPr lang="en-IN" dirty="0"/>
            </a:br>
            <a:endParaRPr lang="en-IN" dirty="0"/>
          </a:p>
        </p:txBody>
      </p:sp>
      <p:sp>
        <p:nvSpPr>
          <p:cNvPr id="3" name="Content Placeholder 2">
            <a:extLst>
              <a:ext uri="{FF2B5EF4-FFF2-40B4-BE49-F238E27FC236}">
                <a16:creationId xmlns:a16="http://schemas.microsoft.com/office/drawing/2014/main" id="{208364E7-6D5B-8C02-28C8-1326678E9856}"/>
              </a:ext>
            </a:extLst>
          </p:cNvPr>
          <p:cNvSpPr>
            <a:spLocks noGrp="1"/>
          </p:cNvSpPr>
          <p:nvPr>
            <p:ph idx="1"/>
          </p:nvPr>
        </p:nvSpPr>
        <p:spPr>
          <a:xfrm>
            <a:off x="677334" y="1162423"/>
            <a:ext cx="8596668" cy="5561106"/>
          </a:xfrm>
        </p:spPr>
        <p:txBody>
          <a:bodyPr/>
          <a:lstStyle/>
          <a:p>
            <a:r>
              <a:rPr lang="en-US" sz="1800" dirty="0">
                <a:solidFill>
                  <a:srgbClr val="000000"/>
                </a:solidFill>
                <a:effectLst/>
                <a:latin typeface="Calibri" panose="020F0502020204030204" pitchFamily="34" charset="0"/>
                <a:ea typeface="Calibri" panose="020F0502020204030204" pitchFamily="34" charset="0"/>
              </a:rPr>
              <a:t>A crucial area of research that has the potential to transform agriculture and increase food security is the detection of plant diseases using machine learning techniques. Plant diseases can have catastrophic consequences on crop output, resulting in food shortages and financial losses, which is what drives our research. Farmers who identify plant illnesses early can take prompt action to stop the disease's progress, reduce crop losses, and boost yields.</a:t>
            </a:r>
          </a:p>
          <a:p>
            <a:r>
              <a:rPr lang="en-US" sz="1800" dirty="0">
                <a:solidFill>
                  <a:srgbClr val="000000"/>
                </a:solidFill>
                <a:effectLst/>
                <a:latin typeface="Calibri" panose="020F0502020204030204" pitchFamily="34" charset="0"/>
                <a:ea typeface="Calibri" panose="020F0502020204030204" pitchFamily="34" charset="0"/>
              </a:rPr>
              <a:t>Visual inspection is a common method of disease detection, but it can be time-consuming and unreliable, especially for large farms. By examining plant photos and seeing patterns that point to disease, machine learning approaches can assist in automating the disease diagnosis process. Convolutional neural networks and support vector machines, among other machine learning algorithms, can be used to accomplish this.</a:t>
            </a:r>
            <a:endParaRPr lang="en-IN" sz="1800" dirty="0">
              <a:solidFill>
                <a:srgbClr val="000000"/>
              </a:solidFill>
              <a:effectLst/>
              <a:latin typeface="Calibri" panose="020F0502020204030204" pitchFamily="34" charset="0"/>
              <a:ea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rPr>
              <a:t>In conclusion, the development of plant-based disease detection systems using machine learning techniques has the potential to revolutionize the way we monitor and manage plant diseases, leading to more sustainable and secure food production. The motivation for this research stems from the need to address the challenges associated with traditional disease detection methods and to provide accurate and scalable solutions that can benefit farmers and the broader agriculture industry.</a:t>
            </a:r>
            <a:endParaRPr lang="en-IN" sz="1800" dirty="0">
              <a:solidFill>
                <a:srgbClr val="000000"/>
              </a:solidFill>
              <a:effectLst/>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US"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81586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5631-7125-3F10-2D0C-E6AEC2F0C27C}"/>
              </a:ext>
            </a:extLst>
          </p:cNvPr>
          <p:cNvSpPr>
            <a:spLocks noGrp="1"/>
          </p:cNvSpPr>
          <p:nvPr>
            <p:ph type="title"/>
          </p:nvPr>
        </p:nvSpPr>
        <p:spPr/>
        <p:txBody>
          <a:bodyPr/>
          <a:lstStyle/>
          <a:p>
            <a:r>
              <a:rPr lang="en-IN" dirty="0"/>
              <a:t>Objectives</a:t>
            </a:r>
            <a:br>
              <a:rPr lang="en-IN" dirty="0"/>
            </a:br>
            <a:endParaRPr lang="en-IN" dirty="0"/>
          </a:p>
        </p:txBody>
      </p:sp>
      <p:sp>
        <p:nvSpPr>
          <p:cNvPr id="3" name="Content Placeholder 2">
            <a:extLst>
              <a:ext uri="{FF2B5EF4-FFF2-40B4-BE49-F238E27FC236}">
                <a16:creationId xmlns:a16="http://schemas.microsoft.com/office/drawing/2014/main" id="{F99EEA0F-00E8-BD84-AFB2-ED383B65B4AC}"/>
              </a:ext>
            </a:extLst>
          </p:cNvPr>
          <p:cNvSpPr>
            <a:spLocks noGrp="1"/>
          </p:cNvSpPr>
          <p:nvPr>
            <p:ph idx="1"/>
          </p:nvPr>
        </p:nvSpPr>
        <p:spPr/>
        <p:txBody>
          <a:bodyPr/>
          <a:lstStyle/>
          <a:p>
            <a:pPr indent="120015" algn="just">
              <a:lnSpc>
                <a:spcPct val="90000"/>
              </a:lnSpc>
              <a:spcAft>
                <a:spcPts val="85"/>
              </a:spcAft>
            </a:pPr>
            <a:r>
              <a:rPr lang="en-US" sz="1800" dirty="0">
                <a:solidFill>
                  <a:srgbClr val="000000"/>
                </a:solidFill>
                <a:effectLst/>
                <a:latin typeface="Calibri" panose="020F0502020204030204" pitchFamily="34" charset="0"/>
                <a:ea typeface="Calibri" panose="020F0502020204030204" pitchFamily="34" charset="0"/>
              </a:rPr>
              <a:t>The objectives of the project include:</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90000"/>
              </a:lnSpc>
              <a:spcAft>
                <a:spcPts val="85"/>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Developing machine learning algorithms that can accurately detect plant diseases using images of plant leaves, stems, and other parts. Providing an automated and cost-effective system for the early detection of plant diseases.</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90000"/>
              </a:lnSpc>
              <a:spcAft>
                <a:spcPts val="85"/>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 system that can handle large volumes of data and identify complex patterns and variations in plant diseases.</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90000"/>
              </a:lnSpc>
              <a:spcAft>
                <a:spcPts val="85"/>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Develop a system that is easy to use and does not require specialized skills or expertise in plant pathology.</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90000"/>
              </a:lnSpc>
              <a:spcAft>
                <a:spcPts val="85"/>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Improving food security by reducing crop losses and increasing the efficiency of disease management in agriculture.</a:t>
            </a: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823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4D91-8C7E-B616-AB05-CEAFD88D1678}"/>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1C2A158B-9660-96F1-77B6-20546AA9BF45}"/>
              </a:ext>
            </a:extLst>
          </p:cNvPr>
          <p:cNvSpPr>
            <a:spLocks noGrp="1"/>
          </p:cNvSpPr>
          <p:nvPr>
            <p:ph idx="1"/>
          </p:nvPr>
        </p:nvSpPr>
        <p:spPr>
          <a:xfrm>
            <a:off x="677334" y="1246095"/>
            <a:ext cx="8596668" cy="4795268"/>
          </a:xfrm>
        </p:spPr>
        <p:txBody>
          <a:bodyPr>
            <a:normAutofit/>
          </a:bodyPr>
          <a:lstStyle/>
          <a:p>
            <a:r>
              <a:rPr lang="en-US" sz="1800" dirty="0">
                <a:solidFill>
                  <a:srgbClr val="000000"/>
                </a:solidFill>
                <a:effectLst/>
                <a:latin typeface="Calibri" panose="020F0502020204030204" pitchFamily="34" charset="0"/>
                <a:ea typeface="Calibri" panose="020F0502020204030204" pitchFamily="34" charset="0"/>
              </a:rPr>
              <a:t>Plant-based disease detection using machine learning techniques is a rapidly growing field of research with significant potential for improving crop yield and food security. Several studies have been conducted in this area, with many focusing on the use of computer vision and machine learning algorithms to identify and classify plant diseases based on visual symptoms.</a:t>
            </a:r>
          </a:p>
          <a:p>
            <a:r>
              <a:rPr lang="en-US" sz="1800" dirty="0">
                <a:solidFill>
                  <a:srgbClr val="000000"/>
                </a:solidFill>
                <a:effectLst/>
                <a:latin typeface="Calibri" panose="020F0502020204030204" pitchFamily="34" charset="0"/>
                <a:ea typeface="Calibri" panose="020F0502020204030204" pitchFamily="34" charset="0"/>
              </a:rPr>
              <a:t>One recent study used deep learning algorithms to detect diseases in cassava plants, achieving an accuracy of over 90%. The researchers used a dataset of over 5,000 images of cassava. leaves infected with various diseases and trained a convolutional neural network to identify the specific disease present in each image. </a:t>
            </a:r>
            <a:endParaRPr lang="en-IN" sz="1800" dirty="0">
              <a:solidFill>
                <a:srgbClr val="000000"/>
              </a:solidFill>
              <a:effectLst/>
              <a:latin typeface="Calibri" panose="020F0502020204030204" pitchFamily="34" charset="0"/>
              <a:ea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rPr>
              <a:t>The use of hyperspectral imaging and machine learning to detect early signs of grapevine disease. The researchers used a hyperspectral camera to capture images of leaves and trained a support vector machine (SVM) classifier to distinguish between healthy and diseased leaves based on their spectral signatures. </a:t>
            </a:r>
          </a:p>
          <a:p>
            <a:pPr marL="0" indent="0">
              <a:buNone/>
            </a:pPr>
            <a:endParaRPr lang="en-IN" dirty="0"/>
          </a:p>
        </p:txBody>
      </p:sp>
    </p:spTree>
    <p:extLst>
      <p:ext uri="{BB962C8B-B14F-4D97-AF65-F5344CB8AC3E}">
        <p14:creationId xmlns:p14="http://schemas.microsoft.com/office/powerpoint/2010/main" val="214876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EBC8-68C0-9C7E-90EB-842FC8398EC2}"/>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A3B7BF3F-C6CE-A771-2C8B-74FD3466633F}"/>
              </a:ext>
            </a:extLst>
          </p:cNvPr>
          <p:cNvSpPr>
            <a:spLocks noGrp="1"/>
          </p:cNvSpPr>
          <p:nvPr>
            <p:ph idx="1"/>
          </p:nvPr>
        </p:nvSpPr>
        <p:spPr/>
        <p:txBody>
          <a:bodyPr>
            <a:normAutofit fontScale="92500" lnSpcReduction="10000"/>
          </a:bodyPr>
          <a:lstStyle/>
          <a:p>
            <a:r>
              <a:rPr lang="en-US" sz="1800" dirty="0">
                <a:solidFill>
                  <a:srgbClr val="000000"/>
                </a:solidFill>
                <a:effectLst/>
                <a:latin typeface="Calibri" panose="020F0502020204030204" pitchFamily="34" charset="0"/>
                <a:ea typeface="Calibri" panose="020F0502020204030204" pitchFamily="34" charset="0"/>
              </a:rPr>
              <a:t>Plant-based disease detection using machine learning techniques has gained significant attention in recent years. Here are some related works on this topic: </a:t>
            </a:r>
            <a:endParaRPr lang="en-IN" dirty="0">
              <a:solidFill>
                <a:srgbClr val="000000"/>
              </a:solidFill>
              <a:latin typeface="Calibri" panose="020F0502020204030204" pitchFamily="34" charset="0"/>
              <a:ea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rPr>
              <a:t>"Identification of plant diseases using machine learning algorithms" by S. B. Gandhi and V. D.</a:t>
            </a:r>
            <a:endParaRPr lang="en-IN" dirty="0">
              <a:solidFill>
                <a:srgbClr val="000000"/>
              </a:solidFill>
              <a:latin typeface="Calibri" panose="020F0502020204030204" pitchFamily="34" charset="0"/>
              <a:ea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rPr>
              <a:t>Pande. In this study, the authors propose an approach for identifying plant diseases using machine learning algorithms, including support vector machines (SVM) and decision trees.</a:t>
            </a:r>
          </a:p>
          <a:p>
            <a:r>
              <a:rPr lang="en-US" sz="1800" dirty="0">
                <a:solidFill>
                  <a:srgbClr val="000000"/>
                </a:solidFill>
                <a:effectLst/>
                <a:latin typeface="Calibri" panose="020F0502020204030204" pitchFamily="34" charset="0"/>
                <a:ea typeface="Calibri" panose="020F0502020204030204" pitchFamily="34" charset="0"/>
              </a:rPr>
              <a:t>"A review on plant disease detection using machine learning techniques" by R. Rajkumar and </a:t>
            </a:r>
            <a:r>
              <a:rPr lang="en-US" sz="1800" dirty="0" err="1">
                <a:solidFill>
                  <a:srgbClr val="000000"/>
                </a:solidFill>
                <a:effectLst/>
                <a:latin typeface="Calibri" panose="020F0502020204030204" pitchFamily="34" charset="0"/>
                <a:ea typeface="Calibri" panose="020F0502020204030204" pitchFamily="34" charset="0"/>
              </a:rPr>
              <a:t>V.Anand</a:t>
            </a:r>
            <a:r>
              <a:rPr lang="en-US" sz="1800" dirty="0">
                <a:solidFill>
                  <a:srgbClr val="000000"/>
                </a:solidFill>
                <a:effectLst/>
                <a:latin typeface="Calibri" panose="020F0502020204030204" pitchFamily="34" charset="0"/>
                <a:ea typeface="Calibri" panose="020F0502020204030204" pitchFamily="34" charset="0"/>
              </a:rPr>
              <a:t>. This paper provides a comprehensive review of the literature on plant disease detection using machine learning techniques, including artificial neural networks (ANN), SVM, and decision trees. </a:t>
            </a:r>
          </a:p>
          <a:p>
            <a:r>
              <a:rPr lang="en-US" sz="1800" dirty="0">
                <a:solidFill>
                  <a:srgbClr val="000000"/>
                </a:solidFill>
                <a:effectLst/>
                <a:latin typeface="Calibri" panose="020F0502020204030204" pitchFamily="34" charset="0"/>
                <a:ea typeface="Calibri" panose="020F0502020204030204" pitchFamily="34" charset="0"/>
              </a:rPr>
              <a:t>"Plant disease identification using deep learning techniques: a review" by R. Singh, et al. This study reviews the application of deep learning techniques such as convolutional neural networks (CNN) and recurrent neural networks (RNN) for plant disease identification. </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22099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6D35-FFE9-22C7-6A98-F093F11F6C2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6CABF26-5856-6AC6-1ED9-14905E7EFC00}"/>
              </a:ext>
            </a:extLst>
          </p:cNvPr>
          <p:cNvSpPr>
            <a:spLocks noGrp="1"/>
          </p:cNvSpPr>
          <p:nvPr>
            <p:ph idx="1"/>
          </p:nvPr>
        </p:nvSpPr>
        <p:spPr/>
        <p:txBody>
          <a:bodyPr/>
          <a:lstStyle/>
          <a:p>
            <a:pPr marL="0" indent="0">
              <a:buNone/>
            </a:pPr>
            <a:endParaRPr lang="en-US" dirty="0">
              <a:latin typeface="+mj-lt"/>
              <a:cs typeface="Times New Roman" panose="02020603050405020304" pitchFamily="18" charset="0"/>
            </a:endParaRPr>
          </a:p>
          <a:p>
            <a:r>
              <a:rPr lang="en-US" dirty="0">
                <a:latin typeface="+mj-lt"/>
                <a:cs typeface="Times New Roman" panose="02020603050405020304" pitchFamily="18" charset="0"/>
              </a:rPr>
              <a:t>Detect plants effected with disease using a Machine Learning model, Manual detection is time consuming. we develop computational methods which will eventually let the model learn and simplify the process of detecting plant diseases and classify them.</a:t>
            </a:r>
          </a:p>
          <a:p>
            <a:endParaRPr lang="en-IN" dirty="0">
              <a:latin typeface="+mj-lt"/>
            </a:endParaRPr>
          </a:p>
        </p:txBody>
      </p:sp>
    </p:spTree>
    <p:extLst>
      <p:ext uri="{BB962C8B-B14F-4D97-AF65-F5344CB8AC3E}">
        <p14:creationId xmlns:p14="http://schemas.microsoft.com/office/powerpoint/2010/main" val="6642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44A1-656E-3DBC-B817-4B830C79EEA5}"/>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D8AE93E5-E3A9-12AE-B074-738B20A0CEE7}"/>
              </a:ext>
            </a:extLst>
          </p:cNvPr>
          <p:cNvSpPr>
            <a:spLocks noGrp="1"/>
          </p:cNvSpPr>
          <p:nvPr>
            <p:ph idx="1"/>
          </p:nvPr>
        </p:nvSpPr>
        <p:spPr>
          <a:xfrm>
            <a:off x="677334" y="1371695"/>
            <a:ext cx="8596668" cy="4706376"/>
          </a:xfrm>
        </p:spPr>
        <p:txBody>
          <a:bodyPr>
            <a:normAutofit/>
          </a:bodyPr>
          <a:lstStyle/>
          <a:p>
            <a:r>
              <a:rPr lang="en-IN" dirty="0"/>
              <a:t>We have proposed a machine learning method which goes as the following steps</a:t>
            </a:r>
          </a:p>
          <a:p>
            <a:r>
              <a:rPr lang="en-IN" dirty="0"/>
              <a:t>We take input as an image which undergoes image pre-processing , which helps us to</a:t>
            </a:r>
            <a:r>
              <a:rPr lang="en-US" dirty="0"/>
              <a:t> remove any unwanted elements from image.</a:t>
            </a:r>
          </a:p>
          <a:p>
            <a:r>
              <a:rPr lang="en-US" dirty="0"/>
              <a:t>The pre-processed images are then used to extract features that can be used to distinguish between healthy and diseased plants.</a:t>
            </a:r>
          </a:p>
          <a:p>
            <a:r>
              <a:rPr lang="en-US" dirty="0"/>
              <a:t>Various machine learning algorithms can be u sed to build the classification model, such as Support Vector Machines (SVMs), Random Forests, Convolutional Neural Networks (CNNs), and Deep Learning models. </a:t>
            </a:r>
          </a:p>
          <a:p>
            <a:r>
              <a:rPr lang="en-US" dirty="0"/>
              <a:t>The selected machine learning algorithm is then trained on the extracted features using the training data. </a:t>
            </a:r>
          </a:p>
          <a:p>
            <a:r>
              <a:rPr lang="en-US" dirty="0"/>
              <a:t>Once the model is trained, it is evaluated using a test dataset that is separate from the training dataset.</a:t>
            </a:r>
            <a:endParaRPr lang="en-IN" dirty="0"/>
          </a:p>
        </p:txBody>
      </p:sp>
    </p:spTree>
    <p:extLst>
      <p:ext uri="{BB962C8B-B14F-4D97-AF65-F5344CB8AC3E}">
        <p14:creationId xmlns:p14="http://schemas.microsoft.com/office/powerpoint/2010/main" val="10516668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219</TotalTime>
  <Words>1470</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Plant disease detection using machine learning techniques </vt:lpstr>
      <vt:lpstr>Team Members</vt:lpstr>
      <vt:lpstr>Role/Responsibilities and Contribution</vt:lpstr>
      <vt:lpstr>Motivation </vt:lpstr>
      <vt:lpstr>Objectives </vt:lpstr>
      <vt:lpstr>Related work</vt:lpstr>
      <vt:lpstr>Related work</vt:lpstr>
      <vt:lpstr>Problem Statement</vt:lpstr>
      <vt:lpstr>Proposed Solution</vt:lpstr>
      <vt:lpstr>Results/Simulations</vt:lpstr>
      <vt:lpstr>Compare Cross Validation Scores Fig[a]</vt:lpstr>
      <vt:lpstr>Results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DASOJU NIKHIL</dc:creator>
  <cp:lastModifiedBy>DASOJU NIKHIL</cp:lastModifiedBy>
  <cp:revision>5</cp:revision>
  <dcterms:created xsi:type="dcterms:W3CDTF">2023-04-26T00:37:32Z</dcterms:created>
  <dcterms:modified xsi:type="dcterms:W3CDTF">2023-04-26T04:17:05Z</dcterms:modified>
</cp:coreProperties>
</file>