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4" r:id="rId3"/>
    <p:sldId id="288" r:id="rId4"/>
    <p:sldId id="298" r:id="rId5"/>
    <p:sldId id="305" r:id="rId6"/>
    <p:sldId id="306" r:id="rId7"/>
    <p:sldId id="307" r:id="rId8"/>
    <p:sldId id="312" r:id="rId9"/>
    <p:sldId id="308" r:id="rId10"/>
    <p:sldId id="313" r:id="rId11"/>
    <p:sldId id="296" r:id="rId12"/>
    <p:sldId id="293" r:id="rId13"/>
    <p:sldId id="297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2019/04/18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2019/04/18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ZA" sz="2400" b="1" spc="-150" baseline="0" dirty="0">
                <a:solidFill>
                  <a:schemeClr val="accent1"/>
                </a:solidFill>
              </a:rPr>
              <a:t>Contoso</a:t>
            </a:r>
            <a:br>
              <a:rPr lang="en-ZA" sz="24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ZA" sz="1000" b="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27647"/>
            <a:ext cx="11909425" cy="6584950"/>
          </a:xfrm>
        </p:spPr>
      </p:pic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817B6E89-6474-4AB4-90D5-2C2FB4120F12}"/>
              </a:ext>
            </a:extLst>
          </p:cNvPr>
          <p:cNvSpPr/>
          <p:nvPr/>
        </p:nvSpPr>
        <p:spPr bwMode="ltGray">
          <a:xfrm>
            <a:off x="5328151" y="127647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328151" y="247591"/>
            <a:ext cx="5511483" cy="1870007"/>
          </a:xfrm>
        </p:spPr>
        <p:txBody>
          <a:bodyPr/>
          <a:lstStyle/>
          <a:p>
            <a:pPr algn="ctr"/>
            <a:r>
              <a:rPr lang="en-US" b="1" dirty="0"/>
              <a:t>Doctor’s Appointment No-Show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457635" y="4740403"/>
            <a:ext cx="5085650" cy="691666"/>
          </a:xfrm>
        </p:spPr>
        <p:txBody>
          <a:bodyPr/>
          <a:lstStyle/>
          <a:p>
            <a:r>
              <a:rPr lang="en-ZA" b="1" dirty="0"/>
              <a:t>By:- </a:t>
            </a:r>
          </a:p>
          <a:p>
            <a:r>
              <a:rPr lang="en-ZA" b="1" dirty="0" err="1"/>
              <a:t>Chhavi</a:t>
            </a:r>
            <a:r>
              <a:rPr lang="en-ZA" b="1" dirty="0"/>
              <a:t> Sharma</a:t>
            </a:r>
          </a:p>
          <a:p>
            <a:r>
              <a:rPr lang="en-ZA" b="1" dirty="0"/>
              <a:t>Prahasan Gadugu</a:t>
            </a:r>
          </a:p>
          <a:p>
            <a:r>
              <a:rPr lang="en-ZA" b="1" dirty="0"/>
              <a:t>Supriya Ayalur Balasubramanian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1B0A-6B61-4717-AFF1-9A757DDC7841}"/>
              </a:ext>
            </a:extLst>
          </p:cNvPr>
          <p:cNvSpPr txBox="1"/>
          <p:nvPr/>
        </p:nvSpPr>
        <p:spPr>
          <a:xfrm>
            <a:off x="7107348" y="2237542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(Team No-Show)</a:t>
            </a:r>
          </a:p>
        </p:txBody>
      </p:sp>
    </p:spTree>
    <p:extLst>
      <p:ext uri="{BB962C8B-B14F-4D97-AF65-F5344CB8AC3E}">
        <p14:creationId xmlns:p14="http://schemas.microsoft.com/office/powerpoint/2010/main" val="208418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83E4A-5C16-47C3-A2DB-69114E0D1215}"/>
              </a:ext>
            </a:extLst>
          </p:cNvPr>
          <p:cNvSpPr txBox="1"/>
          <p:nvPr/>
        </p:nvSpPr>
        <p:spPr>
          <a:xfrm>
            <a:off x="6521260" y="6213534"/>
            <a:ext cx="47419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 clear trends based on behavioral patterns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2D722-8061-4483-9335-6FD5C665BBDA}"/>
              </a:ext>
            </a:extLst>
          </p:cNvPr>
          <p:cNvSpPr txBox="1"/>
          <p:nvPr/>
        </p:nvSpPr>
        <p:spPr>
          <a:xfrm>
            <a:off x="728062" y="6213534"/>
            <a:ext cx="465016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High imbalance observed in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7B34E-049A-4FDD-BD8E-9638FC4C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38" y="169307"/>
            <a:ext cx="4340344" cy="5903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A1F7C-3DE0-4537-98DF-003F22A02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1" y="157163"/>
            <a:ext cx="4417178" cy="59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51;p17">
            <a:extLst>
              <a:ext uri="{FF2B5EF4-FFF2-40B4-BE49-F238E27FC236}">
                <a16:creationId xmlns:a16="http://schemas.microsoft.com/office/drawing/2014/main" id="{CADA9C71-D2C7-4612-8129-AFC1FAE7583C}"/>
              </a:ext>
            </a:extLst>
          </p:cNvPr>
          <p:cNvSpPr txBox="1"/>
          <p:nvPr/>
        </p:nvSpPr>
        <p:spPr>
          <a:xfrm>
            <a:off x="762277" y="4817534"/>
            <a:ext cx="2320312" cy="115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B05D5-9444-4E2F-8146-D0DBBD252C2E}"/>
              </a:ext>
            </a:extLst>
          </p:cNvPr>
          <p:cNvSpPr/>
          <p:nvPr/>
        </p:nvSpPr>
        <p:spPr>
          <a:xfrm>
            <a:off x="464598" y="1152855"/>
            <a:ext cx="5803037" cy="640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Appointment Registration and Appointment Date do not contribute towards the Show/No Show prediction.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will include patient markers/behavioral patterns of the patients in the model despite no significant contribution observed.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imbalanced data with Show-up data being more! Confusion matrix is used as evaluation criteria to deal with imbalance.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was divided into Train set (80%) and Test set(20%).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 model was implemented.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8751A-F144-4FF8-AF33-9580137CD925}"/>
              </a:ext>
            </a:extLst>
          </p:cNvPr>
          <p:cNvSpPr/>
          <p:nvPr/>
        </p:nvSpPr>
        <p:spPr>
          <a:xfrm>
            <a:off x="270881" y="462980"/>
            <a:ext cx="76197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FEATURE ENGINEERING AND PREDICTIVE MODELING: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43122-3248-4FC1-9FEA-D0D6DB63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77" y="1398341"/>
            <a:ext cx="5484124" cy="3544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85AF-4D0D-4E57-A886-F109C5043916}"/>
              </a:ext>
            </a:extLst>
          </p:cNvPr>
          <p:cNvSpPr txBox="1"/>
          <p:nvPr/>
        </p:nvSpPr>
        <p:spPr>
          <a:xfrm>
            <a:off x="7998781" y="5024579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118788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51;p17">
            <a:extLst>
              <a:ext uri="{FF2B5EF4-FFF2-40B4-BE49-F238E27FC236}">
                <a16:creationId xmlns:a16="http://schemas.microsoft.com/office/drawing/2014/main" id="{CADA9C71-D2C7-4612-8129-AFC1FAE7583C}"/>
              </a:ext>
            </a:extLst>
          </p:cNvPr>
          <p:cNvSpPr txBox="1"/>
          <p:nvPr/>
        </p:nvSpPr>
        <p:spPr>
          <a:xfrm>
            <a:off x="762277" y="4817534"/>
            <a:ext cx="2320312" cy="115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73AFF0-0491-45B5-A646-42CD71674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17352"/>
              </p:ext>
            </p:extLst>
          </p:nvPr>
        </p:nvGraphicFramePr>
        <p:xfrm>
          <a:off x="7770381" y="1865608"/>
          <a:ext cx="3729593" cy="775438"/>
        </p:xfrm>
        <a:graphic>
          <a:graphicData uri="http://schemas.openxmlformats.org/drawingml/2006/table">
            <a:tbl>
              <a:tblPr firstRow="1" bandRow="1"/>
              <a:tblGrid>
                <a:gridCol w="1260953">
                  <a:extLst>
                    <a:ext uri="{9D8B030D-6E8A-4147-A177-3AD203B41FA5}">
                      <a16:colId xmlns:a16="http://schemas.microsoft.com/office/drawing/2014/main" val="106774506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057789287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2111256590"/>
                    </a:ext>
                  </a:extLst>
                </a:gridCol>
              </a:tblGrid>
              <a:tr h="3877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No-Show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9888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Show-up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6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DF176A-74FB-447B-A821-CCA1AE85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04351"/>
              </p:ext>
            </p:extLst>
          </p:nvPr>
        </p:nvGraphicFramePr>
        <p:xfrm>
          <a:off x="9022334" y="1489062"/>
          <a:ext cx="2485747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7312">
                  <a:extLst>
                    <a:ext uri="{9D8B030D-6E8A-4147-A177-3AD203B41FA5}">
                      <a16:colId xmlns:a16="http://schemas.microsoft.com/office/drawing/2014/main" val="2811591498"/>
                    </a:ext>
                  </a:extLst>
                </a:gridCol>
                <a:gridCol w="1238435">
                  <a:extLst>
                    <a:ext uri="{9D8B030D-6E8A-4147-A177-3AD203B41FA5}">
                      <a16:colId xmlns:a16="http://schemas.microsoft.com/office/drawing/2014/main" val="398138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No-Show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Show-up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87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33A2A4-B3CD-4AED-AE38-2808D493551E}"/>
              </a:ext>
            </a:extLst>
          </p:cNvPr>
          <p:cNvSpPr txBox="1"/>
          <p:nvPr/>
        </p:nvSpPr>
        <p:spPr>
          <a:xfrm>
            <a:off x="7770381" y="2791916"/>
            <a:ext cx="358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accuracy: </a:t>
            </a:r>
            <a:r>
              <a:rPr lang="en-US" b="1" dirty="0"/>
              <a:t>64.8 %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889BB-5CD0-4942-993D-7B716055931B}"/>
              </a:ext>
            </a:extLst>
          </p:cNvPr>
          <p:cNvSpPr txBox="1"/>
          <p:nvPr/>
        </p:nvSpPr>
        <p:spPr>
          <a:xfrm>
            <a:off x="7695872" y="838140"/>
            <a:ext cx="365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Confusion Matrix: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DCBC2-589E-4396-A06F-5A1B571A20DB}"/>
              </a:ext>
            </a:extLst>
          </p:cNvPr>
          <p:cNvSpPr txBox="1"/>
          <p:nvPr/>
        </p:nvSpPr>
        <p:spPr>
          <a:xfrm>
            <a:off x="652490" y="561975"/>
            <a:ext cx="63908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RESULTS:</a:t>
            </a:r>
          </a:p>
          <a:p>
            <a:endParaRPr lang="en-US" dirty="0"/>
          </a:p>
          <a:p>
            <a:r>
              <a:rPr lang="en-US" u="sng" dirty="0"/>
              <a:t>Most Important Features:</a:t>
            </a:r>
          </a:p>
          <a:p>
            <a:endParaRPr lang="en-US" u="sng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Gender.F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DayOfTheWeek.Monday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DayOfTheWeek.Tuesday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DayOfTheWeek.Thursday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DayOfTheWeek.Saturday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Alcoholism.0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Smokes.0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Tuberculosis.0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Sms_Reminder.1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WaitingTime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Age.bin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[0,19]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Age.bin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[19,38]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Age.bin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[38,56]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60F42-0EA1-4919-80EE-E75265A3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33" y="3420371"/>
            <a:ext cx="4180332" cy="31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9CE3BA-10BC-4092-A839-6A5CA41A91A6}"/>
              </a:ext>
            </a:extLst>
          </p:cNvPr>
          <p:cNvSpPr txBox="1"/>
          <p:nvPr/>
        </p:nvSpPr>
        <p:spPr>
          <a:xfrm>
            <a:off x="904877" y="2415322"/>
            <a:ext cx="3451730" cy="2399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SCOPE:</a:t>
            </a:r>
          </a:p>
        </p:txBody>
      </p:sp>
      <p:sp>
        <p:nvSpPr>
          <p:cNvPr id="23" name="Google Shape;151;p17">
            <a:extLst>
              <a:ext uri="{FF2B5EF4-FFF2-40B4-BE49-F238E27FC236}">
                <a16:creationId xmlns:a16="http://schemas.microsoft.com/office/drawing/2014/main" id="{CADA9C71-D2C7-4612-8129-AFC1FAE7583C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is analyzed holistically rather than differentiating on gender.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relative absence rate can be calculated which would give more individual comparison of the parameters.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accuracy can be improved by hyperparameter tuning.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283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A6519-DAB5-4F57-A149-0997D418D47C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 ??</a:t>
            </a:r>
          </a:p>
        </p:txBody>
      </p:sp>
      <p:sp>
        <p:nvSpPr>
          <p:cNvPr id="23" name="Google Shape;151;p17">
            <a:extLst>
              <a:ext uri="{FF2B5EF4-FFF2-40B4-BE49-F238E27FC236}">
                <a16:creationId xmlns:a16="http://schemas.microsoft.com/office/drawing/2014/main" id="{CADA9C71-D2C7-4612-8129-AFC1FAE7583C}"/>
              </a:ext>
            </a:extLst>
          </p:cNvPr>
          <p:cNvSpPr txBox="1"/>
          <p:nvPr/>
        </p:nvSpPr>
        <p:spPr>
          <a:xfrm>
            <a:off x="762277" y="4817534"/>
            <a:ext cx="2320312" cy="115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4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45455-E24D-44E6-8888-BF425827A829}"/>
              </a:ext>
            </a:extLst>
          </p:cNvPr>
          <p:cNvSpPr txBox="1"/>
          <p:nvPr/>
        </p:nvSpPr>
        <p:spPr>
          <a:xfrm>
            <a:off x="951391" y="577533"/>
            <a:ext cx="459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C89B5-55CB-43F0-A32F-5663F3F6CCEB}"/>
              </a:ext>
            </a:extLst>
          </p:cNvPr>
          <p:cNvSpPr txBox="1"/>
          <p:nvPr/>
        </p:nvSpPr>
        <p:spPr>
          <a:xfrm>
            <a:off x="951391" y="912664"/>
            <a:ext cx="10412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No-show in healthcare-When a patient does not show-up/ cancels/ reschedules an appointment.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 scheduling capacity, contribute to inefficiency, lower the quality of care, and negatively affect the working environment for providers and staff.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Reducing no-show rates can diminish cost and improve quality of health care delivery.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C61F3-B388-4ACD-B06C-AD6CD5021D3B}"/>
              </a:ext>
            </a:extLst>
          </p:cNvPr>
          <p:cNvSpPr txBox="1"/>
          <p:nvPr/>
        </p:nvSpPr>
        <p:spPr>
          <a:xfrm>
            <a:off x="951391" y="3429000"/>
            <a:ext cx="730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RESEARCH QUESTIONNAIRE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1997D-371D-4CA3-9B0A-4FF0D08CFE2B}"/>
              </a:ext>
            </a:extLst>
          </p:cNvPr>
          <p:cNvSpPr txBox="1"/>
          <p:nvPr/>
        </p:nvSpPr>
        <p:spPr>
          <a:xfrm>
            <a:off x="951391" y="4028638"/>
            <a:ext cx="10412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factors are most likely to determine whether a patient shows up to their scheduled doctor’s appointment?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is the absence/no-show to a scheduled appointment dependent on the general characteristics and behavior patterns of the patient?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we predict whether a patient would show up or not by taking the aforementioned variables as explanatory variables into consideration? </a:t>
            </a:r>
          </a:p>
        </p:txBody>
      </p:sp>
    </p:spTree>
    <p:extLst>
      <p:ext uri="{BB962C8B-B14F-4D97-AF65-F5344CB8AC3E}">
        <p14:creationId xmlns:p14="http://schemas.microsoft.com/office/powerpoint/2010/main" val="365926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43FDC-F689-4D93-8B0A-AD7A33BE346B}"/>
              </a:ext>
            </a:extLst>
          </p:cNvPr>
          <p:cNvSpPr txBox="1"/>
          <p:nvPr/>
        </p:nvSpPr>
        <p:spPr>
          <a:xfrm>
            <a:off x="419888" y="159940"/>
            <a:ext cx="105377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DATA DESCRIPTION: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pSp>
        <p:nvGrpSpPr>
          <p:cNvPr id="5" name="Google Shape;144;p17">
            <a:extLst>
              <a:ext uri="{FF2B5EF4-FFF2-40B4-BE49-F238E27FC236}">
                <a16:creationId xmlns:a16="http://schemas.microsoft.com/office/drawing/2014/main" id="{4E2D62D4-3FEE-4B98-9DC4-EDF43B8C30C2}"/>
              </a:ext>
            </a:extLst>
          </p:cNvPr>
          <p:cNvGrpSpPr/>
          <p:nvPr/>
        </p:nvGrpSpPr>
        <p:grpSpPr>
          <a:xfrm>
            <a:off x="713127" y="1101389"/>
            <a:ext cx="10499414" cy="2174472"/>
            <a:chOff x="8092" y="584624"/>
            <a:chExt cx="10499414" cy="3182088"/>
          </a:xfrm>
        </p:grpSpPr>
        <p:sp>
          <p:nvSpPr>
            <p:cNvPr id="6" name="Google Shape;145;p17">
              <a:extLst>
                <a:ext uri="{FF2B5EF4-FFF2-40B4-BE49-F238E27FC236}">
                  <a16:creationId xmlns:a16="http://schemas.microsoft.com/office/drawing/2014/main" id="{226AC9B1-8CCB-427F-9960-26B58DF69B37}"/>
                </a:ext>
              </a:extLst>
            </p:cNvPr>
            <p:cNvSpPr/>
            <p:nvPr/>
          </p:nvSpPr>
          <p:spPr>
            <a:xfrm>
              <a:off x="755135" y="584624"/>
              <a:ext cx="812109" cy="812109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6;p17">
              <a:extLst>
                <a:ext uri="{FF2B5EF4-FFF2-40B4-BE49-F238E27FC236}">
                  <a16:creationId xmlns:a16="http://schemas.microsoft.com/office/drawing/2014/main" id="{5609189C-8A5A-4B68-B129-06628BB9F983}"/>
                </a:ext>
              </a:extLst>
            </p:cNvPr>
            <p:cNvSpPr/>
            <p:nvPr/>
          </p:nvSpPr>
          <p:spPr>
            <a:xfrm>
              <a:off x="8092" y="153356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;p17">
              <a:extLst>
                <a:ext uri="{FF2B5EF4-FFF2-40B4-BE49-F238E27FC236}">
                  <a16:creationId xmlns:a16="http://schemas.microsoft.com/office/drawing/2014/main" id="{E58174D7-1AF9-42C7-BA58-BD7E09D2C0ED}"/>
                </a:ext>
              </a:extLst>
            </p:cNvPr>
            <p:cNvSpPr txBox="1"/>
            <p:nvPr/>
          </p:nvSpPr>
          <p:spPr>
            <a:xfrm>
              <a:off x="8092" y="153356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Basic idea: To identify the reasons behind a patient skipping his/her doctor’s appointment.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" name="Google Shape;148;p17">
              <a:extLst>
                <a:ext uri="{FF2B5EF4-FFF2-40B4-BE49-F238E27FC236}">
                  <a16:creationId xmlns:a16="http://schemas.microsoft.com/office/drawing/2014/main" id="{E5C3C012-F3D9-4501-8DF6-CAD1F6D0445E}"/>
                </a:ext>
              </a:extLst>
            </p:cNvPr>
            <p:cNvSpPr/>
            <p:nvPr/>
          </p:nvSpPr>
          <p:spPr>
            <a:xfrm>
              <a:off x="8092" y="3284127"/>
              <a:ext cx="2320312" cy="482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9;p17">
              <a:extLst>
                <a:ext uri="{FF2B5EF4-FFF2-40B4-BE49-F238E27FC236}">
                  <a16:creationId xmlns:a16="http://schemas.microsoft.com/office/drawing/2014/main" id="{00A48C0B-95CA-4A72-8837-753A7EBBCB4B}"/>
                </a:ext>
              </a:extLst>
            </p:cNvPr>
            <p:cNvSpPr/>
            <p:nvPr/>
          </p:nvSpPr>
          <p:spPr>
            <a:xfrm>
              <a:off x="4730935" y="584624"/>
              <a:ext cx="812109" cy="8121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50;p17">
              <a:extLst>
                <a:ext uri="{FF2B5EF4-FFF2-40B4-BE49-F238E27FC236}">
                  <a16:creationId xmlns:a16="http://schemas.microsoft.com/office/drawing/2014/main" id="{D72F4E5A-923F-4BF7-A6D2-CDCD4D43BBD4}"/>
                </a:ext>
              </a:extLst>
            </p:cNvPr>
            <p:cNvSpPr/>
            <p:nvPr/>
          </p:nvSpPr>
          <p:spPr>
            <a:xfrm>
              <a:off x="2734460" y="153356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1;p17">
              <a:extLst>
                <a:ext uri="{FF2B5EF4-FFF2-40B4-BE49-F238E27FC236}">
                  <a16:creationId xmlns:a16="http://schemas.microsoft.com/office/drawing/2014/main" id="{28860410-F822-4444-AFBC-16BF3A854BDA}"/>
                </a:ext>
              </a:extLst>
            </p:cNvPr>
            <p:cNvSpPr txBox="1"/>
            <p:nvPr/>
          </p:nvSpPr>
          <p:spPr>
            <a:xfrm>
              <a:off x="4097644" y="148659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b="1" dirty="0">
                  <a:solidFill>
                    <a:schemeClr val="bg1"/>
                  </a:solidFill>
                  <a:cs typeface="Calibri"/>
                  <a:sym typeface="Calibri"/>
                </a:rPr>
                <a:t>Kaggle Dataset- </a:t>
              </a: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drawn from 300,000 primary physician visits in Brazil across 2014 and 2015 </a:t>
              </a:r>
              <a:endParaRPr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3" name="Google Shape;152;p17">
              <a:extLst>
                <a:ext uri="{FF2B5EF4-FFF2-40B4-BE49-F238E27FC236}">
                  <a16:creationId xmlns:a16="http://schemas.microsoft.com/office/drawing/2014/main" id="{9259979C-9937-4B62-968D-181856086ECC}"/>
                </a:ext>
              </a:extLst>
            </p:cNvPr>
            <p:cNvSpPr/>
            <p:nvPr/>
          </p:nvSpPr>
          <p:spPr>
            <a:xfrm>
              <a:off x="2734460" y="3284127"/>
              <a:ext cx="2320312" cy="482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4;p17">
              <a:extLst>
                <a:ext uri="{FF2B5EF4-FFF2-40B4-BE49-F238E27FC236}">
                  <a16:creationId xmlns:a16="http://schemas.microsoft.com/office/drawing/2014/main" id="{90C6990F-5AC2-4B55-BA64-4526E3ECEDD7}"/>
                </a:ext>
              </a:extLst>
            </p:cNvPr>
            <p:cNvSpPr/>
            <p:nvPr/>
          </p:nvSpPr>
          <p:spPr>
            <a:xfrm>
              <a:off x="5460827" y="153356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;p17">
              <a:extLst>
                <a:ext uri="{FF2B5EF4-FFF2-40B4-BE49-F238E27FC236}">
                  <a16:creationId xmlns:a16="http://schemas.microsoft.com/office/drawing/2014/main" id="{DC4085A9-B04F-46A6-8349-45783F47E59A}"/>
                </a:ext>
              </a:extLst>
            </p:cNvPr>
            <p:cNvSpPr txBox="1"/>
            <p:nvPr/>
          </p:nvSpPr>
          <p:spPr>
            <a:xfrm>
              <a:off x="5460827" y="153356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4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Google Shape;156;p17">
              <a:extLst>
                <a:ext uri="{FF2B5EF4-FFF2-40B4-BE49-F238E27FC236}">
                  <a16:creationId xmlns:a16="http://schemas.microsoft.com/office/drawing/2014/main" id="{844FAF0A-4F7F-4F49-B4FB-EB65041257B0}"/>
                </a:ext>
              </a:extLst>
            </p:cNvPr>
            <p:cNvSpPr/>
            <p:nvPr/>
          </p:nvSpPr>
          <p:spPr>
            <a:xfrm>
              <a:off x="5460827" y="3284127"/>
              <a:ext cx="2320312" cy="482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;p17">
              <a:extLst>
                <a:ext uri="{FF2B5EF4-FFF2-40B4-BE49-F238E27FC236}">
                  <a16:creationId xmlns:a16="http://schemas.microsoft.com/office/drawing/2014/main" id="{8687935E-14AA-49CB-8710-A592CB255C07}"/>
                </a:ext>
              </a:extLst>
            </p:cNvPr>
            <p:cNvSpPr/>
            <p:nvPr/>
          </p:nvSpPr>
          <p:spPr>
            <a:xfrm>
              <a:off x="8808631" y="662555"/>
              <a:ext cx="812109" cy="812109"/>
            </a:xfrm>
            <a:prstGeom prst="smileyFace">
              <a:avLst>
                <a:gd name="adj" fmla="val 4653"/>
              </a:avLst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;p17">
              <a:extLst>
                <a:ext uri="{FF2B5EF4-FFF2-40B4-BE49-F238E27FC236}">
                  <a16:creationId xmlns:a16="http://schemas.microsoft.com/office/drawing/2014/main" id="{C1AC1BFC-F34C-44D3-A47A-62CA314DEE08}"/>
                </a:ext>
              </a:extLst>
            </p:cNvPr>
            <p:cNvSpPr/>
            <p:nvPr/>
          </p:nvSpPr>
          <p:spPr>
            <a:xfrm>
              <a:off x="8187194" y="1533563"/>
              <a:ext cx="2320312" cy="168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;p17">
              <a:extLst>
                <a:ext uri="{FF2B5EF4-FFF2-40B4-BE49-F238E27FC236}">
                  <a16:creationId xmlns:a16="http://schemas.microsoft.com/office/drawing/2014/main" id="{7A7A6A49-1212-4ABB-8DB0-9D44E9A6FF36}"/>
                </a:ext>
              </a:extLst>
            </p:cNvPr>
            <p:cNvSpPr txBox="1"/>
            <p:nvPr/>
          </p:nvSpPr>
          <p:spPr>
            <a:xfrm>
              <a:off x="8187194" y="1445824"/>
              <a:ext cx="2320312" cy="2146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490"/>
                </a:spcBef>
                <a:buClr>
                  <a:schemeClr val="dk1"/>
                </a:buClr>
                <a:buSzPts val="1400"/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Information about the appointment was labelled.  When a patient scheduled an appointment, its label was given by “Status” variable as:</a:t>
              </a:r>
            </a:p>
            <a:p>
              <a:pPr>
                <a:spcBef>
                  <a:spcPts val="490"/>
                </a:spcBef>
                <a:buClr>
                  <a:schemeClr val="dk1"/>
                </a:buClr>
                <a:buSzPts val="1400"/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1) No Show                                     2) Show</a:t>
              </a:r>
            </a:p>
            <a:p>
              <a:pPr>
                <a:spcBef>
                  <a:spcPts val="490"/>
                </a:spcBef>
                <a:buClr>
                  <a:schemeClr val="dk1"/>
                </a:buClr>
                <a:buSzPts val="1400"/>
              </a:pPr>
              <a:r>
                <a:rPr lang="en-US" sz="1400" b="1" dirty="0">
                  <a:solidFill>
                    <a:schemeClr val="bg1"/>
                  </a:solidFill>
                  <a:cs typeface="Calibri"/>
                </a:rPr>
                <a:t> </a:t>
              </a:r>
              <a:endParaRPr lang="en-US" sz="1400" b="1" dirty="0">
                <a:solidFill>
                  <a:schemeClr val="bg1"/>
                </a:solidFill>
                <a:cs typeface="Calibri"/>
                <a:sym typeface="Calibri"/>
              </a:endParaRPr>
            </a:p>
            <a:p>
              <a:pPr>
                <a:spcBef>
                  <a:spcPts val="490"/>
                </a:spcBef>
                <a:buClr>
                  <a:schemeClr val="dk1"/>
                </a:buClr>
                <a:buSzPts val="1400"/>
              </a:pPr>
              <a:endParaRPr lang="en-US" sz="1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1" name="Google Shape;160;p17">
              <a:extLst>
                <a:ext uri="{FF2B5EF4-FFF2-40B4-BE49-F238E27FC236}">
                  <a16:creationId xmlns:a16="http://schemas.microsoft.com/office/drawing/2014/main" id="{3D66EBB3-F7DF-4A7D-B694-ACB804D1EC79}"/>
                </a:ext>
              </a:extLst>
            </p:cNvPr>
            <p:cNvSpPr/>
            <p:nvPr/>
          </p:nvSpPr>
          <p:spPr>
            <a:xfrm>
              <a:off x="8187194" y="3284127"/>
              <a:ext cx="2320312" cy="482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;p17">
              <a:extLst>
                <a:ext uri="{FF2B5EF4-FFF2-40B4-BE49-F238E27FC236}">
                  <a16:creationId xmlns:a16="http://schemas.microsoft.com/office/drawing/2014/main" id="{0CDFCF97-F154-4C18-9FAA-34E6F17DC102}"/>
                </a:ext>
              </a:extLst>
            </p:cNvPr>
            <p:cNvSpPr txBox="1"/>
            <p:nvPr/>
          </p:nvSpPr>
          <p:spPr>
            <a:xfrm>
              <a:off x="8187194" y="3284127"/>
              <a:ext cx="2320312" cy="482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153;p17">
            <a:extLst>
              <a:ext uri="{FF2B5EF4-FFF2-40B4-BE49-F238E27FC236}">
                <a16:creationId xmlns:a16="http://schemas.microsoft.com/office/drawing/2014/main" id="{F69C0EFC-27FA-43E0-891E-743CCC888299}"/>
              </a:ext>
            </a:extLst>
          </p:cNvPr>
          <p:cNvSpPr/>
          <p:nvPr/>
        </p:nvSpPr>
        <p:spPr>
          <a:xfrm>
            <a:off x="5353752" y="3088751"/>
            <a:ext cx="812109" cy="8121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1;p17">
            <a:extLst>
              <a:ext uri="{FF2B5EF4-FFF2-40B4-BE49-F238E27FC236}">
                <a16:creationId xmlns:a16="http://schemas.microsoft.com/office/drawing/2014/main" id="{CADA9C71-D2C7-4612-8129-AFC1FAE7583C}"/>
              </a:ext>
            </a:extLst>
          </p:cNvPr>
          <p:cNvSpPr txBox="1"/>
          <p:nvPr/>
        </p:nvSpPr>
        <p:spPr>
          <a:xfrm>
            <a:off x="762277" y="4817534"/>
            <a:ext cx="2320312" cy="115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AD634-F763-411C-8C2F-CA8F31C60720}"/>
              </a:ext>
            </a:extLst>
          </p:cNvPr>
          <p:cNvSpPr txBox="1"/>
          <p:nvPr/>
        </p:nvSpPr>
        <p:spPr>
          <a:xfrm>
            <a:off x="687222" y="4291697"/>
            <a:ext cx="39088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Age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Gender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  <a:cs typeface="Calibri"/>
              </a:rPr>
              <a:t>AppointmentReservationDate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  <a:cs typeface="Calibri"/>
              </a:rPr>
              <a:t>AppointmentDate</a:t>
            </a:r>
            <a:r>
              <a:rPr lang="en-US" sz="1400" b="1" dirty="0">
                <a:solidFill>
                  <a:schemeClr val="bg1"/>
                </a:solidFill>
                <a:cs typeface="Calibri"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  <a:cs typeface="Calibri"/>
              </a:rPr>
              <a:t>DayOfTheWeek</a:t>
            </a:r>
            <a:r>
              <a:rPr lang="en-US" sz="1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/>
              <a:t>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C0C547-563D-4CBB-BEC8-150EF3E8DFDE}"/>
              </a:ext>
            </a:extLst>
          </p:cNvPr>
          <p:cNvSpPr txBox="1"/>
          <p:nvPr/>
        </p:nvSpPr>
        <p:spPr>
          <a:xfrm>
            <a:off x="8854603" y="4291697"/>
            <a:ext cx="2650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0"/>
            <a:r>
              <a:rPr lang="en-US" sz="1400" b="1" dirty="0">
                <a:solidFill>
                  <a:schemeClr val="bg1"/>
                </a:solidFill>
                <a:cs typeface="Calibri"/>
              </a:rPr>
              <a:t>Smoker</a:t>
            </a:r>
          </a:p>
          <a:p>
            <a:pPr marL="0"/>
            <a:r>
              <a:rPr lang="en-US" sz="1400" b="1" dirty="0">
                <a:solidFill>
                  <a:schemeClr val="bg1"/>
                </a:solidFill>
                <a:cs typeface="Calibri"/>
              </a:rPr>
              <a:t>Scholarship</a:t>
            </a:r>
          </a:p>
          <a:p>
            <a:pPr marL="0"/>
            <a:r>
              <a:rPr lang="en-US" sz="1400" b="1" dirty="0">
                <a:solidFill>
                  <a:schemeClr val="bg1"/>
                </a:solidFill>
                <a:cs typeface="Calibri"/>
              </a:rPr>
              <a:t>Tuberculosis</a:t>
            </a:r>
          </a:p>
          <a:p>
            <a:pPr marL="0"/>
            <a:r>
              <a:rPr lang="en-US" sz="1400" b="1" dirty="0" err="1">
                <a:solidFill>
                  <a:schemeClr val="bg1"/>
                </a:solidFill>
                <a:cs typeface="Calibri"/>
              </a:rPr>
              <a:t>SMSReminder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b="1" dirty="0" err="1">
                <a:solidFill>
                  <a:schemeClr val="bg1"/>
                </a:solidFill>
                <a:cs typeface="Calibri"/>
              </a:rPr>
              <a:t>WaitingTime</a:t>
            </a:r>
            <a:r>
              <a:rPr lang="en-US" sz="1400" b="1" dirty="0">
                <a:solidFill>
                  <a:schemeClr val="bg1"/>
                </a:solidFill>
                <a:cs typeface="Calibri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870277-A62A-4EAE-9172-65709CC8525E}"/>
              </a:ext>
            </a:extLst>
          </p:cNvPr>
          <p:cNvSpPr txBox="1"/>
          <p:nvPr/>
        </p:nvSpPr>
        <p:spPr>
          <a:xfrm>
            <a:off x="687222" y="3868763"/>
            <a:ext cx="1012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/>
                <a:sym typeface="Calibri"/>
              </a:rPr>
              <a:t>15 variables in the original data </a:t>
            </a:r>
            <a:r>
              <a:rPr lang="en-US" sz="1400" b="1" dirty="0">
                <a:solidFill>
                  <a:schemeClr val="bg1"/>
                </a:solidFill>
                <a:cs typeface="Calibri"/>
              </a:rPr>
              <a:t>including: demographic data, time data and patients markers(Habits and ailments):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74D37-BB73-43A7-A420-6DEF68AD0210}"/>
              </a:ext>
            </a:extLst>
          </p:cNvPr>
          <p:cNvSpPr txBox="1"/>
          <p:nvPr/>
        </p:nvSpPr>
        <p:spPr>
          <a:xfrm>
            <a:off x="4713946" y="4292496"/>
            <a:ext cx="24090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Status	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Diabetes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Alcoholism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Handicap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Tuberculosis 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4D0E5-EAFB-4A5D-B695-FC41FB0287F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meaningful relationship observed with ‘Status’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4ADD7-7C32-421B-B0BB-9FB1C8D5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51" y="156012"/>
            <a:ext cx="7571612" cy="65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AE459-47E3-4F9F-B173-385BFF2D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7" y="163670"/>
            <a:ext cx="11749358" cy="5314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983E4A-5C16-47C3-A2DB-69114E0D1215}"/>
              </a:ext>
            </a:extLst>
          </p:cNvPr>
          <p:cNvSpPr txBox="1"/>
          <p:nvPr/>
        </p:nvSpPr>
        <p:spPr>
          <a:xfrm>
            <a:off x="1784535" y="5641741"/>
            <a:ext cx="326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Older people show up more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2D722-8061-4483-9335-6FD5C665BBDA}"/>
              </a:ext>
            </a:extLst>
          </p:cNvPr>
          <p:cNvSpPr txBox="1"/>
          <p:nvPr/>
        </p:nvSpPr>
        <p:spPr>
          <a:xfrm>
            <a:off x="7707421" y="5641741"/>
            <a:ext cx="326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Absence rate increases with waiting time</a:t>
            </a:r>
          </a:p>
        </p:txBody>
      </p:sp>
    </p:spTree>
    <p:extLst>
      <p:ext uri="{BB962C8B-B14F-4D97-AF65-F5344CB8AC3E}">
        <p14:creationId xmlns:p14="http://schemas.microsoft.com/office/powerpoint/2010/main" val="105563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83E4A-5C16-47C3-A2DB-69114E0D1215}"/>
              </a:ext>
            </a:extLst>
          </p:cNvPr>
          <p:cNvSpPr txBox="1"/>
          <p:nvPr/>
        </p:nvSpPr>
        <p:spPr>
          <a:xfrm>
            <a:off x="6007223" y="6013787"/>
            <a:ext cx="57320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When excluded Saturday and Sunday(small sample size), Monday and Friday exhibit highest absence rate and Tuesday exhibits lowest absence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2D722-8061-4483-9335-6FD5C665BBDA}"/>
              </a:ext>
            </a:extLst>
          </p:cNvPr>
          <p:cNvSpPr txBox="1"/>
          <p:nvPr/>
        </p:nvSpPr>
        <p:spPr>
          <a:xfrm>
            <a:off x="1779111" y="6037962"/>
            <a:ext cx="326158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No-show rate highest for December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82230-7162-4FC2-8C8D-4E684894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4" y="-29147"/>
            <a:ext cx="10635449" cy="59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83E4A-5C16-47C3-A2DB-69114E0D1215}"/>
              </a:ext>
            </a:extLst>
          </p:cNvPr>
          <p:cNvSpPr txBox="1"/>
          <p:nvPr/>
        </p:nvSpPr>
        <p:spPr>
          <a:xfrm>
            <a:off x="6241001" y="5839418"/>
            <a:ext cx="47419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People receiving no SMS reminders less likely to skip an appointment than people receiving 2 reminders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2D722-8061-4483-9335-6FD5C665BBDA}"/>
              </a:ext>
            </a:extLst>
          </p:cNvPr>
          <p:cNvSpPr txBox="1"/>
          <p:nvPr/>
        </p:nvSpPr>
        <p:spPr>
          <a:xfrm>
            <a:off x="1209098" y="5839418"/>
            <a:ext cx="46501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Patients more likely to show up during the beginning of the month rather than towards the end of month (last 3 days)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97C3-F8F8-4619-AEAC-2A529E71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11" y="78205"/>
            <a:ext cx="9970190" cy="56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6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83E4A-5C16-47C3-A2DB-69114E0D1215}"/>
              </a:ext>
            </a:extLst>
          </p:cNvPr>
          <p:cNvSpPr txBox="1"/>
          <p:nvPr/>
        </p:nvSpPr>
        <p:spPr>
          <a:xfrm>
            <a:off x="6722038" y="5321331"/>
            <a:ext cx="47419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People definitely do not show up for appointments registered at 5 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2D722-8061-4483-9335-6FD5C665BBDA}"/>
              </a:ext>
            </a:extLst>
          </p:cNvPr>
          <p:cNvSpPr txBox="1"/>
          <p:nvPr/>
        </p:nvSpPr>
        <p:spPr>
          <a:xfrm>
            <a:off x="381738" y="5321331"/>
            <a:ext cx="46501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 significant effect of SMS reminders on absence rate given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48C78-C66A-46CE-87D8-FCC9E0D9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035"/>
            <a:ext cx="6162190" cy="389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4CF30-5C20-41A0-A46C-341573C80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77" y="1088816"/>
            <a:ext cx="6198023" cy="374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2D722-8061-4483-9335-6FD5C665BBDA}"/>
              </a:ext>
            </a:extLst>
          </p:cNvPr>
          <p:cNvSpPr txBox="1"/>
          <p:nvPr/>
        </p:nvSpPr>
        <p:spPr>
          <a:xfrm>
            <a:off x="1626349" y="6019210"/>
            <a:ext cx="9666695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No-show rate each season approximately constant through time for 2014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No-show rate higher in Summers for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F4188-A7B7-40F6-AF27-C0ABCA0B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07" y="593"/>
            <a:ext cx="94678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ealthcare Pitch Deck_SB - v8.potx" id="{09150694-2D10-47FB-9499-835637889593}" vid="{C9B4AEDE-1B81-453E-91DD-2B942C10F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ppt/theme/themeOverride2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ppt/theme/themeOverride3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ppt/theme/themeOverride4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ppt/theme/themeOverride5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ppt/theme/themeOverride6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ppt/theme/themeOverride7.xml><?xml version="1.0" encoding="utf-8"?>
<a:themeOverride xmlns:a="http://schemas.openxmlformats.org/drawingml/2006/main">
  <a:clrScheme name="Custom 128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31B0C1"/>
    </a:accent1>
    <a:accent2>
      <a:srgbClr val="CB488B"/>
    </a:accent2>
    <a:accent3>
      <a:srgbClr val="BC9230"/>
    </a:accent3>
    <a:accent4>
      <a:srgbClr val="126974"/>
    </a:accent4>
    <a:accent5>
      <a:srgbClr val="C13131"/>
    </a:accent5>
    <a:accent6>
      <a:srgbClr val="8E8016"/>
    </a:accent6>
    <a:hlink>
      <a:srgbClr val="31B0C1"/>
    </a:hlink>
    <a:folHlink>
      <a:srgbClr val="31B0C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Office Theme</vt:lpstr>
      <vt:lpstr>Doctor’s Appointment No-Show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2019-04-18T00:58:31Z</dcterms:created>
  <dcterms:modified xsi:type="dcterms:W3CDTF">2019-04-18T06:04:07Z</dcterms:modified>
</cp:coreProperties>
</file>