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146847058" r:id="rId9"/>
    <p:sldId id="265" r:id="rId10"/>
    <p:sldId id="2146847057" r:id="rId11"/>
    <p:sldId id="2146847066" r:id="rId12"/>
    <p:sldId id="2146847071" r:id="rId13"/>
    <p:sldId id="2146847072" r:id="rId14"/>
    <p:sldId id="2146847067" r:id="rId15"/>
    <p:sldId id="2146847074" r:id="rId16"/>
    <p:sldId id="2146847075" r:id="rId17"/>
    <p:sldId id="2146847060" r:id="rId18"/>
    <p:sldId id="2146847068" r:id="rId19"/>
    <p:sldId id="2146847062" r:id="rId20"/>
    <p:sldId id="2146847055" r:id="rId21"/>
    <p:sldId id="2146847059" r:id="rId22"/>
    <p:sldId id="2146847069" r:id="rId23"/>
    <p:sldId id="2146847076"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58A1C3-53CD-4B24-81AB-EFEDDCA417E1}" v="2" dt="2025-08-03T19:43:55.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K JHA" userId="5c6768b5029d49c3" providerId="LiveId" clId="{BA58A1C3-53CD-4B24-81AB-EFEDDCA417E1}"/>
    <pc:docChg chg="undo custSel delSld modSld">
      <pc:chgData name="PK JHA" userId="5c6768b5029d49c3" providerId="LiveId" clId="{BA58A1C3-53CD-4B24-81AB-EFEDDCA417E1}" dt="2025-08-03T19:53:01.187" v="68" actId="113"/>
      <pc:docMkLst>
        <pc:docMk/>
      </pc:docMkLst>
      <pc:sldChg chg="modSp mod">
        <pc:chgData name="PK JHA" userId="5c6768b5029d49c3" providerId="LiveId" clId="{BA58A1C3-53CD-4B24-81AB-EFEDDCA417E1}" dt="2025-08-03T19:48:52.466" v="61" actId="20577"/>
        <pc:sldMkLst>
          <pc:docMk/>
          <pc:sldMk cId="953325580" sldId="256"/>
        </pc:sldMkLst>
        <pc:spChg chg="mod">
          <ac:chgData name="PK JHA" userId="5c6768b5029d49c3" providerId="LiveId" clId="{BA58A1C3-53CD-4B24-81AB-EFEDDCA417E1}" dt="2025-08-03T19:48:52.466" v="61" actId="20577"/>
          <ac:spMkLst>
            <pc:docMk/>
            <pc:sldMk cId="953325580" sldId="256"/>
            <ac:spMk id="4" creationId="{00000000-0000-0000-0000-000000000000}"/>
          </ac:spMkLst>
        </pc:spChg>
      </pc:sldChg>
      <pc:sldChg chg="modSp mod">
        <pc:chgData name="PK JHA" userId="5c6768b5029d49c3" providerId="LiveId" clId="{BA58A1C3-53CD-4B24-81AB-EFEDDCA417E1}" dt="2025-08-03T19:53:01.187" v="68" actId="113"/>
        <pc:sldMkLst>
          <pc:docMk/>
          <pc:sldMk cId="1186421160" sldId="262"/>
        </pc:sldMkLst>
        <pc:spChg chg="mod">
          <ac:chgData name="PK JHA" userId="5c6768b5029d49c3" providerId="LiveId" clId="{BA58A1C3-53CD-4B24-81AB-EFEDDCA417E1}" dt="2025-08-03T19:53:01.187" v="68" actId="113"/>
          <ac:spMkLst>
            <pc:docMk/>
            <pc:sldMk cId="1186421160" sldId="262"/>
            <ac:spMk id="2" creationId="{8FEE4A9C-3F57-7DA7-91FD-715C3FB47F93}"/>
          </ac:spMkLst>
        </pc:spChg>
      </pc:sldChg>
      <pc:sldChg chg="modSp mod">
        <pc:chgData name="PK JHA" userId="5c6768b5029d49c3" providerId="LiveId" clId="{BA58A1C3-53CD-4B24-81AB-EFEDDCA417E1}" dt="2025-08-03T19:44:05.513" v="56" actId="207"/>
        <pc:sldMkLst>
          <pc:docMk/>
          <pc:sldMk cId="2230664768" sldId="2146847061"/>
        </pc:sldMkLst>
        <pc:spChg chg="mod">
          <ac:chgData name="PK JHA" userId="5c6768b5029d49c3" providerId="LiveId" clId="{BA58A1C3-53CD-4B24-81AB-EFEDDCA417E1}" dt="2025-08-03T19:44:05.513" v="56" actId="207"/>
          <ac:spMkLst>
            <pc:docMk/>
            <pc:sldMk cId="2230664768" sldId="2146847061"/>
            <ac:spMk id="3" creationId="{51A299DD-46FA-7866-41D8-C1BFCC2F69DD}"/>
          </ac:spMkLst>
        </pc:spChg>
      </pc:sldChg>
      <pc:sldChg chg="del">
        <pc:chgData name="PK JHA" userId="5c6768b5029d49c3" providerId="LiveId" clId="{BA58A1C3-53CD-4B24-81AB-EFEDDCA417E1}" dt="2025-08-03T19:44:27.274" v="57" actId="47"/>
        <pc:sldMkLst>
          <pc:docMk/>
          <pc:sldMk cId="1098887119" sldId="2146847070"/>
        </pc:sldMkLst>
      </pc:sldChg>
      <pc:sldChg chg="modSp mod">
        <pc:chgData name="PK JHA" userId="5c6768b5029d49c3" providerId="LiveId" clId="{BA58A1C3-53CD-4B24-81AB-EFEDDCA417E1}" dt="2025-08-03T19:52:31.825" v="66" actId="1076"/>
        <pc:sldMkLst>
          <pc:docMk/>
          <pc:sldMk cId="4117567282" sldId="2146847071"/>
        </pc:sldMkLst>
        <pc:spChg chg="mod">
          <ac:chgData name="PK JHA" userId="5c6768b5029d49c3" providerId="LiveId" clId="{BA58A1C3-53CD-4B24-81AB-EFEDDCA417E1}" dt="2025-08-03T19:52:31.825" v="66" actId="1076"/>
          <ac:spMkLst>
            <pc:docMk/>
            <pc:sldMk cId="4117567282" sldId="2146847071"/>
            <ac:spMk id="10" creationId="{EDFAEC65-BA24-92EA-F39A-F4309C4CC5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154318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17</a:t>
            </a:fld>
            <a:endParaRPr lang="en-IN"/>
          </a:p>
        </p:txBody>
      </p:sp>
    </p:spTree>
    <p:extLst>
      <p:ext uri="{BB962C8B-B14F-4D97-AF65-F5344CB8AC3E}">
        <p14:creationId xmlns:p14="http://schemas.microsoft.com/office/powerpoint/2010/main" val="255810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rahlad-jha/Interview_Trainer_Ag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Interview trainer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22669" y="4058588"/>
            <a:ext cx="805036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Prahlad</a:t>
            </a:r>
          </a:p>
          <a:p>
            <a:r>
              <a:rPr lang="en-US" sz="2000" b="1" dirty="0">
                <a:solidFill>
                  <a:schemeClr val="accent1">
                    <a:lumMod val="75000"/>
                  </a:schemeClr>
                </a:solidFill>
                <a:latin typeface="Arial" pitchFamily="34" charset="0"/>
                <a:cs typeface="Arial" pitchFamily="34" charset="0"/>
              </a:rPr>
              <a:t>Student name : Prahlad                                                      </a:t>
            </a:r>
          </a:p>
          <a:p>
            <a:r>
              <a:rPr lang="en-US" sz="2000" b="1" dirty="0">
                <a:solidFill>
                  <a:schemeClr val="accent1">
                    <a:lumMod val="75000"/>
                  </a:schemeClr>
                </a:solidFill>
                <a:latin typeface="Arial"/>
                <a:cs typeface="Arial"/>
              </a:rPr>
              <a:t>College Name &amp; Department : J.C Bose University of Science and Technology , YMCA  &amp;  Mechanical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44E62-B091-942C-DBBB-B68AE2C43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12CF7F-FEF9-AB0D-1B67-5D3ABB539CDD}"/>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082F2362-086A-5B04-B122-2B1CDD144DE9}"/>
              </a:ext>
            </a:extLst>
          </p:cNvPr>
          <p:cNvPicPr>
            <a:picLocks noChangeAspect="1"/>
          </p:cNvPicPr>
          <p:nvPr/>
        </p:nvPicPr>
        <p:blipFill>
          <a:blip r:embed="rId2"/>
          <a:stretch>
            <a:fillRect/>
          </a:stretch>
        </p:blipFill>
        <p:spPr>
          <a:xfrm>
            <a:off x="6341807" y="1232452"/>
            <a:ext cx="5850194" cy="5168348"/>
          </a:xfrm>
          <a:prstGeom prst="rect">
            <a:avLst/>
          </a:prstGeom>
        </p:spPr>
      </p:pic>
      <p:sp>
        <p:nvSpPr>
          <p:cNvPr id="5" name="TextBox 4">
            <a:extLst>
              <a:ext uri="{FF2B5EF4-FFF2-40B4-BE49-F238E27FC236}">
                <a16:creationId xmlns:a16="http://schemas.microsoft.com/office/drawing/2014/main" id="{3C2690CD-A2D0-26DC-C11D-47E3DE85FFB6}"/>
              </a:ext>
            </a:extLst>
          </p:cNvPr>
          <p:cNvSpPr txBox="1"/>
          <p:nvPr/>
        </p:nvSpPr>
        <p:spPr>
          <a:xfrm>
            <a:off x="383787" y="2534886"/>
            <a:ext cx="3974853" cy="1323439"/>
          </a:xfrm>
          <a:prstGeom prst="rect">
            <a:avLst/>
          </a:prstGeom>
          <a:noFill/>
        </p:spPr>
        <p:txBody>
          <a:bodyPr wrap="square">
            <a:spAutoFit/>
          </a:bodyPr>
          <a:lstStyle/>
          <a:p>
            <a:r>
              <a:rPr lang="en-US" sz="2000" dirty="0"/>
              <a:t>Based on the provided topic, the agent will automatically generate a series of questions for you to answer.</a:t>
            </a:r>
            <a:endParaRPr lang="en-IN" sz="2000" dirty="0"/>
          </a:p>
        </p:txBody>
      </p:sp>
    </p:spTree>
    <p:extLst>
      <p:ext uri="{BB962C8B-B14F-4D97-AF65-F5344CB8AC3E}">
        <p14:creationId xmlns:p14="http://schemas.microsoft.com/office/powerpoint/2010/main" val="165033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A015CF3D-B8EF-EEF1-FD56-A4DD31675143}"/>
              </a:ext>
            </a:extLst>
          </p:cNvPr>
          <p:cNvPicPr>
            <a:picLocks noChangeAspect="1"/>
          </p:cNvPicPr>
          <p:nvPr/>
        </p:nvPicPr>
        <p:blipFill>
          <a:blip r:embed="rId2"/>
          <a:stretch>
            <a:fillRect/>
          </a:stretch>
        </p:blipFill>
        <p:spPr>
          <a:xfrm>
            <a:off x="19664" y="1232452"/>
            <a:ext cx="5692878" cy="4923392"/>
          </a:xfrm>
          <a:prstGeom prst="rect">
            <a:avLst/>
          </a:prstGeom>
        </p:spPr>
      </p:pic>
      <p:pic>
        <p:nvPicPr>
          <p:cNvPr id="8" name="Picture 7">
            <a:extLst>
              <a:ext uri="{FF2B5EF4-FFF2-40B4-BE49-F238E27FC236}">
                <a16:creationId xmlns:a16="http://schemas.microsoft.com/office/drawing/2014/main" id="{724E93FF-F8FB-FFAE-B2D2-97C5272D34D3}"/>
              </a:ext>
            </a:extLst>
          </p:cNvPr>
          <p:cNvPicPr>
            <a:picLocks noChangeAspect="1"/>
          </p:cNvPicPr>
          <p:nvPr/>
        </p:nvPicPr>
        <p:blipFill>
          <a:blip r:embed="rId3"/>
          <a:stretch>
            <a:fillRect/>
          </a:stretch>
        </p:blipFill>
        <p:spPr>
          <a:xfrm>
            <a:off x="6184490" y="1232452"/>
            <a:ext cx="5987846" cy="492339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993A9-56C0-115A-73B7-9FFA086A5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0E905-2BAA-F906-55E7-26C278AA99A1}"/>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9FC01A65-1C6E-5F72-A6BD-76776B8D0601}"/>
              </a:ext>
            </a:extLst>
          </p:cNvPr>
          <p:cNvPicPr>
            <a:picLocks noChangeAspect="1"/>
          </p:cNvPicPr>
          <p:nvPr/>
        </p:nvPicPr>
        <p:blipFill>
          <a:blip r:embed="rId2"/>
          <a:stretch>
            <a:fillRect/>
          </a:stretch>
        </p:blipFill>
        <p:spPr>
          <a:xfrm>
            <a:off x="29497" y="1232451"/>
            <a:ext cx="5976785" cy="4923392"/>
          </a:xfrm>
          <a:prstGeom prst="rect">
            <a:avLst/>
          </a:prstGeom>
        </p:spPr>
      </p:pic>
      <p:pic>
        <p:nvPicPr>
          <p:cNvPr id="8" name="Picture 7">
            <a:extLst>
              <a:ext uri="{FF2B5EF4-FFF2-40B4-BE49-F238E27FC236}">
                <a16:creationId xmlns:a16="http://schemas.microsoft.com/office/drawing/2014/main" id="{B54FB0F4-7FAB-5FED-EB4C-D63E07FF16B5}"/>
              </a:ext>
            </a:extLst>
          </p:cNvPr>
          <p:cNvPicPr>
            <a:picLocks noChangeAspect="1"/>
          </p:cNvPicPr>
          <p:nvPr/>
        </p:nvPicPr>
        <p:blipFill>
          <a:blip r:embed="rId3"/>
          <a:stretch>
            <a:fillRect/>
          </a:stretch>
        </p:blipFill>
        <p:spPr>
          <a:xfrm>
            <a:off x="6185720" y="1311108"/>
            <a:ext cx="5976784" cy="4844735"/>
          </a:xfrm>
          <a:prstGeom prst="rect">
            <a:avLst/>
          </a:prstGeom>
        </p:spPr>
      </p:pic>
    </p:spTree>
    <p:extLst>
      <p:ext uri="{BB962C8B-B14F-4D97-AF65-F5344CB8AC3E}">
        <p14:creationId xmlns:p14="http://schemas.microsoft.com/office/powerpoint/2010/main" val="279230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4500E-3B04-9C91-6EF3-9FEC3C1D8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463E0-2BC1-C7D9-D15A-4F04DF7683D7}"/>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012C143-4EA2-0937-EF2E-41FA25BE7661}"/>
              </a:ext>
            </a:extLst>
          </p:cNvPr>
          <p:cNvPicPr>
            <a:picLocks noChangeAspect="1"/>
          </p:cNvPicPr>
          <p:nvPr/>
        </p:nvPicPr>
        <p:blipFill>
          <a:blip r:embed="rId2"/>
          <a:stretch>
            <a:fillRect/>
          </a:stretch>
        </p:blipFill>
        <p:spPr>
          <a:xfrm>
            <a:off x="6096000" y="1232452"/>
            <a:ext cx="5968181" cy="5119188"/>
          </a:xfrm>
          <a:prstGeom prst="rect">
            <a:avLst/>
          </a:prstGeom>
        </p:spPr>
      </p:pic>
    </p:spTree>
    <p:extLst>
      <p:ext uri="{BB962C8B-B14F-4D97-AF65-F5344CB8AC3E}">
        <p14:creationId xmlns:p14="http://schemas.microsoft.com/office/powerpoint/2010/main" val="1784301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Picture 10">
            <a:extLst>
              <a:ext uri="{FF2B5EF4-FFF2-40B4-BE49-F238E27FC236}">
                <a16:creationId xmlns:a16="http://schemas.microsoft.com/office/drawing/2014/main" id="{7B461E35-C735-A9C9-1437-325DF198C8DC}"/>
              </a:ext>
            </a:extLst>
          </p:cNvPr>
          <p:cNvPicPr>
            <a:picLocks noChangeAspect="1"/>
          </p:cNvPicPr>
          <p:nvPr/>
        </p:nvPicPr>
        <p:blipFill>
          <a:blip r:embed="rId3"/>
          <a:stretch>
            <a:fillRect/>
          </a:stretch>
        </p:blipFill>
        <p:spPr>
          <a:xfrm>
            <a:off x="6096000" y="1232452"/>
            <a:ext cx="5997677" cy="5138850"/>
          </a:xfrm>
          <a:prstGeom prst="rect">
            <a:avLst/>
          </a:prstGeom>
        </p:spPr>
      </p:pic>
      <p:sp>
        <p:nvSpPr>
          <p:cNvPr id="12" name="TextBox 11">
            <a:extLst>
              <a:ext uri="{FF2B5EF4-FFF2-40B4-BE49-F238E27FC236}">
                <a16:creationId xmlns:a16="http://schemas.microsoft.com/office/drawing/2014/main" id="{B9961420-498E-3959-A8C2-1BF4274AEE2C}"/>
              </a:ext>
            </a:extLst>
          </p:cNvPr>
          <p:cNvSpPr txBox="1"/>
          <p:nvPr/>
        </p:nvSpPr>
        <p:spPr>
          <a:xfrm>
            <a:off x="383787" y="2534886"/>
            <a:ext cx="4655573" cy="1323439"/>
          </a:xfrm>
          <a:prstGeom prst="rect">
            <a:avLst/>
          </a:prstGeom>
          <a:noFill/>
        </p:spPr>
        <p:txBody>
          <a:bodyPr wrap="square">
            <a:spAutoFit/>
          </a:bodyPr>
          <a:lstStyle/>
          <a:p>
            <a:r>
              <a:rPr lang="en-US" sz="2000" dirty="0"/>
              <a:t>At the end, the agent analyzes your responses and provides a score, detailed feedback, and suggestions for improvement.</a:t>
            </a:r>
            <a:endParaRPr lang="en-IN" sz="2000" dirty="0"/>
          </a:p>
        </p:txBody>
      </p:sp>
    </p:spTree>
    <p:extLst>
      <p:ext uri="{BB962C8B-B14F-4D97-AF65-F5344CB8AC3E}">
        <p14:creationId xmlns:p14="http://schemas.microsoft.com/office/powerpoint/2010/main" val="208371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692610" y="131357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4C93CA77-AF30-B9B4-399A-AED4C07DA000}"/>
              </a:ext>
            </a:extLst>
          </p:cNvPr>
          <p:cNvPicPr>
            <a:picLocks noChangeAspect="1"/>
          </p:cNvPicPr>
          <p:nvPr/>
        </p:nvPicPr>
        <p:blipFill>
          <a:blip r:embed="rId2"/>
          <a:stretch>
            <a:fillRect/>
          </a:stretch>
        </p:blipFill>
        <p:spPr>
          <a:xfrm>
            <a:off x="471947" y="1917919"/>
            <a:ext cx="11257937" cy="444355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9" name="Rectangle 6">
            <a:extLst>
              <a:ext uri="{FF2B5EF4-FFF2-40B4-BE49-F238E27FC236}">
                <a16:creationId xmlns:a16="http://schemas.microsoft.com/office/drawing/2014/main" id="{DEE28571-4243-6F89-ED85-5A203C14A177}"/>
              </a:ext>
            </a:extLst>
          </p:cNvPr>
          <p:cNvSpPr>
            <a:spLocks noChangeArrowheads="1"/>
          </p:cNvSpPr>
          <p:nvPr/>
        </p:nvSpPr>
        <p:spPr bwMode="auto">
          <a:xfrm>
            <a:off x="305888" y="1509451"/>
            <a:ext cx="1130492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Interview Simulation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Tailors mock interviews based on user input like job title, resume, or experience level.</a:t>
            </a: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Role-Specific Questions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Generates technical and behavioral questions relevant to the user’s desired position.</a:t>
            </a: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Interview Flow</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Asks one question at a time and waits for user response, simulating real-time interview dynamics.</a:t>
            </a: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AI-Driven Feedback System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After all questions are answered, it evaluates responses and provides a detailed performance report.</a:t>
            </a: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Comprehensive Assessment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Identifies strengths, weaknesses, communication style, and technical skills.</a:t>
            </a: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11000"/>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Actionable Improvement Tips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Offers practical suggestions to enhance interview responses and </a:t>
            </a:r>
            <a:r>
              <a:rPr kumimoji="0" lang="en-US" altLang="en-US" sz="1800" b="0" i="0" u="none" strike="noStrike" cap="none" normalizeH="0" baseline="0" dirty="0" err="1">
                <a:ln>
                  <a:noFill/>
                </a:ln>
                <a:solidFill>
                  <a:schemeClr val="tx1"/>
                </a:solidFill>
                <a:effectLst/>
                <a:latin typeface="Arial" panose="020B0604020202020204" pitchFamily="34" charset="0"/>
              </a:rPr>
              <a:t>confi</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23388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9D22DDF3-8CD2-09F1-96BA-C253732E29F6}"/>
              </a:ext>
            </a:extLst>
          </p:cNvPr>
          <p:cNvSpPr>
            <a:spLocks noGrp="1" noChangeArrowheads="1"/>
          </p:cNvSpPr>
          <p:nvPr>
            <p:ph idx="1"/>
          </p:nvPr>
        </p:nvSpPr>
        <p:spPr bwMode="auto">
          <a:xfrm>
            <a:off x="267835" y="1306042"/>
            <a:ext cx="1156528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Voice-Based Interview Simulation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Integrate speech recognition and synthesis to simulate real-time spoken interviews for better realism.</a:t>
            </a: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Video Analysis &amp; Body Language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 computer vision to analyze facial expressions, eye contact, and body language for deeper feedback.</a:t>
            </a: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 mock interviews in regional and international languages to reach a broader user base.</a:t>
            </a: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Adaptive Learning Engine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 user performance history to continuously personalize and improve the difficulty and focus of questions.</a:t>
            </a: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Coaching Mode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Introduce a “Coach Mode” that gives live hints, follow-ups, and answer structuring advice during practice sessions.</a:t>
            </a: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Analytics Dashboard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Offer detailed analytics on user improvement trends, skill mastery, and readiness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B46828B4-3F28-97D2-685D-68D42BA52A8A}"/>
              </a:ext>
            </a:extLst>
          </p:cNvPr>
          <p:cNvPicPr>
            <a:picLocks noChangeAspect="1"/>
          </p:cNvPicPr>
          <p:nvPr/>
        </p:nvPicPr>
        <p:blipFill>
          <a:blip r:embed="rId2"/>
          <a:stretch>
            <a:fillRect/>
          </a:stretch>
        </p:blipFill>
        <p:spPr>
          <a:xfrm>
            <a:off x="1391921" y="1412240"/>
            <a:ext cx="8473439" cy="501749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C0A8D0-ECCD-F638-4A54-E2A3DC6CBAA9}"/>
              </a:ext>
            </a:extLst>
          </p:cNvPr>
          <p:cNvPicPr>
            <a:picLocks noChangeAspect="1"/>
          </p:cNvPicPr>
          <p:nvPr/>
        </p:nvPicPr>
        <p:blipFill>
          <a:blip r:embed="rId2"/>
          <a:stretch>
            <a:fillRect/>
          </a:stretch>
        </p:blipFill>
        <p:spPr>
          <a:xfrm>
            <a:off x="687993" y="707923"/>
            <a:ext cx="11504007" cy="606650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r>
              <a:rPr lang="en-US" sz="2000" b="1" dirty="0">
                <a:latin typeface="Arial"/>
                <a:ea typeface="+mn-lt"/>
                <a:cs typeface="+mn-lt"/>
              </a:rPr>
              <a:t>GitHub -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BB6B2-3448-53B1-0738-0281342F088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8F25B20-9D36-E392-B17E-ED23DE740CA3}"/>
              </a:ext>
            </a:extLst>
          </p:cNvPr>
          <p:cNvPicPr>
            <a:picLocks noChangeAspect="1"/>
          </p:cNvPicPr>
          <p:nvPr/>
        </p:nvPicPr>
        <p:blipFill>
          <a:blip r:embed="rId2"/>
          <a:stretch>
            <a:fillRect/>
          </a:stretch>
        </p:blipFill>
        <p:spPr>
          <a:xfrm>
            <a:off x="1747521" y="690880"/>
            <a:ext cx="8686800" cy="6014720"/>
          </a:xfrm>
          <a:prstGeom prst="rect">
            <a:avLst/>
          </a:prstGeom>
        </p:spPr>
      </p:pic>
    </p:spTree>
    <p:extLst>
      <p:ext uri="{BB962C8B-B14F-4D97-AF65-F5344CB8AC3E}">
        <p14:creationId xmlns:p14="http://schemas.microsoft.com/office/powerpoint/2010/main" val="515436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489752" y="1791970"/>
            <a:ext cx="11029615" cy="1637030"/>
          </a:xfrm>
        </p:spPr>
        <p:txBody>
          <a:bodyPr/>
          <a:lstStyle/>
          <a:p>
            <a:pPr marL="0" indent="0">
              <a:buNone/>
            </a:pPr>
            <a:r>
              <a:rPr lang="en-IN" dirty="0"/>
              <a:t>  </a:t>
            </a:r>
            <a:r>
              <a:rPr lang="en-IN" sz="2400" dirty="0"/>
              <a:t>GITHUB LINK   </a:t>
            </a:r>
            <a:r>
              <a:rPr lang="en-IN" sz="3200" dirty="0"/>
              <a:t>:  </a:t>
            </a:r>
            <a:r>
              <a:rPr lang="en-IN" sz="1800" dirty="0">
                <a:solidFill>
                  <a:schemeClr val="accent2"/>
                </a:solidFill>
                <a:hlinkClick r:id="rId2">
                  <a:extLst>
                    <a:ext uri="{A12FA001-AC4F-418D-AE19-62706E023703}">
                      <ahyp:hlinkClr xmlns:ahyp="http://schemas.microsoft.com/office/drawing/2018/hyperlinkcolor" val="tx"/>
                    </a:ext>
                  </a:extLst>
                </a:hlinkClick>
              </a:rPr>
              <a:t>https://github.com/prahlad-jha/Interview_Trainer_Agent</a:t>
            </a:r>
            <a:endParaRPr lang="en-IN" dirty="0">
              <a:solidFill>
                <a:schemeClr val="accent2"/>
              </a:solidFill>
            </a:endParaRPr>
          </a:p>
        </p:txBody>
      </p:sp>
    </p:spTree>
    <p:extLst>
      <p:ext uri="{BB962C8B-B14F-4D97-AF65-F5344CB8AC3E}">
        <p14:creationId xmlns:p14="http://schemas.microsoft.com/office/powerpoint/2010/main" val="2230664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1732" y="1232452"/>
            <a:ext cx="11029615" cy="4673324"/>
          </a:xfrm>
        </p:spPr>
        <p:txBody>
          <a:bodyPr>
            <a:normAutofit fontScale="77500" lnSpcReduction="20000"/>
          </a:bodyPr>
          <a:lstStyle/>
          <a:p>
            <a:r>
              <a:rPr lang="en-US" sz="2800" dirty="0"/>
              <a:t>In today's competitive job market, candidates face significant challenges in preparing for interviews. Most job seekers rely on generic resources that do not cater to their specific roles, experience levels, or industry expectations. These conventional methods often lack real-time feedback, personalized question sets, and structured practice, resulting in inefficient and inadequate preparation</a:t>
            </a:r>
            <a:r>
              <a:rPr lang="en-US" sz="2800" b="1" dirty="0"/>
              <a:t>.</a:t>
            </a:r>
            <a:endParaRPr lang="en-US" sz="2800" dirty="0"/>
          </a:p>
          <a:p>
            <a:r>
              <a:rPr lang="en-US" sz="2800" dirty="0"/>
              <a:t>Moreover, many applicants struggle to find a balance between technical and soft skill readiness. Without tailored guidance or insight into current hiring trends and company-specific practices, candidates often feel underconfident and unprepared. This gap in effective preparation tools contributes to missed opportunities, lower success rates, and increased anxiety among job seekers.</a:t>
            </a:r>
          </a:p>
          <a:p>
            <a:r>
              <a:rPr lang="en-US" sz="2800" dirty="0"/>
              <a:t>There is a critical need for an intelligent, adaptive solution that can understand a user's resume or job title, retrieve relevant questions and scenarios, and offer personalized coaching to enhance performance and build confidence during interviews.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32452"/>
            <a:ext cx="11321550" cy="3703341"/>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cloud lite services</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Retrieval Augmented Generation (RAG)</a:t>
            </a:r>
          </a:p>
          <a:p>
            <a:pPr>
              <a:buFont typeface="Wingdings" panose="05000000000000000000" pitchFamily="2" charset="2"/>
              <a:buChar char="§"/>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14" name="Rectangle 3">
            <a:extLst>
              <a:ext uri="{FF2B5EF4-FFF2-40B4-BE49-F238E27FC236}">
                <a16:creationId xmlns:a16="http://schemas.microsoft.com/office/drawing/2014/main" id="{91C177C3-1265-0CC5-ACCD-061A395B4D8C}"/>
              </a:ext>
            </a:extLst>
          </p:cNvPr>
          <p:cNvSpPr>
            <a:spLocks noGrp="1" noChangeArrowheads="1"/>
          </p:cNvSpPr>
          <p:nvPr>
            <p:ph idx="1"/>
          </p:nvPr>
        </p:nvSpPr>
        <p:spPr bwMode="auto">
          <a:xfrm>
            <a:off x="581192" y="1532333"/>
            <a:ext cx="110296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Pct val="111000"/>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Arial" panose="020B0604020202020204" pitchFamily="34" charset="0"/>
              </a:rPr>
              <a:t>IBM Cloud Watsonx AI Studio</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for building, training, and evaluating the AI models in a collaborative development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Watsonx AI Runtime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Enabled deployment and inference of the trained models, allowing real-time question generation and feedback.</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IBM Cloud Agent Lab</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Provided an interactive space to design, simulate, and test the conversational flow of the interview trainer agent.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Granite Foundation Model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Served as the underlying large language model for natural language understanding and generation, powering intelligent response formulation and context-aware interactions.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02026"/>
            <a:ext cx="11482989" cy="5482232"/>
          </a:xfrm>
        </p:spPr>
        <p:txBody>
          <a:bodyPr>
            <a:normAutofit/>
          </a:bodyPr>
          <a:lstStyle/>
          <a:p>
            <a:r>
              <a:rPr lang="en-US" sz="1600" dirty="0"/>
              <a:t>The </a:t>
            </a:r>
            <a:r>
              <a:rPr lang="en-US" sz="1600" b="1" dirty="0"/>
              <a:t>Interview Trainer Agent</a:t>
            </a:r>
            <a:r>
              <a:rPr lang="en-US" sz="1600" dirty="0"/>
              <a:t> is not just another interview preparation tool—it’s a </a:t>
            </a:r>
            <a:r>
              <a:rPr lang="en-US" sz="1600" b="1" dirty="0"/>
              <a:t>game-changing AI mentor</a:t>
            </a:r>
            <a:r>
              <a:rPr lang="en-US" sz="1600" dirty="0"/>
              <a:t> that brings personalization, intelligence, and confidence to the job-seeking journey.</a:t>
            </a:r>
          </a:p>
          <a:p>
            <a:r>
              <a:rPr lang="en-US" sz="1600" dirty="0"/>
              <a:t>By leveraging </a:t>
            </a:r>
            <a:r>
              <a:rPr lang="en-US" sz="1600" b="1" dirty="0"/>
              <a:t>Retrieval-Augmented Generation (RAG)</a:t>
            </a:r>
            <a:r>
              <a:rPr lang="en-US" sz="1600" dirty="0"/>
              <a:t> and the </a:t>
            </a:r>
            <a:r>
              <a:rPr lang="en-US" sz="1600" b="1" dirty="0"/>
              <a:t>IBM Granite foundation model</a:t>
            </a:r>
            <a:r>
              <a:rPr lang="en-US" sz="1600" dirty="0"/>
              <a:t>, this agent delivers </a:t>
            </a:r>
            <a:r>
              <a:rPr lang="en-US" sz="1600" b="1" dirty="0"/>
              <a:t>highly customized interview experiences</a:t>
            </a:r>
            <a:r>
              <a:rPr lang="en-US" sz="1600" dirty="0"/>
              <a:t> based on the user’s profile, resume, job title, and experience level. It retrieves the most relevant and updated content from trusted sources like professional networks, company interview databases, and recruitment portals, ensuring users are always preparing with the most effective material.</a:t>
            </a:r>
          </a:p>
          <a:p>
            <a:r>
              <a:rPr lang="en-US" sz="1600" dirty="0"/>
              <a:t>Unlike traditional preparation methods that rely on static, generic questions, this solution offers:</a:t>
            </a:r>
          </a:p>
          <a:p>
            <a:r>
              <a:rPr lang="en-US" sz="1600" b="1" dirty="0"/>
              <a:t>Dynamic, role-specific question generation</a:t>
            </a:r>
            <a:r>
              <a:rPr lang="en-US" sz="1600" dirty="0"/>
              <a:t> tailored to the user’s career goals</a:t>
            </a:r>
          </a:p>
          <a:p>
            <a:r>
              <a:rPr lang="en-US" sz="1600" b="1" dirty="0"/>
              <a:t>Real-time model answers and behavioral coaching</a:t>
            </a:r>
            <a:r>
              <a:rPr lang="en-US" sz="1600" dirty="0"/>
              <a:t> to improve communication and boost confidence</a:t>
            </a:r>
          </a:p>
          <a:p>
            <a:r>
              <a:rPr lang="en-US" sz="1600" b="1" dirty="0"/>
              <a:t>Soft skill and technical skill evaluation</a:t>
            </a:r>
            <a:r>
              <a:rPr lang="en-US" sz="1600" dirty="0"/>
              <a:t>—all in one seamless experience</a:t>
            </a:r>
          </a:p>
          <a:p>
            <a:r>
              <a:rPr lang="en-US" sz="1600" b="1" dirty="0"/>
              <a:t>Instant feedback and actionable improvement tips</a:t>
            </a:r>
            <a:r>
              <a:rPr lang="en-US" sz="1600" dirty="0"/>
              <a:t> to enhance performance with every practice</a:t>
            </a:r>
          </a:p>
          <a:p>
            <a:r>
              <a:rPr lang="en-US" sz="1600" dirty="0"/>
              <a:t>A truly </a:t>
            </a:r>
            <a:r>
              <a:rPr lang="en-US" sz="1600" b="1" dirty="0"/>
              <a:t>interactive, intelligent, and adaptive platform</a:t>
            </a:r>
            <a:r>
              <a:rPr lang="en-US" sz="1600" dirty="0"/>
              <a:t> that feels like a personal coach instead of just a study tool</a:t>
            </a:r>
          </a:p>
          <a:p>
            <a:r>
              <a:rPr lang="en-US" sz="1600" dirty="0"/>
              <a:t>Whether you’re a fresher or an experienced professional, the Interview Trainer Agent provides </a:t>
            </a:r>
            <a:r>
              <a:rPr lang="en-US" sz="1600" b="1" dirty="0"/>
              <a:t>a structured, targeted, and AI-powered path</a:t>
            </a:r>
            <a:r>
              <a:rPr lang="en-US" sz="1600" dirty="0"/>
              <a:t> to excel in interviews with confidence.</a:t>
            </a:r>
            <a:br>
              <a:rPr lang="en-US" sz="1600" dirty="0"/>
            </a:br>
            <a:r>
              <a:rPr lang="en-US" sz="1600" b="1" dirty="0"/>
              <a:t>It transforms anxiety into readiness—and potential into performance.</a:t>
            </a:r>
            <a:endParaRPr lang="en-US" sz="1600"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749430" y="702156"/>
            <a:ext cx="11029616" cy="530296"/>
          </a:xfrm>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68CA4BC0-AFC9-EF25-46BD-A667F9109131}"/>
              </a:ext>
            </a:extLst>
          </p:cNvPr>
          <p:cNvSpPr>
            <a:spLocks noGrp="1" noChangeArrowheads="1"/>
          </p:cNvSpPr>
          <p:nvPr>
            <p:ph idx="1"/>
          </p:nvPr>
        </p:nvSpPr>
        <p:spPr bwMode="auto">
          <a:xfrm>
            <a:off x="412954" y="1232452"/>
            <a:ext cx="9163665"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Students &amp; Fresh Graduates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Preparing for campus placements or first jobs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Need structured interview practice and confidence-building tools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Job Seekers &amp; Career Switchers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Professionals seeking new roles or changing industries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Require role-specific questions and updated industry trends</a:t>
            </a:r>
          </a:p>
          <a:p>
            <a:pPr marL="0" marR="0" lvl="0" indent="0" algn="l" defTabSz="914400" rtl="0" eaLnBrk="0" fontAlgn="base" latinLnBrk="0" hangingPunct="0">
              <a:lnSpc>
                <a:spcPct val="100000"/>
              </a:lnSpc>
              <a:spcBef>
                <a:spcPct val="0"/>
              </a:spcBef>
              <a:spcAft>
                <a:spcPct val="0"/>
              </a:spcAft>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Pct val="111000"/>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Working Professionals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Applying for internal promotions or external opportunities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Want to sharpen technical and behavioral skills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rgbClr val="00B0F0"/>
              </a:buClr>
              <a:buSzPct val="111000"/>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Training &amp; Placement Cells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Colleges, universities, and skill centers helping students prepare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Can use the tool to automate and scale personalized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D6754CCE-9AE5-C189-FBA4-8C98458BBD5E}"/>
              </a:ext>
            </a:extLst>
          </p:cNvPr>
          <p:cNvPicPr>
            <a:picLocks noChangeAspect="1"/>
          </p:cNvPicPr>
          <p:nvPr/>
        </p:nvPicPr>
        <p:blipFill>
          <a:blip r:embed="rId2"/>
          <a:stretch>
            <a:fillRect/>
          </a:stretch>
        </p:blipFill>
        <p:spPr>
          <a:xfrm>
            <a:off x="6331974" y="1232452"/>
            <a:ext cx="5860026" cy="5158516"/>
          </a:xfrm>
          <a:prstGeom prst="rect">
            <a:avLst/>
          </a:prstGeom>
        </p:spPr>
      </p:pic>
      <p:sp>
        <p:nvSpPr>
          <p:cNvPr id="7" name="Title 1">
            <a:extLst>
              <a:ext uri="{FF2B5EF4-FFF2-40B4-BE49-F238E27FC236}">
                <a16:creationId xmlns:a16="http://schemas.microsoft.com/office/drawing/2014/main" id="{0D7E6EFA-F6E8-2D00-95B7-1820C08D7061}"/>
              </a:ext>
            </a:extLst>
          </p:cNvPr>
          <p:cNvSpPr txBox="1">
            <a:spLocks/>
          </p:cNvSpPr>
          <p:nvPr/>
        </p:nvSpPr>
        <p:spPr>
          <a:xfrm>
            <a:off x="383787" y="2052320"/>
            <a:ext cx="5476240" cy="80573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000" cap="none" dirty="0">
              <a:solidFill>
                <a:schemeClr val="accent1"/>
              </a:solidFill>
              <a:latin typeface="Arial Narrow" panose="020B0606020202030204" pitchFamily="34" charset="0"/>
            </a:endParaRPr>
          </a:p>
        </p:txBody>
      </p:sp>
      <p:sp>
        <p:nvSpPr>
          <p:cNvPr id="9" name="TextBox 8">
            <a:extLst>
              <a:ext uri="{FF2B5EF4-FFF2-40B4-BE49-F238E27FC236}">
                <a16:creationId xmlns:a16="http://schemas.microsoft.com/office/drawing/2014/main" id="{79E10980-0A06-F36C-BE75-18B887FD2E4E}"/>
              </a:ext>
            </a:extLst>
          </p:cNvPr>
          <p:cNvSpPr txBox="1"/>
          <p:nvPr/>
        </p:nvSpPr>
        <p:spPr>
          <a:xfrm>
            <a:off x="383787" y="2534886"/>
            <a:ext cx="3974853" cy="707886"/>
          </a:xfrm>
          <a:prstGeom prst="rect">
            <a:avLst/>
          </a:prstGeom>
          <a:noFill/>
        </p:spPr>
        <p:txBody>
          <a:bodyPr wrap="square">
            <a:spAutoFit/>
          </a:bodyPr>
          <a:lstStyle/>
          <a:p>
            <a:r>
              <a:rPr lang="en-US" sz="2000" dirty="0"/>
              <a:t>An AI-powered mock interview system for career readiness</a:t>
            </a:r>
            <a:endParaRPr lang="en-IN" sz="2000" dirty="0"/>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6E4DB-4685-B5AA-2DEE-6E19AF2C9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1D91D-9F74-687E-B441-E6CD83DDFFE6}"/>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BF9EC99-0DB0-2DE2-38B2-D9C5A44FC311}"/>
              </a:ext>
            </a:extLst>
          </p:cNvPr>
          <p:cNvPicPr>
            <a:picLocks noChangeAspect="1"/>
          </p:cNvPicPr>
          <p:nvPr/>
        </p:nvPicPr>
        <p:blipFill>
          <a:blip r:embed="rId2"/>
          <a:stretch>
            <a:fillRect/>
          </a:stretch>
        </p:blipFill>
        <p:spPr>
          <a:xfrm>
            <a:off x="6459794" y="1232452"/>
            <a:ext cx="5732206" cy="5178180"/>
          </a:xfrm>
          <a:prstGeom prst="rect">
            <a:avLst/>
          </a:prstGeom>
        </p:spPr>
      </p:pic>
      <p:sp>
        <p:nvSpPr>
          <p:cNvPr id="10" name="TextBox 9">
            <a:extLst>
              <a:ext uri="{FF2B5EF4-FFF2-40B4-BE49-F238E27FC236}">
                <a16:creationId xmlns:a16="http://schemas.microsoft.com/office/drawing/2014/main" id="{EDFAEC65-BA24-92EA-F39A-F4309C4CC542}"/>
              </a:ext>
            </a:extLst>
          </p:cNvPr>
          <p:cNvSpPr txBox="1"/>
          <p:nvPr/>
        </p:nvSpPr>
        <p:spPr>
          <a:xfrm>
            <a:off x="383787" y="2534886"/>
            <a:ext cx="3974853" cy="1015663"/>
          </a:xfrm>
          <a:prstGeom prst="rect">
            <a:avLst/>
          </a:prstGeom>
          <a:noFill/>
        </p:spPr>
        <p:txBody>
          <a:bodyPr wrap="square">
            <a:spAutoFit/>
          </a:bodyPr>
          <a:lstStyle/>
          <a:p>
            <a:r>
              <a:rPr lang="en-US" sz="2000" dirty="0"/>
              <a:t>To begin, please enter the topic you wish to be interviewed on or upload your resume</a:t>
            </a:r>
            <a:endParaRPr lang="en-IN" sz="2000" dirty="0"/>
          </a:p>
        </p:txBody>
      </p:sp>
    </p:spTree>
    <p:extLst>
      <p:ext uri="{BB962C8B-B14F-4D97-AF65-F5344CB8AC3E}">
        <p14:creationId xmlns:p14="http://schemas.microsoft.com/office/powerpoint/2010/main" val="411756728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dcmitype/"/>
    <ds:schemaRef ds:uri="http://purl.org/dc/elements/1.1/"/>
    <ds:schemaRef ds:uri="http://www.w3.org/XML/1998/namespace"/>
    <ds:schemaRef ds:uri="http://schemas.microsoft.com/office/2006/metadata/properties"/>
    <ds:schemaRef ds:uri="b30265f8-c5e2-4918-b4a1-b977299ca3e2"/>
    <ds:schemaRef ds:uri="http://schemas.microsoft.com/office/infopath/2007/PartnerControls"/>
    <ds:schemaRef ds:uri="http://schemas.openxmlformats.org/package/2006/metadata/core-properties"/>
    <ds:schemaRef ds:uri="fadb41d3-f9cb-40fb-903c-8cacaba95bb5"/>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2047</TotalTime>
  <Words>984</Words>
  <Application>Microsoft Office PowerPoint</Application>
  <PresentationFormat>Widescreen</PresentationFormat>
  <Paragraphs>102</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Narrow</vt:lpstr>
      <vt:lpstr>Calibri</vt:lpstr>
      <vt:lpstr>Calibri Light</vt:lpstr>
      <vt:lpstr>Franklin Gothic Book</vt:lpstr>
      <vt:lpstr>Franklin Gothic Demi</vt:lpstr>
      <vt:lpstr>Wingdings</vt:lpstr>
      <vt:lpstr>Wingdings 2</vt:lpstr>
      <vt:lpstr>DividendVTI</vt:lpstr>
      <vt:lpstr>Interview trainer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PK JHA</cp:lastModifiedBy>
  <cp:revision>147</cp:revision>
  <cp:lastPrinted>2025-08-03T19:50:23Z</cp:lastPrinted>
  <dcterms:created xsi:type="dcterms:W3CDTF">2021-05-26T16:50:10Z</dcterms:created>
  <dcterms:modified xsi:type="dcterms:W3CDTF">2025-08-03T19:53:01Z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