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09"/>
    <p:restoredTop sz="94660"/>
  </p:normalViewPr>
  <p:slideViewPr>
    <p:cSldViewPr snapToGrid="0">
      <p:cViewPr>
        <p:scale>
          <a:sx n="94" d="100"/>
          <a:sy n="94" d="100"/>
        </p:scale>
        <p:origin x="48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4CD6D-7C09-FB4D-AF81-CEFF9C05035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473DC0F-DA5E-B049-9376-905A46A29147}">
      <dgm:prSet phldrT="[Text]"/>
      <dgm:spPr/>
      <dgm:t>
        <a:bodyPr/>
        <a:lstStyle/>
        <a:p>
          <a:r>
            <a:rPr lang="en-AU" b="1" i="0" dirty="0"/>
            <a:t>Professionals:</a:t>
          </a:r>
          <a:r>
            <a:rPr lang="en-AU" b="0" i="0" dirty="0"/>
            <a:t> </a:t>
          </a:r>
          <a:endParaRPr lang="en-GB" dirty="0"/>
        </a:p>
      </dgm:t>
    </dgm:pt>
    <dgm:pt modelId="{94DC089D-6B81-F346-A375-DF00359BB807}" type="parTrans" cxnId="{B2CFEF83-13F4-174E-A60E-8533FF0DD236}">
      <dgm:prSet/>
      <dgm:spPr/>
      <dgm:t>
        <a:bodyPr/>
        <a:lstStyle/>
        <a:p>
          <a:endParaRPr lang="en-GB"/>
        </a:p>
      </dgm:t>
    </dgm:pt>
    <dgm:pt modelId="{0E7D6894-E200-C54F-B4DA-0E537571C020}" type="sibTrans" cxnId="{B2CFEF83-13F4-174E-A60E-8533FF0DD236}">
      <dgm:prSet/>
      <dgm:spPr/>
      <dgm:t>
        <a:bodyPr/>
        <a:lstStyle/>
        <a:p>
          <a:endParaRPr lang="en-GB"/>
        </a:p>
      </dgm:t>
    </dgm:pt>
    <dgm:pt modelId="{3B188B07-4B8E-9144-BF2D-28821E671176}">
      <dgm:prSet phldrT="[Text]"/>
      <dgm:spPr/>
      <dgm:t>
        <a:bodyPr/>
        <a:lstStyle/>
        <a:p>
          <a:r>
            <a:rPr lang="en-AU" b="0" i="0" dirty="0"/>
            <a:t>Use the insights to make informed career decisions, including job title choices, skill development, and understanding salary trends</a:t>
          </a:r>
          <a:endParaRPr lang="en-GB" dirty="0"/>
        </a:p>
      </dgm:t>
    </dgm:pt>
    <dgm:pt modelId="{EBBB55A2-B96E-804F-9B35-53CFC74C2834}" type="parTrans" cxnId="{EA6579C4-23E9-6347-A864-E7BFDE22C80F}">
      <dgm:prSet/>
      <dgm:spPr/>
      <dgm:t>
        <a:bodyPr/>
        <a:lstStyle/>
        <a:p>
          <a:endParaRPr lang="en-GB"/>
        </a:p>
      </dgm:t>
    </dgm:pt>
    <dgm:pt modelId="{546CFAB0-B971-B840-BA7E-F3C40B4B752D}" type="sibTrans" cxnId="{EA6579C4-23E9-6347-A864-E7BFDE22C80F}">
      <dgm:prSet/>
      <dgm:spPr/>
      <dgm:t>
        <a:bodyPr/>
        <a:lstStyle/>
        <a:p>
          <a:endParaRPr lang="en-GB"/>
        </a:p>
      </dgm:t>
    </dgm:pt>
    <dgm:pt modelId="{318183E9-BFF1-FC49-977F-E712F55B72AE}">
      <dgm:prSet phldrT="[Text]"/>
      <dgm:spPr/>
      <dgm:t>
        <a:bodyPr/>
        <a:lstStyle/>
        <a:p>
          <a:r>
            <a:rPr lang="en-AU" b="1" i="0" dirty="0"/>
            <a:t>Employers</a:t>
          </a:r>
          <a:endParaRPr lang="en-GB" dirty="0"/>
        </a:p>
      </dgm:t>
    </dgm:pt>
    <dgm:pt modelId="{A87E7C53-436E-F54E-B1B3-3B04E1F1EC89}" type="parTrans" cxnId="{43E17FD8-7AEC-6541-8003-C673B31F6BF5}">
      <dgm:prSet/>
      <dgm:spPr/>
      <dgm:t>
        <a:bodyPr/>
        <a:lstStyle/>
        <a:p>
          <a:endParaRPr lang="en-GB"/>
        </a:p>
      </dgm:t>
    </dgm:pt>
    <dgm:pt modelId="{9FD76352-8A84-A240-A11B-324BC33B9F0D}" type="sibTrans" cxnId="{43E17FD8-7AEC-6541-8003-C673B31F6BF5}">
      <dgm:prSet/>
      <dgm:spPr/>
      <dgm:t>
        <a:bodyPr/>
        <a:lstStyle/>
        <a:p>
          <a:endParaRPr lang="en-GB"/>
        </a:p>
      </dgm:t>
    </dgm:pt>
    <dgm:pt modelId="{7658BFE0-6A6C-9047-B3A8-4413BF7AC36B}">
      <dgm:prSet phldrT="[Text]"/>
      <dgm:spPr/>
      <dgm:t>
        <a:bodyPr/>
        <a:lstStyle/>
        <a:p>
          <a:r>
            <a:rPr lang="en-AU" b="0" i="0" dirty="0"/>
            <a:t>Gain a better understanding of competitive salary ranges and factors that influence salaries.</a:t>
          </a:r>
          <a:endParaRPr lang="en-GB" dirty="0"/>
        </a:p>
      </dgm:t>
    </dgm:pt>
    <dgm:pt modelId="{B5918440-917B-0440-AE5D-768A55D72873}" type="parTrans" cxnId="{32D0C2E8-6DAD-414D-88A0-6DC92DC45A0B}">
      <dgm:prSet/>
      <dgm:spPr/>
      <dgm:t>
        <a:bodyPr/>
        <a:lstStyle/>
        <a:p>
          <a:endParaRPr lang="en-GB"/>
        </a:p>
      </dgm:t>
    </dgm:pt>
    <dgm:pt modelId="{67B17611-364C-AF43-A938-5201C6BE7BA1}" type="sibTrans" cxnId="{32D0C2E8-6DAD-414D-88A0-6DC92DC45A0B}">
      <dgm:prSet/>
      <dgm:spPr/>
      <dgm:t>
        <a:bodyPr/>
        <a:lstStyle/>
        <a:p>
          <a:endParaRPr lang="en-GB"/>
        </a:p>
      </dgm:t>
    </dgm:pt>
    <dgm:pt modelId="{C453C2D5-99DA-6347-BFDF-7B27B41D31E2}">
      <dgm:prSet phldrT="[Text]"/>
      <dgm:spPr/>
      <dgm:t>
        <a:bodyPr/>
        <a:lstStyle/>
        <a:p>
          <a:r>
            <a:rPr lang="en-AU" b="1" i="0" dirty="0"/>
            <a:t>Job Seekers:</a:t>
          </a:r>
          <a:r>
            <a:rPr lang="en-AU" b="0" i="0" dirty="0"/>
            <a:t> </a:t>
          </a:r>
          <a:endParaRPr lang="en-GB" dirty="0"/>
        </a:p>
      </dgm:t>
    </dgm:pt>
    <dgm:pt modelId="{B9EBCA25-1222-5447-8E89-E2F6ECBFC512}" type="parTrans" cxnId="{6AF96A6E-8D96-1749-A72F-2EACE06C12C3}">
      <dgm:prSet/>
      <dgm:spPr/>
      <dgm:t>
        <a:bodyPr/>
        <a:lstStyle/>
        <a:p>
          <a:endParaRPr lang="en-GB"/>
        </a:p>
      </dgm:t>
    </dgm:pt>
    <dgm:pt modelId="{9FF80E3F-A18C-974A-943D-A6C1FD05D585}" type="sibTrans" cxnId="{6AF96A6E-8D96-1749-A72F-2EACE06C12C3}">
      <dgm:prSet/>
      <dgm:spPr/>
      <dgm:t>
        <a:bodyPr/>
        <a:lstStyle/>
        <a:p>
          <a:endParaRPr lang="en-GB"/>
        </a:p>
      </dgm:t>
    </dgm:pt>
    <dgm:pt modelId="{EB239889-4552-2243-AFAB-CDAFBD67D4E9}">
      <dgm:prSet phldrT="[Text]"/>
      <dgm:spPr/>
      <dgm:t>
        <a:bodyPr/>
        <a:lstStyle/>
        <a:p>
          <a:r>
            <a:rPr lang="en-AU" b="0" i="0" dirty="0"/>
            <a:t>Consider locations and companies with high job availability in Data Science.</a:t>
          </a:r>
          <a:endParaRPr lang="en-GB" dirty="0"/>
        </a:p>
      </dgm:t>
    </dgm:pt>
    <dgm:pt modelId="{918687F7-CF48-2044-857E-67B5ECC63137}" type="parTrans" cxnId="{266B02A2-15F5-F345-8618-B06BF897F074}">
      <dgm:prSet/>
      <dgm:spPr/>
      <dgm:t>
        <a:bodyPr/>
        <a:lstStyle/>
        <a:p>
          <a:endParaRPr lang="en-GB"/>
        </a:p>
      </dgm:t>
    </dgm:pt>
    <dgm:pt modelId="{DEFBF2A8-2D70-444E-BB5A-9C2AF9775B03}" type="sibTrans" cxnId="{266B02A2-15F5-F345-8618-B06BF897F074}">
      <dgm:prSet/>
      <dgm:spPr/>
      <dgm:t>
        <a:bodyPr/>
        <a:lstStyle/>
        <a:p>
          <a:endParaRPr lang="en-GB"/>
        </a:p>
      </dgm:t>
    </dgm:pt>
    <dgm:pt modelId="{E3829F2A-19D7-474D-931D-8EFE388E8BA4}" type="pres">
      <dgm:prSet presAssocID="{4EE4CD6D-7C09-FB4D-AF81-CEFF9C05035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76F88A1-4DBD-3D4A-999A-55D9F3CD891D}" type="pres">
      <dgm:prSet presAssocID="{B473DC0F-DA5E-B049-9376-905A46A29147}" presName="horFlow" presStyleCnt="0"/>
      <dgm:spPr/>
    </dgm:pt>
    <dgm:pt modelId="{ED0F94B5-BBB0-D248-B3D3-32FE8FCC3C95}" type="pres">
      <dgm:prSet presAssocID="{B473DC0F-DA5E-B049-9376-905A46A29147}" presName="bigChev" presStyleLbl="node1" presStyleIdx="0" presStyleCnt="3"/>
      <dgm:spPr/>
    </dgm:pt>
    <dgm:pt modelId="{F7B9E1D3-E1CD-A44F-8273-1026E89DE145}" type="pres">
      <dgm:prSet presAssocID="{EBBB55A2-B96E-804F-9B35-53CFC74C2834}" presName="parTrans" presStyleCnt="0"/>
      <dgm:spPr/>
    </dgm:pt>
    <dgm:pt modelId="{9150AECB-44BC-5241-8EE5-22D9C679263C}" type="pres">
      <dgm:prSet presAssocID="{3B188B07-4B8E-9144-BF2D-28821E671176}" presName="node" presStyleLbl="alignAccFollowNode1" presStyleIdx="0" presStyleCnt="3" custScaleX="415249">
        <dgm:presLayoutVars>
          <dgm:bulletEnabled val="1"/>
        </dgm:presLayoutVars>
      </dgm:prSet>
      <dgm:spPr/>
    </dgm:pt>
    <dgm:pt modelId="{4961FA1E-251B-3E4B-9CA3-A8BA87185EAC}" type="pres">
      <dgm:prSet presAssocID="{B473DC0F-DA5E-B049-9376-905A46A29147}" presName="vSp" presStyleCnt="0"/>
      <dgm:spPr/>
    </dgm:pt>
    <dgm:pt modelId="{DCF63C71-9A79-F849-B9BE-9B1144BB4AD8}" type="pres">
      <dgm:prSet presAssocID="{318183E9-BFF1-FC49-977F-E712F55B72AE}" presName="horFlow" presStyleCnt="0"/>
      <dgm:spPr/>
    </dgm:pt>
    <dgm:pt modelId="{0CBB06FB-EB7E-A644-BD32-54C805554692}" type="pres">
      <dgm:prSet presAssocID="{318183E9-BFF1-FC49-977F-E712F55B72AE}" presName="bigChev" presStyleLbl="node1" presStyleIdx="1" presStyleCnt="3"/>
      <dgm:spPr/>
    </dgm:pt>
    <dgm:pt modelId="{2FBFDF1E-B97A-E241-98B0-5344EAFE5EE4}" type="pres">
      <dgm:prSet presAssocID="{B5918440-917B-0440-AE5D-768A55D72873}" presName="parTrans" presStyleCnt="0"/>
      <dgm:spPr/>
    </dgm:pt>
    <dgm:pt modelId="{881601B5-EEAC-A64B-A941-A0EB5AC225C6}" type="pres">
      <dgm:prSet presAssocID="{7658BFE0-6A6C-9047-B3A8-4413BF7AC36B}" presName="node" presStyleLbl="alignAccFollowNode1" presStyleIdx="1" presStyleCnt="3" custScaleX="404178">
        <dgm:presLayoutVars>
          <dgm:bulletEnabled val="1"/>
        </dgm:presLayoutVars>
      </dgm:prSet>
      <dgm:spPr/>
    </dgm:pt>
    <dgm:pt modelId="{CBF89D50-BE85-0A49-B02A-4396C3383DDF}" type="pres">
      <dgm:prSet presAssocID="{318183E9-BFF1-FC49-977F-E712F55B72AE}" presName="vSp" presStyleCnt="0"/>
      <dgm:spPr/>
    </dgm:pt>
    <dgm:pt modelId="{39925C4A-8BB6-2E45-859F-DDF7DBF838FE}" type="pres">
      <dgm:prSet presAssocID="{C453C2D5-99DA-6347-BFDF-7B27B41D31E2}" presName="horFlow" presStyleCnt="0"/>
      <dgm:spPr/>
    </dgm:pt>
    <dgm:pt modelId="{139DB81D-F3B9-7444-96C6-A104002589A5}" type="pres">
      <dgm:prSet presAssocID="{C453C2D5-99DA-6347-BFDF-7B27B41D31E2}" presName="bigChev" presStyleLbl="node1" presStyleIdx="2" presStyleCnt="3"/>
      <dgm:spPr/>
    </dgm:pt>
    <dgm:pt modelId="{EDA26154-3707-444C-9C68-E3417CCF168C}" type="pres">
      <dgm:prSet presAssocID="{918687F7-CF48-2044-857E-67B5ECC63137}" presName="parTrans" presStyleCnt="0"/>
      <dgm:spPr/>
    </dgm:pt>
    <dgm:pt modelId="{849F8FCB-1BA4-EA4C-8004-C120B54CA057}" type="pres">
      <dgm:prSet presAssocID="{EB239889-4552-2243-AFAB-CDAFBD67D4E9}" presName="node" presStyleLbl="alignAccFollowNode1" presStyleIdx="2" presStyleCnt="3" custScaleX="412097" custLinFactNeighborX="-18247" custLinFactNeighborY="-600">
        <dgm:presLayoutVars>
          <dgm:bulletEnabled val="1"/>
        </dgm:presLayoutVars>
      </dgm:prSet>
      <dgm:spPr/>
    </dgm:pt>
  </dgm:ptLst>
  <dgm:cxnLst>
    <dgm:cxn modelId="{4FA11F29-6A4B-F64C-9E1F-3E85C6EDD68F}" type="presOf" srcId="{B473DC0F-DA5E-B049-9376-905A46A29147}" destId="{ED0F94B5-BBB0-D248-B3D3-32FE8FCC3C95}" srcOrd="0" destOrd="0" presId="urn:microsoft.com/office/officeart/2005/8/layout/lProcess3"/>
    <dgm:cxn modelId="{61ECBB4F-4174-8747-AA7B-63B6BA19C21B}" type="presOf" srcId="{4EE4CD6D-7C09-FB4D-AF81-CEFF9C050354}" destId="{E3829F2A-19D7-474D-931D-8EFE388E8BA4}" srcOrd="0" destOrd="0" presId="urn:microsoft.com/office/officeart/2005/8/layout/lProcess3"/>
    <dgm:cxn modelId="{EAA2A85D-97AA-824C-841D-123996D838ED}" type="presOf" srcId="{C453C2D5-99DA-6347-BFDF-7B27B41D31E2}" destId="{139DB81D-F3B9-7444-96C6-A104002589A5}" srcOrd="0" destOrd="0" presId="urn:microsoft.com/office/officeart/2005/8/layout/lProcess3"/>
    <dgm:cxn modelId="{6AF96A6E-8D96-1749-A72F-2EACE06C12C3}" srcId="{4EE4CD6D-7C09-FB4D-AF81-CEFF9C050354}" destId="{C453C2D5-99DA-6347-BFDF-7B27B41D31E2}" srcOrd="2" destOrd="0" parTransId="{B9EBCA25-1222-5447-8E89-E2F6ECBFC512}" sibTransId="{9FF80E3F-A18C-974A-943D-A6C1FD05D585}"/>
    <dgm:cxn modelId="{6223CD7D-1CD4-4143-B8C7-516B9A29F4A2}" type="presOf" srcId="{7658BFE0-6A6C-9047-B3A8-4413BF7AC36B}" destId="{881601B5-EEAC-A64B-A941-A0EB5AC225C6}" srcOrd="0" destOrd="0" presId="urn:microsoft.com/office/officeart/2005/8/layout/lProcess3"/>
    <dgm:cxn modelId="{B2CFEF83-13F4-174E-A60E-8533FF0DD236}" srcId="{4EE4CD6D-7C09-FB4D-AF81-CEFF9C050354}" destId="{B473DC0F-DA5E-B049-9376-905A46A29147}" srcOrd="0" destOrd="0" parTransId="{94DC089D-6B81-F346-A375-DF00359BB807}" sibTransId="{0E7D6894-E200-C54F-B4DA-0E537571C020}"/>
    <dgm:cxn modelId="{055A52A1-D7A2-3E4B-B49E-E2DBBEACCED7}" type="presOf" srcId="{EB239889-4552-2243-AFAB-CDAFBD67D4E9}" destId="{849F8FCB-1BA4-EA4C-8004-C120B54CA057}" srcOrd="0" destOrd="0" presId="urn:microsoft.com/office/officeart/2005/8/layout/lProcess3"/>
    <dgm:cxn modelId="{266B02A2-15F5-F345-8618-B06BF897F074}" srcId="{C453C2D5-99DA-6347-BFDF-7B27B41D31E2}" destId="{EB239889-4552-2243-AFAB-CDAFBD67D4E9}" srcOrd="0" destOrd="0" parTransId="{918687F7-CF48-2044-857E-67B5ECC63137}" sibTransId="{DEFBF2A8-2D70-444E-BB5A-9C2AF9775B03}"/>
    <dgm:cxn modelId="{AED359AE-A252-F640-B8A3-0CE516429B6A}" type="presOf" srcId="{318183E9-BFF1-FC49-977F-E712F55B72AE}" destId="{0CBB06FB-EB7E-A644-BD32-54C805554692}" srcOrd="0" destOrd="0" presId="urn:microsoft.com/office/officeart/2005/8/layout/lProcess3"/>
    <dgm:cxn modelId="{EA6579C4-23E9-6347-A864-E7BFDE22C80F}" srcId="{B473DC0F-DA5E-B049-9376-905A46A29147}" destId="{3B188B07-4B8E-9144-BF2D-28821E671176}" srcOrd="0" destOrd="0" parTransId="{EBBB55A2-B96E-804F-9B35-53CFC74C2834}" sibTransId="{546CFAB0-B971-B840-BA7E-F3C40B4B752D}"/>
    <dgm:cxn modelId="{43E17FD8-7AEC-6541-8003-C673B31F6BF5}" srcId="{4EE4CD6D-7C09-FB4D-AF81-CEFF9C050354}" destId="{318183E9-BFF1-FC49-977F-E712F55B72AE}" srcOrd="1" destOrd="0" parTransId="{A87E7C53-436E-F54E-B1B3-3B04E1F1EC89}" sibTransId="{9FD76352-8A84-A240-A11B-324BC33B9F0D}"/>
    <dgm:cxn modelId="{32D0C2E8-6DAD-414D-88A0-6DC92DC45A0B}" srcId="{318183E9-BFF1-FC49-977F-E712F55B72AE}" destId="{7658BFE0-6A6C-9047-B3A8-4413BF7AC36B}" srcOrd="0" destOrd="0" parTransId="{B5918440-917B-0440-AE5D-768A55D72873}" sibTransId="{67B17611-364C-AF43-A938-5201C6BE7BA1}"/>
    <dgm:cxn modelId="{E97972E9-B56E-4C44-BB84-75C276CD7713}" type="presOf" srcId="{3B188B07-4B8E-9144-BF2D-28821E671176}" destId="{9150AECB-44BC-5241-8EE5-22D9C679263C}" srcOrd="0" destOrd="0" presId="urn:microsoft.com/office/officeart/2005/8/layout/lProcess3"/>
    <dgm:cxn modelId="{8007CA56-0C8A-8942-BD1A-654A6A0DF0DE}" type="presParOf" srcId="{E3829F2A-19D7-474D-931D-8EFE388E8BA4}" destId="{F76F88A1-4DBD-3D4A-999A-55D9F3CD891D}" srcOrd="0" destOrd="0" presId="urn:microsoft.com/office/officeart/2005/8/layout/lProcess3"/>
    <dgm:cxn modelId="{300EF386-B990-A04E-8C2D-DEF6B58CA452}" type="presParOf" srcId="{F76F88A1-4DBD-3D4A-999A-55D9F3CD891D}" destId="{ED0F94B5-BBB0-D248-B3D3-32FE8FCC3C95}" srcOrd="0" destOrd="0" presId="urn:microsoft.com/office/officeart/2005/8/layout/lProcess3"/>
    <dgm:cxn modelId="{39C8EF6D-3A8E-9643-9D71-1B081310FB38}" type="presParOf" srcId="{F76F88A1-4DBD-3D4A-999A-55D9F3CD891D}" destId="{F7B9E1D3-E1CD-A44F-8273-1026E89DE145}" srcOrd="1" destOrd="0" presId="urn:microsoft.com/office/officeart/2005/8/layout/lProcess3"/>
    <dgm:cxn modelId="{F7A34DE4-A4AD-BF4E-8323-3E6224ACC96E}" type="presParOf" srcId="{F76F88A1-4DBD-3D4A-999A-55D9F3CD891D}" destId="{9150AECB-44BC-5241-8EE5-22D9C679263C}" srcOrd="2" destOrd="0" presId="urn:microsoft.com/office/officeart/2005/8/layout/lProcess3"/>
    <dgm:cxn modelId="{A69D879C-78A0-AA46-AD83-65FE8A14853B}" type="presParOf" srcId="{E3829F2A-19D7-474D-931D-8EFE388E8BA4}" destId="{4961FA1E-251B-3E4B-9CA3-A8BA87185EAC}" srcOrd="1" destOrd="0" presId="urn:microsoft.com/office/officeart/2005/8/layout/lProcess3"/>
    <dgm:cxn modelId="{F1A0DCB7-446B-D64A-9F7D-DDD3336D784B}" type="presParOf" srcId="{E3829F2A-19D7-474D-931D-8EFE388E8BA4}" destId="{DCF63C71-9A79-F849-B9BE-9B1144BB4AD8}" srcOrd="2" destOrd="0" presId="urn:microsoft.com/office/officeart/2005/8/layout/lProcess3"/>
    <dgm:cxn modelId="{6AAE2F50-E088-9B45-965D-89E19973E762}" type="presParOf" srcId="{DCF63C71-9A79-F849-B9BE-9B1144BB4AD8}" destId="{0CBB06FB-EB7E-A644-BD32-54C805554692}" srcOrd="0" destOrd="0" presId="urn:microsoft.com/office/officeart/2005/8/layout/lProcess3"/>
    <dgm:cxn modelId="{B09CE8A3-A4C3-0E45-AFF2-EA08306928C1}" type="presParOf" srcId="{DCF63C71-9A79-F849-B9BE-9B1144BB4AD8}" destId="{2FBFDF1E-B97A-E241-98B0-5344EAFE5EE4}" srcOrd="1" destOrd="0" presId="urn:microsoft.com/office/officeart/2005/8/layout/lProcess3"/>
    <dgm:cxn modelId="{4CF890D8-71CA-9C40-ADAA-2AEBBD923B95}" type="presParOf" srcId="{DCF63C71-9A79-F849-B9BE-9B1144BB4AD8}" destId="{881601B5-EEAC-A64B-A941-A0EB5AC225C6}" srcOrd="2" destOrd="0" presId="urn:microsoft.com/office/officeart/2005/8/layout/lProcess3"/>
    <dgm:cxn modelId="{9144DF41-D131-2543-A156-E8F16E616293}" type="presParOf" srcId="{E3829F2A-19D7-474D-931D-8EFE388E8BA4}" destId="{CBF89D50-BE85-0A49-B02A-4396C3383DDF}" srcOrd="3" destOrd="0" presId="urn:microsoft.com/office/officeart/2005/8/layout/lProcess3"/>
    <dgm:cxn modelId="{775B0370-0DEA-894F-B0F5-835D97188532}" type="presParOf" srcId="{E3829F2A-19D7-474D-931D-8EFE388E8BA4}" destId="{39925C4A-8BB6-2E45-859F-DDF7DBF838FE}" srcOrd="4" destOrd="0" presId="urn:microsoft.com/office/officeart/2005/8/layout/lProcess3"/>
    <dgm:cxn modelId="{13D16C81-96AF-2A4F-8D03-6A78965F0043}" type="presParOf" srcId="{39925C4A-8BB6-2E45-859F-DDF7DBF838FE}" destId="{139DB81D-F3B9-7444-96C6-A104002589A5}" srcOrd="0" destOrd="0" presId="urn:microsoft.com/office/officeart/2005/8/layout/lProcess3"/>
    <dgm:cxn modelId="{76A1BACC-C660-334A-804A-111EFA2C95DA}" type="presParOf" srcId="{39925C4A-8BB6-2E45-859F-DDF7DBF838FE}" destId="{EDA26154-3707-444C-9C68-E3417CCF168C}" srcOrd="1" destOrd="0" presId="urn:microsoft.com/office/officeart/2005/8/layout/lProcess3"/>
    <dgm:cxn modelId="{DA1929C8-16AE-1440-9FFA-803AA78D0991}" type="presParOf" srcId="{39925C4A-8BB6-2E45-859F-DDF7DBF838FE}" destId="{849F8FCB-1BA4-EA4C-8004-C120B54CA05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F94B5-BBB0-D248-B3D3-32FE8FCC3C95}">
      <dsp:nvSpPr>
        <dsp:cNvPr id="0" name=""/>
        <dsp:cNvSpPr/>
      </dsp:nvSpPr>
      <dsp:spPr>
        <a:xfrm>
          <a:off x="4927" y="117903"/>
          <a:ext cx="2398514" cy="959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i="0" kern="1200" dirty="0"/>
            <a:t>Professionals:</a:t>
          </a:r>
          <a:r>
            <a:rPr lang="en-AU" sz="1700" b="0" i="0" kern="1200" dirty="0"/>
            <a:t> </a:t>
          </a:r>
          <a:endParaRPr lang="en-GB" sz="1700" kern="1200" dirty="0"/>
        </a:p>
      </dsp:txBody>
      <dsp:txXfrm>
        <a:off x="484630" y="117903"/>
        <a:ext cx="1439109" cy="959405"/>
      </dsp:txXfrm>
    </dsp:sp>
    <dsp:sp modelId="{9150AECB-44BC-5241-8EE5-22D9C679263C}">
      <dsp:nvSpPr>
        <dsp:cNvPr id="0" name=""/>
        <dsp:cNvSpPr/>
      </dsp:nvSpPr>
      <dsp:spPr>
        <a:xfrm>
          <a:off x="2091634" y="199453"/>
          <a:ext cx="8266638" cy="79630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0" i="0" kern="1200" dirty="0"/>
            <a:t>Use the insights to make informed career decisions, including job title choices, skill development, and understanding salary trends</a:t>
          </a:r>
          <a:endParaRPr lang="en-GB" sz="2000" kern="1200" dirty="0"/>
        </a:p>
      </dsp:txBody>
      <dsp:txXfrm>
        <a:off x="2489787" y="199453"/>
        <a:ext cx="7470332" cy="796306"/>
      </dsp:txXfrm>
    </dsp:sp>
    <dsp:sp modelId="{0CBB06FB-EB7E-A644-BD32-54C805554692}">
      <dsp:nvSpPr>
        <dsp:cNvPr id="0" name=""/>
        <dsp:cNvSpPr/>
      </dsp:nvSpPr>
      <dsp:spPr>
        <a:xfrm>
          <a:off x="4927" y="1211626"/>
          <a:ext cx="2398514" cy="959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i="0" kern="1200" dirty="0"/>
            <a:t>Employers</a:t>
          </a:r>
          <a:endParaRPr lang="en-GB" sz="1700" kern="1200" dirty="0"/>
        </a:p>
      </dsp:txBody>
      <dsp:txXfrm>
        <a:off x="484630" y="1211626"/>
        <a:ext cx="1439109" cy="959405"/>
      </dsp:txXfrm>
    </dsp:sp>
    <dsp:sp modelId="{881601B5-EEAC-A64B-A941-A0EB5AC225C6}">
      <dsp:nvSpPr>
        <dsp:cNvPr id="0" name=""/>
        <dsp:cNvSpPr/>
      </dsp:nvSpPr>
      <dsp:spPr>
        <a:xfrm>
          <a:off x="2091634" y="1293175"/>
          <a:ext cx="8046240" cy="79630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0" i="0" kern="1200" dirty="0"/>
            <a:t>Gain a better understanding of competitive salary ranges and factors that influence salaries.</a:t>
          </a:r>
          <a:endParaRPr lang="en-GB" sz="2000" kern="1200" dirty="0"/>
        </a:p>
      </dsp:txBody>
      <dsp:txXfrm>
        <a:off x="2489787" y="1293175"/>
        <a:ext cx="7249934" cy="796306"/>
      </dsp:txXfrm>
    </dsp:sp>
    <dsp:sp modelId="{139DB81D-F3B9-7444-96C6-A104002589A5}">
      <dsp:nvSpPr>
        <dsp:cNvPr id="0" name=""/>
        <dsp:cNvSpPr/>
      </dsp:nvSpPr>
      <dsp:spPr>
        <a:xfrm>
          <a:off x="4927" y="2305348"/>
          <a:ext cx="2398514" cy="959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i="0" kern="1200" dirty="0"/>
            <a:t>Job Seekers:</a:t>
          </a:r>
          <a:r>
            <a:rPr lang="en-AU" sz="1700" b="0" i="0" kern="1200" dirty="0"/>
            <a:t> </a:t>
          </a:r>
          <a:endParaRPr lang="en-GB" sz="1700" kern="1200" dirty="0"/>
        </a:p>
      </dsp:txBody>
      <dsp:txXfrm>
        <a:off x="484630" y="2305348"/>
        <a:ext cx="1439109" cy="959405"/>
      </dsp:txXfrm>
    </dsp:sp>
    <dsp:sp modelId="{849F8FCB-1BA4-EA4C-8004-C120B54CA057}">
      <dsp:nvSpPr>
        <dsp:cNvPr id="0" name=""/>
        <dsp:cNvSpPr/>
      </dsp:nvSpPr>
      <dsp:spPr>
        <a:xfrm>
          <a:off x="2034738" y="2382120"/>
          <a:ext cx="8203889" cy="79630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0" i="0" kern="1200" dirty="0"/>
            <a:t>Consider locations and companies with high job availability in Data Science.</a:t>
          </a:r>
          <a:endParaRPr lang="en-GB" sz="2000" kern="1200" dirty="0"/>
        </a:p>
      </dsp:txBody>
      <dsp:txXfrm>
        <a:off x="2432891" y="2382120"/>
        <a:ext cx="7407583" cy="796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1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2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8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2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nabchaki/data-science-salaries-2023/dat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80701&amp;picture=any-questions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8A0D4-E9C8-038E-F71D-203E7D968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577" y="2537792"/>
            <a:ext cx="5679433" cy="2319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3700" b="1" i="0" kern="1200" dirty="0">
                <a:solidFill>
                  <a:schemeClr val="tx1"/>
                </a:solidFill>
                <a:effectLst/>
              </a:rPr>
              <a:t>Data Science Salaries 2023 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97990-BB04-11E7-B0FD-4E62B502D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2547" y="5088824"/>
            <a:ext cx="6016487" cy="23191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The Demolition Men</a:t>
            </a:r>
          </a:p>
          <a:p>
            <a:pPr>
              <a:lnSpc>
                <a:spcPct val="100000"/>
              </a:lnSpc>
            </a:pPr>
            <a:r>
              <a:rPr lang="en-US" sz="15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Birat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Jung Thapa(u3245672)</a:t>
            </a:r>
          </a:p>
          <a:p>
            <a:pPr>
              <a:lnSpc>
                <a:spcPct val="100000"/>
              </a:lnSpc>
            </a:pPr>
            <a:r>
              <a:rPr lang="en-US" sz="15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Prahlad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Panthi</a:t>
            </a: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u3248319)</a:t>
            </a:r>
          </a:p>
          <a:p>
            <a:pPr>
              <a:lnSpc>
                <a:spcPct val="100000"/>
              </a:lnSpc>
            </a:pPr>
            <a:r>
              <a:rPr lang="en-US" sz="1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Shital Ghimire(u3218501</a:t>
            </a:r>
            <a:r>
              <a:rPr lang="en-US" sz="1500" dirty="0"/>
              <a:t>)</a:t>
            </a:r>
            <a:br>
              <a:rPr lang="en-US" sz="1500" dirty="0"/>
            </a:br>
            <a:endParaRPr lang="en-US" sz="1500" b="0" i="0" u="none" strike="noStrike" dirty="0">
              <a:effectLst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5A387-D8BA-34CF-2790-1FC69EE38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0" r="12068"/>
          <a:stretch/>
        </p:blipFill>
        <p:spPr>
          <a:xfrm>
            <a:off x="20" y="10"/>
            <a:ext cx="6512507" cy="685799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stA="14995" endPos="65000" dist="50800" dir="5400000" sy="-100000" algn="bl" rotWithShape="0"/>
          </a:effec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4D4B-C6A6-71C6-72A9-697EC73F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ED76-381E-BC37-E43B-CB3A1DCC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domain continues to offer competitive salaries, with a positive trend in recent years.</a:t>
            </a:r>
          </a:p>
          <a:p>
            <a:r>
              <a:rPr lang="en-US" dirty="0">
                <a:latin typeface="+mj-lt"/>
              </a:rPr>
              <a:t>Experience levels and company sizes also impact salaries.</a:t>
            </a:r>
          </a:p>
          <a:p>
            <a:r>
              <a:rPr lang="en-US" dirty="0">
                <a:latin typeface="+mj-lt"/>
              </a:rPr>
              <a:t>Geographical location plays a crucial role.</a:t>
            </a:r>
          </a:p>
          <a:p>
            <a:r>
              <a:rPr lang="en-US" dirty="0">
                <a:latin typeface="+mj-lt"/>
              </a:rPr>
              <a:t>Certain countries offer more Data Science job opportunities than others.</a:t>
            </a:r>
          </a:p>
        </p:txBody>
      </p:sp>
    </p:spTree>
    <p:extLst>
      <p:ext uri="{BB962C8B-B14F-4D97-AF65-F5344CB8AC3E}">
        <p14:creationId xmlns:p14="http://schemas.microsoft.com/office/powerpoint/2010/main" val="121065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107-1791-B82A-062B-C9674618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4610099" cy="1745000"/>
          </a:xfrm>
        </p:spPr>
        <p:txBody>
          <a:bodyPr anchor="t">
            <a:normAutofit/>
          </a:bodyPr>
          <a:lstStyle/>
          <a:p>
            <a:r>
              <a:rPr lang="en-US" dirty="0"/>
              <a:t>Packages Used</a:t>
            </a:r>
          </a:p>
        </p:txBody>
      </p:sp>
      <p:pic>
        <p:nvPicPr>
          <p:cNvPr id="5" name="Content Placeholder 4" descr="A hexagon with blue dots and black text&#10;&#10;Description automatically generated">
            <a:extLst>
              <a:ext uri="{FF2B5EF4-FFF2-40B4-BE49-F238E27FC236}">
                <a16:creationId xmlns:a16="http://schemas.microsoft.com/office/drawing/2014/main" id="{13ADF5DB-18AF-3B3F-727F-1AB933B8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3518265"/>
            <a:ext cx="2112912" cy="2436421"/>
          </a:xfrm>
          <a:noFill/>
        </p:spPr>
      </p:pic>
      <p:pic>
        <p:nvPicPr>
          <p:cNvPr id="7" name="Picture 6" descr="A blue and grey logo&#10;&#10;Description automatically generated">
            <a:extLst>
              <a:ext uri="{FF2B5EF4-FFF2-40B4-BE49-F238E27FC236}">
                <a16:creationId xmlns:a16="http://schemas.microsoft.com/office/drawing/2014/main" id="{B79E4611-424A-0D10-5B1E-B8BE0ACB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64" y="3531079"/>
            <a:ext cx="1824963" cy="2436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93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EAC1-0015-D5CD-220A-A4E4F3EF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050F-404B-E636-7FBF-9B64AE59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https://www.kaggle.com/datasets/arnabchaki/data-science-salaries-2023/data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57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ackboard&#10;&#10;Description automatically generated">
            <a:extLst>
              <a:ext uri="{FF2B5EF4-FFF2-40B4-BE49-F238E27FC236}">
                <a16:creationId xmlns:a16="http://schemas.microsoft.com/office/drawing/2014/main" id="{73457D0B-719D-3B52-77D4-A780C5450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8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D0B03-0427-34B2-AF59-F34B2A211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9" y="5468637"/>
            <a:ext cx="6835698" cy="691925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Thankyou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BADE-D9B5-F511-9594-85A3FAF72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3947" y="4897655"/>
            <a:ext cx="5977719" cy="1141964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2000" i="1" dirty="0">
                <a:solidFill>
                  <a:srgbClr val="FFFFFF"/>
                </a:solidFill>
              </a:rPr>
              <a:t>Data Science salaries 2023 Q&amp;A</a:t>
            </a:r>
          </a:p>
        </p:txBody>
      </p:sp>
    </p:spTree>
    <p:extLst>
      <p:ext uri="{BB962C8B-B14F-4D97-AF65-F5344CB8AC3E}">
        <p14:creationId xmlns:p14="http://schemas.microsoft.com/office/powerpoint/2010/main" val="185380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0EE6-1D62-A2D0-2FB5-CBF2DEA9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20E761-5F0E-4D79-87B4-BA9918FB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460170"/>
            <a:ext cx="5679451" cy="389617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Description of the problem</a:t>
            </a:r>
          </a:p>
          <a:p>
            <a:pPr marL="0" indent="0">
              <a:buNone/>
            </a:pPr>
            <a:r>
              <a:rPr lang="en-US" dirty="0"/>
              <a:t>1. Data science is a diverse field encompassing various roles, industries, and specializations, and understanding.</a:t>
            </a:r>
          </a:p>
          <a:p>
            <a:pPr marL="0" indent="0">
              <a:buNone/>
            </a:pPr>
            <a:r>
              <a:rPr lang="en-US" dirty="0"/>
              <a:t>2. Salary distribution is crucial for both professionals and employers.</a:t>
            </a:r>
          </a:p>
          <a:p>
            <a:pPr marL="0" indent="0">
              <a:buNone/>
            </a:pPr>
            <a:r>
              <a:rPr lang="en-US" dirty="0"/>
              <a:t>3.It is important to have </a:t>
            </a:r>
            <a:r>
              <a:rPr lang="en-US" dirty="0" err="1"/>
              <a:t>nsights</a:t>
            </a:r>
            <a:r>
              <a:rPr lang="en-US" dirty="0"/>
              <a:t> into salary trends and variations based on factors such as experience, job title, and geographical location.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C4FE7ED2-E3A8-7B0F-E617-0A09CDC57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41" r="1970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10/20/23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91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6890-33ED-AB2B-529B-B313F5FB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4028"/>
            <a:ext cx="10363200" cy="139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>
                <a:effectLst/>
                <a:latin typeface="+mj-lt"/>
                <a:cs typeface="Times New Roman" panose="02020603050405020304" pitchFamily="18" charset="0"/>
              </a:rPr>
              <a:t>Objective of project</a:t>
            </a:r>
          </a:p>
          <a:p>
            <a:pPr marL="0" indent="0">
              <a:buNone/>
            </a:pPr>
            <a:r>
              <a:rPr lang="en-AU">
                <a:cs typeface="Times New Roman" panose="02020603050405020304" pitchFamily="18" charset="0"/>
              </a:rPr>
              <a:t>We aim to </a:t>
            </a:r>
            <a:r>
              <a:rPr lang="en-AU">
                <a:effectLst/>
                <a:cs typeface="Times New Roman" panose="02020603050405020304" pitchFamily="18" charset="0"/>
              </a:rPr>
              <a:t>Analyse and visualize Data Science salaries for the year 2023 to provide insights into salary trends, variations, and factors influencing compensation within the field.</a:t>
            </a:r>
          </a:p>
          <a:p>
            <a:pPr marL="0" indent="0">
              <a:buNone/>
            </a:pPr>
            <a:endParaRPr lang="en-AU">
              <a:effectLst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CC505-2CFB-474E-05B0-67C829C53EB2}"/>
              </a:ext>
            </a:extLst>
          </p:cNvPr>
          <p:cNvSpPr txBox="1">
            <a:spLocks/>
          </p:cNvSpPr>
          <p:nvPr/>
        </p:nvSpPr>
        <p:spPr>
          <a:xfrm>
            <a:off x="914400" y="3299400"/>
            <a:ext cx="10363200" cy="1392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>
                <a:latin typeface="+mj-lt"/>
                <a:cs typeface="Times New Roman" panose="02020603050405020304" pitchFamily="18" charset="0"/>
              </a:rPr>
              <a:t>Scope of the Project</a:t>
            </a:r>
          </a:p>
          <a:p>
            <a:pPr marL="0" indent="0">
              <a:buNone/>
            </a:pPr>
            <a:r>
              <a:rPr lang="en-AU">
                <a:cs typeface="Times New Roman" panose="02020603050405020304" pitchFamily="18" charset="0"/>
              </a:rPr>
              <a:t>Develop interactive and informative visual representations, including bar charts, pie charts, and geographical maps, to help professionals and employers make data-driven decisions regarding salary expectations, hiring, and workforce planning in the Data Science domain for 2023.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5B1F-DA2D-B556-FEE5-972D6F4A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D622-A627-6EF4-D9C5-357A508A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363200" cy="21325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 Domain:</a:t>
            </a:r>
          </a:p>
          <a:p>
            <a:r>
              <a:rPr lang="en-US" dirty="0"/>
              <a:t>The project focuses on data related to salaries within the domain of Data Science.</a:t>
            </a:r>
          </a:p>
          <a:p>
            <a:r>
              <a:rPr lang="en-US" dirty="0"/>
              <a:t>Data Science is a multidisciplinary field that involves the analysis, interpretation, and management of data to extract valuable insights, make data-driven decisions, and solve complex problems.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07F6D-98B0-5B7E-DA1A-33CA14F3A282}"/>
              </a:ext>
            </a:extLst>
          </p:cNvPr>
          <p:cNvSpPr txBox="1">
            <a:spLocks/>
          </p:cNvSpPr>
          <p:nvPr/>
        </p:nvSpPr>
        <p:spPr>
          <a:xfrm>
            <a:off x="914399" y="4583913"/>
            <a:ext cx="10363200" cy="2132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Collection: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1. The salary data was collected from various sources, including job boards, salary surveys, industry reports, and online job postings.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 data sources were both public and private, reflecting a wide range of salary information across the Data Science domain.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5820-22A3-928E-22DC-93CB385E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820614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C272E-B74F-B25B-8E04-B139B053F365}"/>
              </a:ext>
            </a:extLst>
          </p:cNvPr>
          <p:cNvSpPr txBox="1"/>
          <p:nvPr/>
        </p:nvSpPr>
        <p:spPr>
          <a:xfrm>
            <a:off x="944956" y="2321169"/>
            <a:ext cx="456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Salary Is trending over the years?</a:t>
            </a:r>
          </a:p>
        </p:txBody>
      </p:sp>
      <p:pic>
        <p:nvPicPr>
          <p:cNvPr id="10" name="Content Placeholder 9" descr="A graph showing a line going up&#10;&#10;Description automatically generated">
            <a:extLst>
              <a:ext uri="{FF2B5EF4-FFF2-40B4-BE49-F238E27FC236}">
                <a16:creationId xmlns:a16="http://schemas.microsoft.com/office/drawing/2014/main" id="{0A19A2D7-99D6-5427-3A5F-979A3C49C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90501"/>
            <a:ext cx="4677508" cy="338296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BD4551-80DC-6F00-55C9-26648362B826}"/>
              </a:ext>
            </a:extLst>
          </p:cNvPr>
          <p:cNvSpPr txBox="1"/>
          <p:nvPr/>
        </p:nvSpPr>
        <p:spPr>
          <a:xfrm>
            <a:off x="6096000" y="2321169"/>
            <a:ext cx="5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is Experience level affecting the Salary?</a:t>
            </a:r>
          </a:p>
        </p:txBody>
      </p:sp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D720BA0-D615-9B37-D422-F346414D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725" y="2690500"/>
            <a:ext cx="5048982" cy="33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3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F31E-959D-AA94-6C77-E9614E5E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C01F-4C83-67CB-DEC5-CDFB37A81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271750" cy="666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job title gets the highest?</a:t>
            </a:r>
          </a:p>
        </p:txBody>
      </p:sp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60FAB86-0A42-275E-39C8-934A4FD6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3225799"/>
            <a:ext cx="4516841" cy="3011227"/>
          </a:xfrm>
          <a:prstGeom prst="rect">
            <a:avLst/>
          </a:prstGeom>
        </p:spPr>
      </p:pic>
      <p:pic>
        <p:nvPicPr>
          <p:cNvPr id="9" name="Picture 8" descr="A graph of a salary&#10;&#10;Description automatically generated with medium confidence">
            <a:extLst>
              <a:ext uri="{FF2B5EF4-FFF2-40B4-BE49-F238E27FC236}">
                <a16:creationId xmlns:a16="http://schemas.microsoft.com/office/drawing/2014/main" id="{BBA3B385-A367-7E89-46DA-CE0C9156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53" y="3214968"/>
            <a:ext cx="4516841" cy="302205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CBE197-5CA6-9B04-3FD8-1C98877991C5}"/>
              </a:ext>
            </a:extLst>
          </p:cNvPr>
          <p:cNvSpPr txBox="1">
            <a:spLocks/>
          </p:cNvSpPr>
          <p:nvPr/>
        </p:nvSpPr>
        <p:spPr>
          <a:xfrm>
            <a:off x="5973453" y="2559171"/>
            <a:ext cx="4271750" cy="666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Does the salary depend on the size of the company?</a:t>
            </a:r>
          </a:p>
        </p:txBody>
      </p:sp>
    </p:spTree>
    <p:extLst>
      <p:ext uri="{BB962C8B-B14F-4D97-AF65-F5344CB8AC3E}">
        <p14:creationId xmlns:p14="http://schemas.microsoft.com/office/powerpoint/2010/main" val="181974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5C46-4C7B-1848-0211-4F1157A4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D1CC-957B-089F-1ADB-2405ECEA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WHERE ARE THESE COMPANY LOCATED?</a:t>
            </a:r>
          </a:p>
          <a:p>
            <a:endParaRPr lang="en-US" dirty="0"/>
          </a:p>
        </p:txBody>
      </p:sp>
      <p:pic>
        <p:nvPicPr>
          <p:cNvPr id="5" name="Picture 4" descr="A graph with numbers and colored bars&#10;&#10;Description automatically generated with medium confidence">
            <a:extLst>
              <a:ext uri="{FF2B5EF4-FFF2-40B4-BE49-F238E27FC236}">
                <a16:creationId xmlns:a16="http://schemas.microsoft.com/office/drawing/2014/main" id="{A61BECBB-2429-2EF4-0249-20FBFD38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220873"/>
            <a:ext cx="4667536" cy="32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1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035B-D845-1242-00E2-C7FE0EAD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2F66-D92A-F4CD-B05B-ACC81783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REVEALS THAT IN AVERAGE, SALARY OF DATA SCIENCE RELATED JOBS INCREASING OVER THE YEARS.</a:t>
            </a:r>
          </a:p>
          <a:p>
            <a:r>
              <a:rPr lang="en-US" dirty="0"/>
              <a:t> DATA SCIENCE TECH LEAD, CLOUD DATA ARCHITECT ARE AMONG THE TOP PAID.</a:t>
            </a:r>
          </a:p>
          <a:p>
            <a:r>
              <a:rPr lang="en-US" dirty="0"/>
              <a:t>JOBS WERE DOMINATED BY US MARKET.</a:t>
            </a:r>
          </a:p>
          <a:p>
            <a:r>
              <a:rPr lang="en-US" dirty="0"/>
              <a:t>COMPANY SIZE ALSO AFFECT THE SALARY.</a:t>
            </a:r>
          </a:p>
        </p:txBody>
      </p:sp>
    </p:spTree>
    <p:extLst>
      <p:ext uri="{BB962C8B-B14F-4D97-AF65-F5344CB8AC3E}">
        <p14:creationId xmlns:p14="http://schemas.microsoft.com/office/powerpoint/2010/main" val="36382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E07B-2A2A-6A2C-5214-4921BEF6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FOR 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315F12-2B4C-EA74-BB59-3F894DD1F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09269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26672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501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Grandview Display</vt:lpstr>
      <vt:lpstr>Times New Roman</vt:lpstr>
      <vt:lpstr>DashVTI</vt:lpstr>
      <vt:lpstr>Data Science Salaries 2023 💸</vt:lpstr>
      <vt:lpstr>Introduction</vt:lpstr>
      <vt:lpstr>PowerPoint Presentation</vt:lpstr>
      <vt:lpstr>Data</vt:lpstr>
      <vt:lpstr>Analysis</vt:lpstr>
      <vt:lpstr>Analysis</vt:lpstr>
      <vt:lpstr>Analysis</vt:lpstr>
      <vt:lpstr>KEY POINTS</vt:lpstr>
      <vt:lpstr>CALL FOR ACTION</vt:lpstr>
      <vt:lpstr>CONCLUSION</vt:lpstr>
      <vt:lpstr>Packages Used</vt:lpstr>
      <vt:lpstr>References</vt:lpstr>
      <vt:lpstr>Thankyou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2023 💸</dc:title>
  <dc:creator>Shital.Ghimire</dc:creator>
  <cp:lastModifiedBy>Shital.Ghimire</cp:lastModifiedBy>
  <cp:revision>4</cp:revision>
  <dcterms:created xsi:type="dcterms:W3CDTF">2023-10-19T08:02:48Z</dcterms:created>
  <dcterms:modified xsi:type="dcterms:W3CDTF">2023-10-20T04:31:10Z</dcterms:modified>
</cp:coreProperties>
</file>