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Low Temperature UMBS Optimization…"/>
          <p:cNvSpPr txBox="1"/>
          <p:nvPr>
            <p:ph type="title" idx="4294967295"/>
          </p:nvPr>
        </p:nvSpPr>
        <p:spPr>
          <a:xfrm>
            <a:off x="1076723" y="2016136"/>
            <a:ext cx="7657215" cy="3194991"/>
          </a:xfrm>
          <a:prstGeom prst="rect">
            <a:avLst/>
          </a:prstGeom>
        </p:spPr>
        <p:txBody>
          <a:bodyPr lIns="19050" tIns="19050" rIns="19050" bIns="19050" anchor="t"/>
          <a:lstStyle/>
          <a:p>
            <a:pPr algn="l" defTabSz="999718">
              <a:lnSpc>
                <a:spcPct val="80000"/>
              </a:lnSpc>
              <a:defRPr b="1" spc="-68" sz="3443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Low Temperature UMBS Optimization                                                                                                              </a:t>
            </a:r>
          </a:p>
          <a:p>
            <a:pPr algn="l" defTabSz="999718">
              <a:lnSpc>
                <a:spcPct val="80000"/>
              </a:lnSpc>
              <a:defRPr b="1" spc="-68" sz="3443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999718">
              <a:lnSpc>
                <a:spcPct val="80000"/>
              </a:lnSpc>
              <a:defRPr spc="-45" sz="2296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Investigator: Yushuai Liu                                                                                                                      </a:t>
            </a:r>
          </a:p>
          <a:p>
            <a:pPr algn="l" defTabSz="999718">
              <a:lnSpc>
                <a:spcPct val="80000"/>
              </a:lnSpc>
              <a:defRPr spc="-45" sz="2296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Analysis: C. Bryan Daniels                                                                                                                        </a:t>
            </a:r>
          </a:p>
          <a:p>
            <a:pPr algn="l" defTabSz="999718">
              <a:lnSpc>
                <a:spcPct val="80000"/>
              </a:lnSpc>
              <a:defRPr spc="-45" sz="2296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Sequencing: Chang Ye                                                                                                                              </a:t>
            </a:r>
          </a:p>
          <a:p>
            <a:pPr algn="l" defTabSz="999718">
              <a:lnSpc>
                <a:spcPct val="80000"/>
              </a:lnSpc>
              <a:defRPr spc="-45" sz="2296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Supervisor: Qing Dai                                                                                                                              </a:t>
            </a:r>
          </a:p>
          <a:p>
            <a:pPr algn="l" defTabSz="999718">
              <a:lnSpc>
                <a:spcPct val="80000"/>
              </a:lnSpc>
              <a:defRPr b="1" spc="-68" sz="3443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999718">
              <a:lnSpc>
                <a:spcPct val="80000"/>
              </a:lnSpc>
              <a:defRPr b="1" spc="-68" sz="3443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 spc="-45" sz="2296"/>
              <a:t>October 16, 2024</a:t>
            </a:r>
            <a:endParaRPr b="0" spc="-45" sz="2296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1348" y="573151"/>
            <a:ext cx="7881304" cy="5711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728" y="2364771"/>
            <a:ext cx="7900544" cy="21284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890" y="1296263"/>
            <a:ext cx="7894220" cy="4265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133" y="2262176"/>
            <a:ext cx="7665734" cy="2065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724" y="2396560"/>
            <a:ext cx="7664552" cy="20648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7671" y="619964"/>
            <a:ext cx="7651898" cy="5618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9800" y="570582"/>
            <a:ext cx="7864400" cy="57168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179" y="496209"/>
            <a:ext cx="8093642" cy="5865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8542" y="542635"/>
            <a:ext cx="8074554" cy="5772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3599" y="603772"/>
            <a:ext cx="7796802" cy="5650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