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B87A"/>
    <a:srgbClr val="9EAD0F"/>
    <a:srgbClr val="5E67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3" autoAdjust="0"/>
    <p:restoredTop sz="94660"/>
  </p:normalViewPr>
  <p:slideViewPr>
    <p:cSldViewPr snapToGrid="0">
      <p:cViewPr varScale="1">
        <p:scale>
          <a:sx n="86" d="100"/>
          <a:sy n="86" d="100"/>
        </p:scale>
        <p:origin x="478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EC6695-E1D2-413C-9015-94773C02F8DB}"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FA862-694A-475E-A364-C5295602C410}" type="slidenum">
              <a:rPr lang="en-US" smtClean="0"/>
              <a:t>‹#›</a:t>
            </a:fld>
            <a:endParaRPr lang="en-US"/>
          </a:p>
        </p:txBody>
      </p:sp>
    </p:spTree>
    <p:extLst>
      <p:ext uri="{BB962C8B-B14F-4D97-AF65-F5344CB8AC3E}">
        <p14:creationId xmlns:p14="http://schemas.microsoft.com/office/powerpoint/2010/main" val="179882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EC6695-E1D2-413C-9015-94773C02F8DB}"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FA862-694A-475E-A364-C5295602C410}" type="slidenum">
              <a:rPr lang="en-US" smtClean="0"/>
              <a:t>‹#›</a:t>
            </a:fld>
            <a:endParaRPr lang="en-US"/>
          </a:p>
        </p:txBody>
      </p:sp>
    </p:spTree>
    <p:extLst>
      <p:ext uri="{BB962C8B-B14F-4D97-AF65-F5344CB8AC3E}">
        <p14:creationId xmlns:p14="http://schemas.microsoft.com/office/powerpoint/2010/main" val="2156129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EC6695-E1D2-413C-9015-94773C02F8DB}"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FA862-694A-475E-A364-C5295602C410}" type="slidenum">
              <a:rPr lang="en-US" smtClean="0"/>
              <a:t>‹#›</a:t>
            </a:fld>
            <a:endParaRPr lang="en-US"/>
          </a:p>
        </p:txBody>
      </p:sp>
    </p:spTree>
    <p:extLst>
      <p:ext uri="{BB962C8B-B14F-4D97-AF65-F5344CB8AC3E}">
        <p14:creationId xmlns:p14="http://schemas.microsoft.com/office/powerpoint/2010/main" val="49802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EC6695-E1D2-413C-9015-94773C02F8DB}"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FA862-694A-475E-A364-C5295602C410}" type="slidenum">
              <a:rPr lang="en-US" smtClean="0"/>
              <a:t>‹#›</a:t>
            </a:fld>
            <a:endParaRPr lang="en-US"/>
          </a:p>
        </p:txBody>
      </p:sp>
    </p:spTree>
    <p:extLst>
      <p:ext uri="{BB962C8B-B14F-4D97-AF65-F5344CB8AC3E}">
        <p14:creationId xmlns:p14="http://schemas.microsoft.com/office/powerpoint/2010/main" val="3393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EC6695-E1D2-413C-9015-94773C02F8DB}"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FA862-694A-475E-A364-C5295602C410}" type="slidenum">
              <a:rPr lang="en-US" smtClean="0"/>
              <a:t>‹#›</a:t>
            </a:fld>
            <a:endParaRPr lang="en-US"/>
          </a:p>
        </p:txBody>
      </p:sp>
    </p:spTree>
    <p:extLst>
      <p:ext uri="{BB962C8B-B14F-4D97-AF65-F5344CB8AC3E}">
        <p14:creationId xmlns:p14="http://schemas.microsoft.com/office/powerpoint/2010/main" val="211391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EC6695-E1D2-413C-9015-94773C02F8DB}"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FA862-694A-475E-A364-C5295602C410}" type="slidenum">
              <a:rPr lang="en-US" smtClean="0"/>
              <a:t>‹#›</a:t>
            </a:fld>
            <a:endParaRPr lang="en-US"/>
          </a:p>
        </p:txBody>
      </p:sp>
    </p:spTree>
    <p:extLst>
      <p:ext uri="{BB962C8B-B14F-4D97-AF65-F5344CB8AC3E}">
        <p14:creationId xmlns:p14="http://schemas.microsoft.com/office/powerpoint/2010/main" val="316240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EC6695-E1D2-413C-9015-94773C02F8DB}"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FA862-694A-475E-A364-C5295602C410}" type="slidenum">
              <a:rPr lang="en-US" smtClean="0"/>
              <a:t>‹#›</a:t>
            </a:fld>
            <a:endParaRPr lang="en-US"/>
          </a:p>
        </p:txBody>
      </p:sp>
    </p:spTree>
    <p:extLst>
      <p:ext uri="{BB962C8B-B14F-4D97-AF65-F5344CB8AC3E}">
        <p14:creationId xmlns:p14="http://schemas.microsoft.com/office/powerpoint/2010/main" val="321835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EC6695-E1D2-413C-9015-94773C02F8DB}"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FA862-694A-475E-A364-C5295602C410}" type="slidenum">
              <a:rPr lang="en-US" smtClean="0"/>
              <a:t>‹#›</a:t>
            </a:fld>
            <a:endParaRPr lang="en-US"/>
          </a:p>
        </p:txBody>
      </p:sp>
    </p:spTree>
    <p:extLst>
      <p:ext uri="{BB962C8B-B14F-4D97-AF65-F5344CB8AC3E}">
        <p14:creationId xmlns:p14="http://schemas.microsoft.com/office/powerpoint/2010/main" val="791461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C6695-E1D2-413C-9015-94773C02F8DB}"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FA862-694A-475E-A364-C5295602C410}" type="slidenum">
              <a:rPr lang="en-US" smtClean="0"/>
              <a:t>‹#›</a:t>
            </a:fld>
            <a:endParaRPr lang="en-US"/>
          </a:p>
        </p:txBody>
      </p:sp>
    </p:spTree>
    <p:extLst>
      <p:ext uri="{BB962C8B-B14F-4D97-AF65-F5344CB8AC3E}">
        <p14:creationId xmlns:p14="http://schemas.microsoft.com/office/powerpoint/2010/main" val="27100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FEC6695-E1D2-413C-9015-94773C02F8DB}"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FA862-694A-475E-A364-C5295602C410}" type="slidenum">
              <a:rPr lang="en-US" smtClean="0"/>
              <a:t>‹#›</a:t>
            </a:fld>
            <a:endParaRPr lang="en-US"/>
          </a:p>
        </p:txBody>
      </p:sp>
    </p:spTree>
    <p:extLst>
      <p:ext uri="{BB962C8B-B14F-4D97-AF65-F5344CB8AC3E}">
        <p14:creationId xmlns:p14="http://schemas.microsoft.com/office/powerpoint/2010/main" val="1287839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FEC6695-E1D2-413C-9015-94773C02F8DB}"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FA862-694A-475E-A364-C5295602C410}" type="slidenum">
              <a:rPr lang="en-US" smtClean="0"/>
              <a:t>‹#›</a:t>
            </a:fld>
            <a:endParaRPr lang="en-US"/>
          </a:p>
        </p:txBody>
      </p:sp>
    </p:spTree>
    <p:extLst>
      <p:ext uri="{BB962C8B-B14F-4D97-AF65-F5344CB8AC3E}">
        <p14:creationId xmlns:p14="http://schemas.microsoft.com/office/powerpoint/2010/main" val="2842673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82000"/>
                  </a:schemeClr>
                </a:solidFill>
              </a:defRPr>
            </a:lvl1pPr>
          </a:lstStyle>
          <a:p>
            <a:fld id="{BFEC6695-E1D2-413C-9015-94773C02F8DB}" type="datetimeFigureOut">
              <a:rPr lang="en-US" smtClean="0"/>
              <a:t>6/24/2024</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82000"/>
                  </a:schemeClr>
                </a:solidFill>
              </a:defRPr>
            </a:lvl1pPr>
          </a:lstStyle>
          <a:p>
            <a:fld id="{86BFA862-694A-475E-A364-C5295602C410}" type="slidenum">
              <a:rPr lang="en-US" smtClean="0"/>
              <a:t>‹#›</a:t>
            </a:fld>
            <a:endParaRPr lang="en-US"/>
          </a:p>
        </p:txBody>
      </p:sp>
    </p:spTree>
    <p:extLst>
      <p:ext uri="{BB962C8B-B14F-4D97-AF65-F5344CB8AC3E}">
        <p14:creationId xmlns:p14="http://schemas.microsoft.com/office/powerpoint/2010/main" val="838481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chahatdeep.github.io/teaching" TargetMode="Externa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DDF4138-0EBB-37D8-2B2F-6A7D549D986A}"/>
              </a:ext>
            </a:extLst>
          </p:cNvPr>
          <p:cNvSpPr/>
          <p:nvPr/>
        </p:nvSpPr>
        <p:spPr>
          <a:xfrm>
            <a:off x="0" y="3720614"/>
            <a:ext cx="6858000" cy="847138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6FDC1E9-512E-8AE6-1E9E-507B0B2258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17"/>
            <a:ext cx="6858000" cy="2571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6DBFBB-0E6F-6B50-44EB-F96C04282B17}"/>
              </a:ext>
            </a:extLst>
          </p:cNvPr>
          <p:cNvSpPr txBox="1"/>
          <p:nvPr/>
        </p:nvSpPr>
        <p:spPr>
          <a:xfrm>
            <a:off x="0" y="2600236"/>
            <a:ext cx="6858000" cy="461665"/>
          </a:xfrm>
          <a:prstGeom prst="rect">
            <a:avLst/>
          </a:prstGeom>
          <a:noFill/>
        </p:spPr>
        <p:txBody>
          <a:bodyPr wrap="square">
            <a:spAutoFit/>
          </a:bodyPr>
          <a:lstStyle/>
          <a:p>
            <a:pPr algn="ctr"/>
            <a:r>
              <a:rPr lang="en-US" sz="2400" i="0" dirty="0">
                <a:solidFill>
                  <a:srgbClr val="5D5D5D"/>
                </a:solidFill>
                <a:effectLst/>
                <a:highlight>
                  <a:srgbClr val="FFFFFF"/>
                </a:highlight>
                <a:latin typeface="Nunito" pitchFamily="2" charset="0"/>
              </a:rPr>
              <a:t>ROBO/MCEN 4085: </a:t>
            </a:r>
            <a:r>
              <a:rPr lang="en-US" sz="2400" b="1" i="0" dirty="0">
                <a:solidFill>
                  <a:srgbClr val="4F4604"/>
                </a:solidFill>
                <a:effectLst/>
                <a:highlight>
                  <a:srgbClr val="FFFFFF"/>
                </a:highlight>
                <a:latin typeface="Nunito" pitchFamily="2" charset="0"/>
              </a:rPr>
              <a:t>Advanced Computer Vision</a:t>
            </a:r>
            <a:endParaRPr lang="en-US" sz="2400" b="1" i="0" dirty="0">
              <a:solidFill>
                <a:srgbClr val="5D5D5D"/>
              </a:solidFill>
              <a:effectLst/>
              <a:highlight>
                <a:srgbClr val="FFFFFF"/>
              </a:highlight>
              <a:latin typeface="Nunito" pitchFamily="2" charset="0"/>
            </a:endParaRPr>
          </a:p>
        </p:txBody>
      </p:sp>
      <p:cxnSp>
        <p:nvCxnSpPr>
          <p:cNvPr id="7" name="Straight Connector 6">
            <a:extLst>
              <a:ext uri="{FF2B5EF4-FFF2-40B4-BE49-F238E27FC236}">
                <a16:creationId xmlns:a16="http://schemas.microsoft.com/office/drawing/2014/main" id="{D404A65C-8030-4214-725F-2745D55F9E3B}"/>
              </a:ext>
            </a:extLst>
          </p:cNvPr>
          <p:cNvCxnSpPr/>
          <p:nvPr/>
        </p:nvCxnSpPr>
        <p:spPr>
          <a:xfrm>
            <a:off x="0" y="2990850"/>
            <a:ext cx="6858000" cy="0"/>
          </a:xfrm>
          <a:prstGeom prst="line">
            <a:avLst/>
          </a:prstGeom>
          <a:ln w="1270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E39F068C-B9E3-2B2E-2DD3-1D973A5C1B75}"/>
              </a:ext>
            </a:extLst>
          </p:cNvPr>
          <p:cNvSpPr txBox="1"/>
          <p:nvPr/>
        </p:nvSpPr>
        <p:spPr>
          <a:xfrm>
            <a:off x="0" y="3000286"/>
            <a:ext cx="6858000" cy="369332"/>
          </a:xfrm>
          <a:prstGeom prst="rect">
            <a:avLst/>
          </a:prstGeom>
          <a:noFill/>
        </p:spPr>
        <p:txBody>
          <a:bodyPr wrap="square">
            <a:spAutoFit/>
          </a:bodyPr>
          <a:lstStyle/>
          <a:p>
            <a:pPr algn="ctr"/>
            <a:r>
              <a:rPr lang="en-US" b="1" dirty="0">
                <a:effectLst/>
                <a:highlight>
                  <a:srgbClr val="FFFFFF"/>
                </a:highlight>
                <a:latin typeface="Nunito" pitchFamily="2" charset="0"/>
              </a:rPr>
              <a:t>Geometry and Learning-based Methods in Computer Vision</a:t>
            </a:r>
          </a:p>
        </p:txBody>
      </p:sp>
      <p:cxnSp>
        <p:nvCxnSpPr>
          <p:cNvPr id="10" name="Straight Connector 9">
            <a:extLst>
              <a:ext uri="{FF2B5EF4-FFF2-40B4-BE49-F238E27FC236}">
                <a16:creationId xmlns:a16="http://schemas.microsoft.com/office/drawing/2014/main" id="{A7CACB1F-3DE4-1368-D7FD-B1C7D854B73D}"/>
              </a:ext>
            </a:extLst>
          </p:cNvPr>
          <p:cNvCxnSpPr/>
          <p:nvPr/>
        </p:nvCxnSpPr>
        <p:spPr>
          <a:xfrm>
            <a:off x="0" y="3369618"/>
            <a:ext cx="6858000" cy="0"/>
          </a:xfrm>
          <a:prstGeom prst="line">
            <a:avLst/>
          </a:prstGeom>
          <a:ln w="1270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BB4C7E09-B60C-EF98-C972-80CCDC071E4A}"/>
              </a:ext>
            </a:extLst>
          </p:cNvPr>
          <p:cNvSpPr txBox="1"/>
          <p:nvPr/>
        </p:nvSpPr>
        <p:spPr>
          <a:xfrm>
            <a:off x="1676400" y="3382060"/>
            <a:ext cx="3505200" cy="338554"/>
          </a:xfrm>
          <a:prstGeom prst="rect">
            <a:avLst/>
          </a:prstGeom>
          <a:noFill/>
        </p:spPr>
        <p:txBody>
          <a:bodyPr wrap="square">
            <a:spAutoFit/>
          </a:bodyPr>
          <a:lstStyle/>
          <a:p>
            <a:pPr algn="ctr"/>
            <a:r>
              <a:rPr lang="en-US" sz="1600" dirty="0">
                <a:solidFill>
                  <a:schemeClr val="tx1">
                    <a:lumMod val="50000"/>
                    <a:lumOff val="50000"/>
                  </a:schemeClr>
                </a:solidFill>
                <a:effectLst/>
                <a:highlight>
                  <a:srgbClr val="FFFFFF"/>
                </a:highlight>
                <a:latin typeface="Nunito" pitchFamily="2" charset="0"/>
              </a:rPr>
              <a:t>by Chahat Deep Singh</a:t>
            </a:r>
          </a:p>
        </p:txBody>
      </p:sp>
      <p:sp>
        <p:nvSpPr>
          <p:cNvPr id="14" name="TextBox 13">
            <a:extLst>
              <a:ext uri="{FF2B5EF4-FFF2-40B4-BE49-F238E27FC236}">
                <a16:creationId xmlns:a16="http://schemas.microsoft.com/office/drawing/2014/main" id="{4F8C8AFB-23A8-450A-8C97-D4AA2B1DF274}"/>
              </a:ext>
            </a:extLst>
          </p:cNvPr>
          <p:cNvSpPr txBox="1"/>
          <p:nvPr/>
        </p:nvSpPr>
        <p:spPr>
          <a:xfrm>
            <a:off x="152399" y="4517164"/>
            <a:ext cx="6553202" cy="2031325"/>
          </a:xfrm>
          <a:prstGeom prst="rect">
            <a:avLst/>
          </a:prstGeom>
          <a:noFill/>
        </p:spPr>
        <p:txBody>
          <a:bodyPr wrap="square">
            <a:spAutoFit/>
          </a:bodyPr>
          <a:lstStyle/>
          <a:p>
            <a:pPr algn="just"/>
            <a:r>
              <a:rPr lang="en-US" b="0" i="0" dirty="0">
                <a:solidFill>
                  <a:schemeClr val="bg1"/>
                </a:solidFill>
                <a:effectLst/>
                <a:latin typeface="Nunito" pitchFamily="2" charset="0"/>
              </a:rPr>
              <a:t>This is an advanced graduate course that deals with classical (or geometric) and deep learning methods in computer vision. This course starts by exploring the mathematical foundations of computer vision and advances to the recent deep learning methods. The course objective is to introduce formal tools in perception for students who are interested in Robot Autonomy and 3D Perception.</a:t>
            </a:r>
            <a:endParaRPr lang="en-US" dirty="0">
              <a:solidFill>
                <a:schemeClr val="bg1"/>
              </a:solidFill>
            </a:endParaRPr>
          </a:p>
        </p:txBody>
      </p:sp>
      <p:sp>
        <p:nvSpPr>
          <p:cNvPr id="17" name="TextBox 16">
            <a:extLst>
              <a:ext uri="{FF2B5EF4-FFF2-40B4-BE49-F238E27FC236}">
                <a16:creationId xmlns:a16="http://schemas.microsoft.com/office/drawing/2014/main" id="{8285CD20-828C-204A-C742-879E3464AD41}"/>
              </a:ext>
            </a:extLst>
          </p:cNvPr>
          <p:cNvSpPr txBox="1"/>
          <p:nvPr/>
        </p:nvSpPr>
        <p:spPr>
          <a:xfrm>
            <a:off x="152399" y="6559640"/>
            <a:ext cx="6553202" cy="3046988"/>
          </a:xfrm>
          <a:prstGeom prst="rect">
            <a:avLst/>
          </a:prstGeom>
          <a:noFill/>
        </p:spPr>
        <p:txBody>
          <a:bodyPr wrap="square">
            <a:spAutoFit/>
          </a:bodyPr>
          <a:lstStyle/>
          <a:p>
            <a:pPr algn="just"/>
            <a:r>
              <a:rPr lang="en-US" sz="1600" b="0" i="0" dirty="0">
                <a:solidFill>
                  <a:schemeClr val="bg1">
                    <a:lumMod val="75000"/>
                  </a:schemeClr>
                </a:solidFill>
                <a:effectLst/>
                <a:latin typeface="Nunito" pitchFamily="2" charset="0"/>
              </a:rPr>
              <a:t>In particular, this course will cover (but not limited to) the following topics:</a:t>
            </a:r>
          </a:p>
          <a:p>
            <a:pPr algn="just">
              <a:buFont typeface="Arial" panose="020B0604020202020204" pitchFamily="34" charset="0"/>
              <a:buChar char="•"/>
            </a:pPr>
            <a:r>
              <a:rPr lang="en-US" sz="1600" b="0" i="0" dirty="0">
                <a:solidFill>
                  <a:schemeClr val="bg1">
                    <a:lumMod val="75000"/>
                  </a:schemeClr>
                </a:solidFill>
                <a:effectLst/>
                <a:latin typeface="Nunito" pitchFamily="2" charset="0"/>
              </a:rPr>
              <a:t> Camera Sensors and Image Formation</a:t>
            </a:r>
          </a:p>
          <a:p>
            <a:pPr algn="just">
              <a:buFont typeface="Arial" panose="020B0604020202020204" pitchFamily="34" charset="0"/>
              <a:buChar char="•"/>
            </a:pPr>
            <a:r>
              <a:rPr lang="en-US" sz="1600" b="0" i="0" dirty="0">
                <a:solidFill>
                  <a:schemeClr val="bg1">
                    <a:lumMod val="75000"/>
                  </a:schemeClr>
                </a:solidFill>
                <a:effectLst/>
                <a:latin typeface="Nunito" pitchFamily="2" charset="0"/>
              </a:rPr>
              <a:t> Camera Calibration</a:t>
            </a:r>
          </a:p>
          <a:p>
            <a:pPr algn="just">
              <a:buFont typeface="Arial" panose="020B0604020202020204" pitchFamily="34" charset="0"/>
              <a:buChar char="•"/>
            </a:pPr>
            <a:r>
              <a:rPr lang="en-US" sz="1600" b="0" i="0" dirty="0">
                <a:solidFill>
                  <a:schemeClr val="bg1">
                    <a:lumMod val="75000"/>
                  </a:schemeClr>
                </a:solidFill>
                <a:effectLst/>
                <a:latin typeface="Nunito" pitchFamily="2" charset="0"/>
              </a:rPr>
              <a:t> Single View Geometry</a:t>
            </a:r>
          </a:p>
          <a:p>
            <a:pPr algn="just">
              <a:buFont typeface="Arial" panose="020B0604020202020204" pitchFamily="34" charset="0"/>
              <a:buChar char="•"/>
            </a:pPr>
            <a:r>
              <a:rPr lang="en-US" sz="1600" b="0" i="0" dirty="0">
                <a:solidFill>
                  <a:schemeClr val="bg1">
                    <a:lumMod val="75000"/>
                  </a:schemeClr>
                </a:solidFill>
                <a:effectLst/>
                <a:latin typeface="Nunito" pitchFamily="2" charset="0"/>
              </a:rPr>
              <a:t> Projective Transformation</a:t>
            </a:r>
          </a:p>
          <a:p>
            <a:pPr algn="just">
              <a:buFont typeface="Arial" panose="020B0604020202020204" pitchFamily="34" charset="0"/>
              <a:buChar char="•"/>
            </a:pPr>
            <a:r>
              <a:rPr lang="en-US" sz="1600" b="0" i="0" dirty="0">
                <a:solidFill>
                  <a:schemeClr val="bg1">
                    <a:lumMod val="75000"/>
                  </a:schemeClr>
                </a:solidFill>
                <a:effectLst/>
                <a:latin typeface="Nunito" pitchFamily="2" charset="0"/>
              </a:rPr>
              <a:t> Multi-view Geometry</a:t>
            </a:r>
          </a:p>
          <a:p>
            <a:pPr algn="just">
              <a:buFont typeface="Arial" panose="020B0604020202020204" pitchFamily="34" charset="0"/>
              <a:buChar char="•"/>
            </a:pPr>
            <a:r>
              <a:rPr lang="en-US" sz="1600" b="0" i="0" dirty="0">
                <a:solidFill>
                  <a:schemeClr val="bg1">
                    <a:lumMod val="75000"/>
                  </a:schemeClr>
                </a:solidFill>
                <a:effectLst/>
                <a:latin typeface="Nunito" pitchFamily="2" charset="0"/>
              </a:rPr>
              <a:t> Visual Odometry and Structure from Motion</a:t>
            </a:r>
          </a:p>
          <a:p>
            <a:pPr algn="just">
              <a:buFont typeface="Arial" panose="020B0604020202020204" pitchFamily="34" charset="0"/>
              <a:buChar char="•"/>
            </a:pPr>
            <a:r>
              <a:rPr lang="en-US" sz="1600" b="0" i="0" dirty="0">
                <a:solidFill>
                  <a:schemeClr val="bg1">
                    <a:lumMod val="75000"/>
                  </a:schemeClr>
                </a:solidFill>
                <a:effectLst/>
                <a:latin typeface="Nunito" pitchFamily="2" charset="0"/>
              </a:rPr>
              <a:t> Optical Flow</a:t>
            </a:r>
          </a:p>
          <a:p>
            <a:pPr algn="just">
              <a:buFont typeface="Arial" panose="020B0604020202020204" pitchFamily="34" charset="0"/>
              <a:buChar char="•"/>
            </a:pPr>
            <a:r>
              <a:rPr lang="en-US" sz="1600" b="0" i="0" dirty="0">
                <a:solidFill>
                  <a:schemeClr val="bg1">
                    <a:lumMod val="75000"/>
                  </a:schemeClr>
                </a:solidFill>
                <a:effectLst/>
                <a:latin typeface="Nunito" pitchFamily="2" charset="0"/>
              </a:rPr>
              <a:t> Computational Imaging Methods</a:t>
            </a:r>
          </a:p>
          <a:p>
            <a:pPr algn="just">
              <a:buFont typeface="Arial" panose="020B0604020202020204" pitchFamily="34" charset="0"/>
              <a:buChar char="•"/>
            </a:pPr>
            <a:r>
              <a:rPr lang="en-US" sz="1600" b="0" i="0" dirty="0">
                <a:solidFill>
                  <a:schemeClr val="bg1">
                    <a:lumMod val="75000"/>
                  </a:schemeClr>
                </a:solidFill>
                <a:effectLst/>
                <a:latin typeface="Nunito" pitchFamily="2" charset="0"/>
              </a:rPr>
              <a:t> Radiance Fields and Volume Rendering</a:t>
            </a:r>
          </a:p>
          <a:p>
            <a:pPr algn="just">
              <a:buFont typeface="Arial" panose="020B0604020202020204" pitchFamily="34" charset="0"/>
              <a:buChar char="•"/>
            </a:pPr>
            <a:r>
              <a:rPr lang="en-US" sz="1600" b="0" i="0" dirty="0">
                <a:solidFill>
                  <a:schemeClr val="bg1">
                    <a:lumMod val="75000"/>
                  </a:schemeClr>
                </a:solidFill>
                <a:effectLst/>
                <a:latin typeface="Nunito" pitchFamily="2" charset="0"/>
              </a:rPr>
              <a:t> Learning-based Methods for Depth Estimation and Reconstruction</a:t>
            </a:r>
          </a:p>
        </p:txBody>
      </p:sp>
      <p:pic>
        <p:nvPicPr>
          <p:cNvPr id="1032" name="Picture 8" descr="CU Branding and Identity Standards Manual">
            <a:extLst>
              <a:ext uri="{FF2B5EF4-FFF2-40B4-BE49-F238E27FC236}">
                <a16:creationId xmlns:a16="http://schemas.microsoft.com/office/drawing/2014/main" id="{521B5028-8ABB-D36A-AA8A-033AF36CB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2675"/>
            <a:ext cx="495300" cy="47724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w course Colorful label sign template. New course symbol web banner  11719463 Vector Art at Vecteezy">
            <a:extLst>
              <a:ext uri="{FF2B5EF4-FFF2-40B4-BE49-F238E27FC236}">
                <a16:creationId xmlns:a16="http://schemas.microsoft.com/office/drawing/2014/main" id="{339D5EA4-BB63-9279-8F23-48BF84CAD93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072" t="25008" r="32720" b="25787"/>
          <a:stretch/>
        </p:blipFill>
        <p:spPr bwMode="auto">
          <a:xfrm>
            <a:off x="5591175" y="3382679"/>
            <a:ext cx="1190626" cy="1164750"/>
          </a:xfrm>
          <a:prstGeom prst="ellipse">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ADDF322F-6BAC-2DE4-1D9B-F665B0963B62}"/>
              </a:ext>
            </a:extLst>
          </p:cNvPr>
          <p:cNvGrpSpPr/>
          <p:nvPr/>
        </p:nvGrpSpPr>
        <p:grpSpPr>
          <a:xfrm>
            <a:off x="0" y="9645993"/>
            <a:ext cx="6858000" cy="2410260"/>
            <a:chOff x="0" y="9534483"/>
            <a:chExt cx="6858000" cy="2410260"/>
          </a:xfrm>
        </p:grpSpPr>
        <p:sp>
          <p:nvSpPr>
            <p:cNvPr id="21" name="TextBox 20">
              <a:extLst>
                <a:ext uri="{FF2B5EF4-FFF2-40B4-BE49-F238E27FC236}">
                  <a16:creationId xmlns:a16="http://schemas.microsoft.com/office/drawing/2014/main" id="{65F939B9-E91D-8002-BA95-048D1C707D7D}"/>
                </a:ext>
              </a:extLst>
            </p:cNvPr>
            <p:cNvSpPr txBox="1"/>
            <p:nvPr/>
          </p:nvSpPr>
          <p:spPr>
            <a:xfrm>
              <a:off x="152399" y="10008872"/>
              <a:ext cx="6457951" cy="1200329"/>
            </a:xfrm>
            <a:prstGeom prst="rect">
              <a:avLst/>
            </a:prstGeom>
            <a:noFill/>
          </p:spPr>
          <p:txBody>
            <a:bodyPr wrap="square">
              <a:spAutoFit/>
            </a:bodyPr>
            <a:lstStyle/>
            <a:p>
              <a:pPr algn="just"/>
              <a:r>
                <a:rPr lang="en-US" b="1" i="0" dirty="0">
                  <a:solidFill>
                    <a:srgbClr val="CEB87A"/>
                  </a:solidFill>
                  <a:effectLst/>
                  <a:latin typeface="Nunito" pitchFamily="2" charset="0"/>
                </a:rPr>
                <a:t>Note</a:t>
              </a:r>
              <a:r>
                <a:rPr lang="en-US" b="0" i="0" dirty="0">
                  <a:solidFill>
                    <a:schemeClr val="bg1">
                      <a:lumMod val="95000"/>
                    </a:schemeClr>
                  </a:solidFill>
                  <a:effectLst/>
                  <a:latin typeface="Nunito" pitchFamily="2" charset="0"/>
                </a:rPr>
                <a:t>: Pre-requisites include Linear Algebra and proficiency in Python (or any other scripting language).</a:t>
              </a:r>
              <a:br>
                <a:rPr lang="en-US" dirty="0">
                  <a:solidFill>
                    <a:schemeClr val="bg1">
                      <a:lumMod val="95000"/>
                    </a:schemeClr>
                  </a:solidFill>
                </a:rPr>
              </a:br>
              <a:r>
                <a:rPr lang="en-US" b="0" i="0" dirty="0">
                  <a:solidFill>
                    <a:schemeClr val="bg1">
                      <a:lumMod val="95000"/>
                    </a:schemeClr>
                  </a:solidFill>
                  <a:effectLst/>
                  <a:latin typeface="Nunito" pitchFamily="2" charset="0"/>
                </a:rPr>
                <a:t>Students </a:t>
              </a:r>
              <a:r>
                <a:rPr lang="en-US" b="1" i="0" dirty="0">
                  <a:solidFill>
                    <a:schemeClr val="bg1">
                      <a:lumMod val="95000"/>
                    </a:schemeClr>
                  </a:solidFill>
                  <a:effectLst/>
                  <a:latin typeface="Nunito" pitchFamily="2" charset="0"/>
                </a:rPr>
                <a:t>DO NOT</a:t>
              </a:r>
              <a:r>
                <a:rPr lang="en-US" b="0" i="0" dirty="0">
                  <a:solidFill>
                    <a:schemeClr val="bg1">
                      <a:lumMod val="95000"/>
                    </a:schemeClr>
                  </a:solidFill>
                  <a:effectLst/>
                  <a:latin typeface="Nunito" pitchFamily="2" charset="0"/>
                </a:rPr>
                <a:t> require an understanding of computer vision before enrolling in this course.</a:t>
              </a:r>
              <a:endParaRPr lang="en-US" dirty="0">
                <a:solidFill>
                  <a:schemeClr val="bg1">
                    <a:lumMod val="95000"/>
                  </a:schemeClr>
                </a:solidFill>
              </a:endParaRPr>
            </a:p>
          </p:txBody>
        </p:sp>
        <p:cxnSp>
          <p:nvCxnSpPr>
            <p:cNvPr id="22" name="Straight Connector 21">
              <a:extLst>
                <a:ext uri="{FF2B5EF4-FFF2-40B4-BE49-F238E27FC236}">
                  <a16:creationId xmlns:a16="http://schemas.microsoft.com/office/drawing/2014/main" id="{38CA5DA9-D521-6C92-B190-B92ACA3B6AF7}"/>
                </a:ext>
              </a:extLst>
            </p:cNvPr>
            <p:cNvCxnSpPr/>
            <p:nvPr/>
          </p:nvCxnSpPr>
          <p:spPr>
            <a:xfrm>
              <a:off x="0" y="9534483"/>
              <a:ext cx="6858000" cy="0"/>
            </a:xfrm>
            <a:prstGeom prst="line">
              <a:avLst/>
            </a:prstGeom>
            <a:ln w="1270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91B45CE7-C1CA-4D3C-01E5-639FAE17A258}"/>
                </a:ext>
              </a:extLst>
            </p:cNvPr>
            <p:cNvSpPr txBox="1"/>
            <p:nvPr/>
          </p:nvSpPr>
          <p:spPr>
            <a:xfrm>
              <a:off x="152399" y="11298412"/>
              <a:ext cx="6305552" cy="646331"/>
            </a:xfrm>
            <a:prstGeom prst="rect">
              <a:avLst/>
            </a:prstGeom>
            <a:noFill/>
          </p:spPr>
          <p:txBody>
            <a:bodyPr wrap="square">
              <a:spAutoFit/>
            </a:bodyPr>
            <a:lstStyle/>
            <a:p>
              <a:pPr algn="just"/>
              <a:r>
                <a:rPr lang="en-US" b="0" dirty="0">
                  <a:solidFill>
                    <a:schemeClr val="bg1"/>
                  </a:solidFill>
                  <a:effectLst/>
                  <a:latin typeface="Nunito" pitchFamily="2" charset="0"/>
                </a:rPr>
                <a:t>For previous courses offered by Chahat Deep Singh, please visit </a:t>
              </a:r>
              <a:r>
                <a:rPr lang="en-US" b="1" strike="noStrike" dirty="0">
                  <a:solidFill>
                    <a:srgbClr val="CEB87A"/>
                  </a:solidFill>
                  <a:effectLst/>
                  <a:latin typeface="Nunito" pitchFamily="2" charset="0"/>
                  <a:hlinkClick r:id="rId5">
                    <a:extLst>
                      <a:ext uri="{A12FA001-AC4F-418D-AE19-62706E023703}">
                        <ahyp:hlinkClr xmlns:ahyp="http://schemas.microsoft.com/office/drawing/2018/hyperlinkcolor" val="tx"/>
                      </a:ext>
                    </a:extLst>
                  </a:hlinkClick>
                </a:rPr>
                <a:t>http://chahatdeep.github.io/teaching</a:t>
              </a:r>
              <a:r>
                <a:rPr lang="en-US" b="0" dirty="0">
                  <a:solidFill>
                    <a:schemeClr val="bg1"/>
                  </a:solidFill>
                  <a:effectLst/>
                  <a:latin typeface="Nunito" pitchFamily="2" charset="0"/>
                </a:rPr>
                <a:t>.</a:t>
              </a:r>
              <a:endParaRPr lang="en-US" dirty="0">
                <a:solidFill>
                  <a:schemeClr val="bg1"/>
                </a:solidFill>
              </a:endParaRPr>
            </a:p>
          </p:txBody>
        </p:sp>
      </p:grpSp>
      <p:sp>
        <p:nvSpPr>
          <p:cNvPr id="27" name="TextBox 26">
            <a:extLst>
              <a:ext uri="{FF2B5EF4-FFF2-40B4-BE49-F238E27FC236}">
                <a16:creationId xmlns:a16="http://schemas.microsoft.com/office/drawing/2014/main" id="{50072C75-1639-4E68-84F6-78E05FC1C505}"/>
              </a:ext>
            </a:extLst>
          </p:cNvPr>
          <p:cNvSpPr txBox="1"/>
          <p:nvPr/>
        </p:nvSpPr>
        <p:spPr>
          <a:xfrm>
            <a:off x="2401694" y="9662006"/>
            <a:ext cx="2054612" cy="369332"/>
          </a:xfrm>
          <a:prstGeom prst="rect">
            <a:avLst/>
          </a:prstGeom>
          <a:noFill/>
        </p:spPr>
        <p:txBody>
          <a:bodyPr wrap="square">
            <a:spAutoFit/>
          </a:bodyPr>
          <a:lstStyle/>
          <a:p>
            <a:pPr algn="just"/>
            <a:r>
              <a:rPr lang="en-US" sz="1800" i="0" dirty="0">
                <a:solidFill>
                  <a:schemeClr val="bg1">
                    <a:lumMod val="75000"/>
                  </a:schemeClr>
                </a:solidFill>
                <a:effectLst/>
                <a:latin typeface="Nunito" pitchFamily="2" charset="0"/>
              </a:rPr>
              <a:t>Details to follow</a:t>
            </a:r>
          </a:p>
        </p:txBody>
      </p:sp>
      <p:cxnSp>
        <p:nvCxnSpPr>
          <p:cNvPr id="28" name="Straight Connector 27">
            <a:extLst>
              <a:ext uri="{FF2B5EF4-FFF2-40B4-BE49-F238E27FC236}">
                <a16:creationId xmlns:a16="http://schemas.microsoft.com/office/drawing/2014/main" id="{D8BD8FE2-5F62-78C6-D6A1-F54D0D4E7F79}"/>
              </a:ext>
            </a:extLst>
          </p:cNvPr>
          <p:cNvCxnSpPr/>
          <p:nvPr/>
        </p:nvCxnSpPr>
        <p:spPr>
          <a:xfrm>
            <a:off x="0" y="10009036"/>
            <a:ext cx="6858000" cy="0"/>
          </a:xfrm>
          <a:prstGeom prst="line">
            <a:avLst/>
          </a:prstGeom>
          <a:ln w="1270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07268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204</Words>
  <Application>Microsoft Office PowerPoint</Application>
  <PresentationFormat>Widescreen</PresentationFormat>
  <Paragraphs>18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Nunito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Chahat Deep Singh</dc:creator>
  <cp:lastModifiedBy>Chahat Deep Singh</cp:lastModifiedBy>
  <cp:revision>2</cp:revision>
  <dcterms:created xsi:type="dcterms:W3CDTF">2024-06-24T20:18:36Z</dcterms:created>
  <dcterms:modified xsi:type="dcterms:W3CDTF">2024-06-24T20:55:15Z</dcterms:modified>
</cp:coreProperties>
</file>