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57" r:id="rId3"/>
    <p:sldId id="265" r:id="rId4"/>
    <p:sldId id="264" r:id="rId5"/>
    <p:sldId id="272" r:id="rId6"/>
    <p:sldId id="273" r:id="rId7"/>
    <p:sldId id="274" r:id="rId8"/>
    <p:sldId id="271" r:id="rId9"/>
    <p:sldId id="269" r:id="rId10"/>
    <p:sldId id="275" r:id="rId11"/>
    <p:sldId id="266" r:id="rId12"/>
    <p:sldId id="276" r:id="rId13"/>
    <p:sldId id="279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0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A29113-7A70-4E0E-B036-871C49B835F1}" type="doc">
      <dgm:prSet loTypeId="urn:microsoft.com/office/officeart/2005/8/layout/hProcess6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6406C01-7E83-4650-8EF5-394419DCB348}">
      <dgm:prSet phldrT="[Text]"/>
      <dgm:spPr/>
      <dgm:t>
        <a:bodyPr/>
        <a:lstStyle/>
        <a:p>
          <a:r>
            <a:rPr lang="en-US" b="1" dirty="0"/>
            <a:t>Reddit post title collection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2586B3BB-DA8B-42DF-AC9A-77CE21607FD0}" type="parTrans" cxnId="{4D956F8D-5727-488A-93AF-F33602655A44}">
      <dgm:prSet/>
      <dgm:spPr/>
      <dgm:t>
        <a:bodyPr/>
        <a:lstStyle/>
        <a:p>
          <a:endParaRPr lang="en-US"/>
        </a:p>
      </dgm:t>
    </dgm:pt>
    <dgm:pt modelId="{7C5B61F0-A4F6-4FCA-B552-36151F31051E}" type="sibTrans" cxnId="{4D956F8D-5727-488A-93AF-F33602655A44}">
      <dgm:prSet/>
      <dgm:spPr/>
      <dgm:t>
        <a:bodyPr/>
        <a:lstStyle/>
        <a:p>
          <a:endParaRPr lang="en-US"/>
        </a:p>
      </dgm:t>
    </dgm:pt>
    <dgm:pt modelId="{E4E9F0D0-FF23-4B59-9B97-973BCBE5DC65}">
      <dgm:prSet phldrT="[Text]"/>
      <dgm:spPr/>
      <dgm:t>
        <a:bodyPr/>
        <a:lstStyle/>
        <a:p>
          <a:r>
            <a:rPr lang="en-US" dirty="0"/>
            <a:t>Request using PRAW API with </a:t>
          </a:r>
          <a:r>
            <a:rPr lang="en-US" b="1" dirty="0"/>
            <a:t>client_id</a:t>
          </a:r>
          <a:r>
            <a:rPr lang="en-US" dirty="0"/>
            <a:t>, </a:t>
          </a:r>
          <a:r>
            <a:rPr lang="en-US" b="1" dirty="0"/>
            <a:t>client_secret </a:t>
          </a:r>
          <a:r>
            <a:rPr lang="en-US" dirty="0"/>
            <a:t>and </a:t>
          </a:r>
          <a:r>
            <a:rPr lang="en-US" b="1" dirty="0" err="1"/>
            <a:t>user_agent</a:t>
          </a:r>
          <a:r>
            <a:rPr lang="en-US" dirty="0"/>
            <a:t>.</a:t>
          </a:r>
        </a:p>
      </dgm:t>
      <dgm:extLst>
        <a:ext uri="{E40237B7-FDA0-4F09-8148-C483321AD2D9}">
          <dgm14:cNvPr xmlns:dgm14="http://schemas.microsoft.com/office/drawing/2010/diagram" id="0" name="" title="Step 1 - task description"/>
        </a:ext>
      </dgm:extLst>
    </dgm:pt>
    <dgm:pt modelId="{E9237435-F938-45D4-8BF4-6D5D4DFF850F}" type="parTrans" cxnId="{37A3A996-9723-4BDB-8959-9D9B7799BD9A}">
      <dgm:prSet/>
      <dgm:spPr/>
      <dgm:t>
        <a:bodyPr/>
        <a:lstStyle/>
        <a:p>
          <a:endParaRPr lang="en-US"/>
        </a:p>
      </dgm:t>
    </dgm:pt>
    <dgm:pt modelId="{D32B195A-7CAD-474B-B79C-BE4BB171E742}" type="sibTrans" cxnId="{37A3A996-9723-4BDB-8959-9D9B7799BD9A}">
      <dgm:prSet/>
      <dgm:spPr/>
      <dgm:t>
        <a:bodyPr/>
        <a:lstStyle/>
        <a:p>
          <a:endParaRPr lang="en-US"/>
        </a:p>
      </dgm:t>
    </dgm:pt>
    <dgm:pt modelId="{5D952622-A79E-41E4-BBC2-6212DEFFA91C}">
      <dgm:prSet phldrT="[Text]"/>
      <dgm:spPr/>
      <dgm:t>
        <a:bodyPr/>
        <a:lstStyle/>
        <a:p>
          <a:r>
            <a:rPr lang="en-US" b="1" dirty="0"/>
            <a:t>Data Preparation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10627A68-BE4B-4A4A-9EC9-4CFEF1E4DF39}" type="parTrans" cxnId="{A22BDB9A-90BB-4DA2-8850-00D4F1D3B898}">
      <dgm:prSet/>
      <dgm:spPr/>
      <dgm:t>
        <a:bodyPr/>
        <a:lstStyle/>
        <a:p>
          <a:endParaRPr lang="en-US"/>
        </a:p>
      </dgm:t>
    </dgm:pt>
    <dgm:pt modelId="{092BAEF3-D9F2-476B-9A0B-6F14CC814529}" type="sibTrans" cxnId="{A22BDB9A-90BB-4DA2-8850-00D4F1D3B898}">
      <dgm:prSet/>
      <dgm:spPr/>
      <dgm:t>
        <a:bodyPr/>
        <a:lstStyle/>
        <a:p>
          <a:endParaRPr lang="en-US"/>
        </a:p>
      </dgm:t>
    </dgm:pt>
    <dgm:pt modelId="{5248D9DA-6444-46F6-8D28-C8BB2253AAD1}">
      <dgm:prSet phldrT="[Text]"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Step 2 - task description"/>
        </a:ext>
      </dgm:extLst>
    </dgm:pt>
    <dgm:pt modelId="{A8533F77-F094-4EDB-BCC7-35E0D6A46B71}" type="parTrans" cxnId="{35AF286C-A401-4C08-B8A3-F38B03322BD8}">
      <dgm:prSet/>
      <dgm:spPr/>
      <dgm:t>
        <a:bodyPr/>
        <a:lstStyle/>
        <a:p>
          <a:endParaRPr lang="en-US"/>
        </a:p>
      </dgm:t>
    </dgm:pt>
    <dgm:pt modelId="{011B552E-515A-4C41-B810-0D2552861422}" type="sibTrans" cxnId="{35AF286C-A401-4C08-B8A3-F38B03322BD8}">
      <dgm:prSet/>
      <dgm:spPr/>
      <dgm:t>
        <a:bodyPr/>
        <a:lstStyle/>
        <a:p>
          <a:endParaRPr lang="en-US"/>
        </a:p>
      </dgm:t>
    </dgm:pt>
    <dgm:pt modelId="{50706FFE-8A00-485D-9FF7-8D310692C602}">
      <dgm:prSet phldrT="[Text]"/>
      <dgm:spPr/>
      <dgm:t>
        <a:bodyPr/>
        <a:lstStyle/>
        <a:p>
          <a:r>
            <a:rPr lang="en-US" b="1" dirty="0"/>
            <a:t>Data Annotation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EF44BD91-19A4-424B-BA32-4A5492B6E40B}" type="parTrans" cxnId="{7599CECE-5293-4C57-A979-D096C99254C7}">
      <dgm:prSet/>
      <dgm:spPr/>
      <dgm:t>
        <a:bodyPr/>
        <a:lstStyle/>
        <a:p>
          <a:endParaRPr lang="en-US"/>
        </a:p>
      </dgm:t>
    </dgm:pt>
    <dgm:pt modelId="{CD03DFF4-D962-46D6-AFFA-2A87FD08403E}" type="sibTrans" cxnId="{7599CECE-5293-4C57-A979-D096C99254C7}">
      <dgm:prSet/>
      <dgm:spPr/>
      <dgm:t>
        <a:bodyPr/>
        <a:lstStyle/>
        <a:p>
          <a:endParaRPr lang="en-US"/>
        </a:p>
      </dgm:t>
    </dgm:pt>
    <dgm:pt modelId="{3A9B5D84-CB00-4BC9-ADB2-5CF832F36763}">
      <dgm:prSet phldrT="[Text]"/>
      <dgm:spPr/>
      <dgm:t>
        <a:bodyPr/>
        <a:lstStyle/>
        <a:p>
          <a:r>
            <a:rPr lang="en-US" dirty="0"/>
            <a:t>Annotate into 3 classes ‘</a:t>
          </a:r>
          <a:r>
            <a:rPr lang="en-US" b="1" dirty="0"/>
            <a:t>POSITIVE</a:t>
          </a:r>
          <a:r>
            <a:rPr lang="en-US" dirty="0"/>
            <a:t>’, ‘</a:t>
          </a:r>
          <a:r>
            <a:rPr lang="en-US" b="1" dirty="0"/>
            <a:t>NEGATIVE</a:t>
          </a:r>
          <a:r>
            <a:rPr lang="en-US" dirty="0"/>
            <a:t>’ or ‘</a:t>
          </a:r>
          <a:r>
            <a:rPr lang="en-US" b="1" dirty="0"/>
            <a:t>NEUTRAL</a:t>
          </a:r>
          <a:r>
            <a:rPr lang="en-US" dirty="0"/>
            <a:t>’</a:t>
          </a:r>
        </a:p>
      </dgm:t>
      <dgm:extLst>
        <a:ext uri="{E40237B7-FDA0-4F09-8148-C483321AD2D9}">
          <dgm14:cNvPr xmlns:dgm14="http://schemas.microsoft.com/office/drawing/2010/diagram" id="0" name="" title="Step 3 - task description"/>
        </a:ext>
      </dgm:extLst>
    </dgm:pt>
    <dgm:pt modelId="{BD57EC4A-052D-4824-8820-064BAC997A9B}" type="parTrans" cxnId="{11A0AF47-4BCA-470E-92BF-7B388FFB0DE8}">
      <dgm:prSet/>
      <dgm:spPr/>
      <dgm:t>
        <a:bodyPr/>
        <a:lstStyle/>
        <a:p>
          <a:endParaRPr lang="en-US"/>
        </a:p>
      </dgm:t>
    </dgm:pt>
    <dgm:pt modelId="{98E878CF-4A49-4E76-BD23-AE7C5290BAFD}" type="sibTrans" cxnId="{11A0AF47-4BCA-470E-92BF-7B388FFB0DE8}">
      <dgm:prSet/>
      <dgm:spPr/>
      <dgm:t>
        <a:bodyPr/>
        <a:lstStyle/>
        <a:p>
          <a:endParaRPr lang="en-US"/>
        </a:p>
      </dgm:t>
    </dgm:pt>
    <dgm:pt modelId="{B48FD435-DF25-4CE8-BF18-9FCEE072B24D}">
      <dgm:prSet/>
      <dgm:spPr/>
      <dgm:t>
        <a:bodyPr/>
        <a:lstStyle/>
        <a:p>
          <a:r>
            <a:rPr lang="en-US" dirty="0"/>
            <a:t>Case</a:t>
          </a:r>
          <a:r>
            <a:rPr lang="en-US" baseline="0" dirty="0"/>
            <a:t> Normalization</a:t>
          </a:r>
          <a:endParaRPr lang="en-US" dirty="0"/>
        </a:p>
      </dgm:t>
    </dgm:pt>
    <dgm:pt modelId="{8F626F38-5098-4345-958B-24E368C46069}" type="parTrans" cxnId="{E3C4A213-A101-4517-81AB-6899141AAF2E}">
      <dgm:prSet/>
      <dgm:spPr/>
      <dgm:t>
        <a:bodyPr/>
        <a:lstStyle/>
        <a:p>
          <a:endParaRPr lang="en-CA"/>
        </a:p>
      </dgm:t>
    </dgm:pt>
    <dgm:pt modelId="{EA1441B5-5A90-439E-B77B-40F4F584C860}" type="sibTrans" cxnId="{E3C4A213-A101-4517-81AB-6899141AAF2E}">
      <dgm:prSet/>
      <dgm:spPr/>
      <dgm:t>
        <a:bodyPr/>
        <a:lstStyle/>
        <a:p>
          <a:endParaRPr lang="en-CA"/>
        </a:p>
      </dgm:t>
    </dgm:pt>
    <dgm:pt modelId="{ECC8545E-0290-462A-9B75-05BEFF46DF3E}">
      <dgm:prSet/>
      <dgm:spPr/>
      <dgm:t>
        <a:bodyPr/>
        <a:lstStyle/>
        <a:p>
          <a:r>
            <a:rPr lang="en-US" baseline="0" dirty="0"/>
            <a:t>Special Character Removal</a:t>
          </a:r>
        </a:p>
      </dgm:t>
    </dgm:pt>
    <dgm:pt modelId="{87E90BC5-EE15-4EA3-90FD-481427419B77}" type="parTrans" cxnId="{CEA1017F-754B-47DE-B29E-FF7A4ABD2558}">
      <dgm:prSet/>
      <dgm:spPr/>
      <dgm:t>
        <a:bodyPr/>
        <a:lstStyle/>
        <a:p>
          <a:endParaRPr lang="en-CA"/>
        </a:p>
      </dgm:t>
    </dgm:pt>
    <dgm:pt modelId="{D8AB342E-0F49-427A-B37D-B2ECB43265F3}" type="sibTrans" cxnId="{CEA1017F-754B-47DE-B29E-FF7A4ABD2558}">
      <dgm:prSet/>
      <dgm:spPr/>
      <dgm:t>
        <a:bodyPr/>
        <a:lstStyle/>
        <a:p>
          <a:endParaRPr lang="en-CA"/>
        </a:p>
      </dgm:t>
    </dgm:pt>
    <dgm:pt modelId="{43B3AF7C-B158-4D5B-889C-649DACDB013A}">
      <dgm:prSet/>
      <dgm:spPr/>
      <dgm:t>
        <a:bodyPr/>
        <a:lstStyle/>
        <a:p>
          <a:r>
            <a:rPr lang="en-US" baseline="0"/>
            <a:t>Null entries Removal</a:t>
          </a:r>
          <a:endParaRPr lang="en-US" dirty="0"/>
        </a:p>
      </dgm:t>
    </dgm:pt>
    <dgm:pt modelId="{ABF3669C-20AC-4CE7-9BC1-B0ABC5861858}" type="parTrans" cxnId="{B31A08FA-4571-4682-87D5-0BEFA8C02401}">
      <dgm:prSet/>
      <dgm:spPr/>
      <dgm:t>
        <a:bodyPr/>
        <a:lstStyle/>
        <a:p>
          <a:endParaRPr lang="en-CA"/>
        </a:p>
      </dgm:t>
    </dgm:pt>
    <dgm:pt modelId="{83165525-FF3A-47A4-B840-67FD8B90D2F5}" type="sibTrans" cxnId="{B31A08FA-4571-4682-87D5-0BEFA8C02401}">
      <dgm:prSet/>
      <dgm:spPr/>
      <dgm:t>
        <a:bodyPr/>
        <a:lstStyle/>
        <a:p>
          <a:endParaRPr lang="en-CA"/>
        </a:p>
      </dgm:t>
    </dgm:pt>
    <dgm:pt modelId="{8734DFB3-ADD8-4FD2-87D8-1981AA0ADD0B}" type="pres">
      <dgm:prSet presAssocID="{FBA29113-7A70-4E0E-B036-871C49B835F1}" presName="theList" presStyleCnt="0">
        <dgm:presLayoutVars>
          <dgm:dir/>
          <dgm:animLvl val="lvl"/>
          <dgm:resizeHandles val="exact"/>
        </dgm:presLayoutVars>
      </dgm:prSet>
      <dgm:spPr/>
    </dgm:pt>
    <dgm:pt modelId="{5C04AEFB-7132-4B28-A7D3-862245070A8D}" type="pres">
      <dgm:prSet presAssocID="{A6406C01-7E83-4650-8EF5-394419DCB348}" presName="compNode" presStyleCnt="0"/>
      <dgm:spPr/>
    </dgm:pt>
    <dgm:pt modelId="{358F74AC-FC7D-465B-BD12-B6CCC00F3D29}" type="pres">
      <dgm:prSet presAssocID="{A6406C01-7E83-4650-8EF5-394419DCB348}" presName="noGeometry" presStyleCnt="0"/>
      <dgm:spPr/>
    </dgm:pt>
    <dgm:pt modelId="{610B5FFC-C0C9-444C-9F7A-14D1B54F604D}" type="pres">
      <dgm:prSet presAssocID="{A6406C01-7E83-4650-8EF5-394419DCB348}" presName="childTextVisible" presStyleLbl="bgAccFollowNode1" presStyleIdx="0" presStyleCnt="3">
        <dgm:presLayoutVars>
          <dgm:bulletEnabled val="1"/>
        </dgm:presLayoutVars>
      </dgm:prSet>
      <dgm:spPr/>
    </dgm:pt>
    <dgm:pt modelId="{FB705FC1-639E-4064-8E9A-A79870DE5273}" type="pres">
      <dgm:prSet presAssocID="{A6406C01-7E83-4650-8EF5-394419DCB348}" presName="childTextHidden" presStyleLbl="bgAccFollowNode1" presStyleIdx="0" presStyleCnt="3"/>
      <dgm:spPr/>
    </dgm:pt>
    <dgm:pt modelId="{47DA5750-48DC-4E4F-815D-0B05DBC30DAB}" type="pres">
      <dgm:prSet presAssocID="{A6406C01-7E83-4650-8EF5-394419DCB34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319C676-A7DE-4777-9BB4-3B6D30ED3F5C}" type="pres">
      <dgm:prSet presAssocID="{A6406C01-7E83-4650-8EF5-394419DCB348}" presName="aSpace" presStyleCnt="0"/>
      <dgm:spPr/>
    </dgm:pt>
    <dgm:pt modelId="{CA708D38-D093-4C16-A955-CF2CAC7F0A99}" type="pres">
      <dgm:prSet presAssocID="{5D952622-A79E-41E4-BBC2-6212DEFFA91C}" presName="compNode" presStyleCnt="0"/>
      <dgm:spPr/>
    </dgm:pt>
    <dgm:pt modelId="{6F3066E9-E96F-489D-8A4B-6D55FBE389F2}" type="pres">
      <dgm:prSet presAssocID="{5D952622-A79E-41E4-BBC2-6212DEFFA91C}" presName="noGeometry" presStyleCnt="0"/>
      <dgm:spPr/>
    </dgm:pt>
    <dgm:pt modelId="{00D2DC2C-7CA2-4A4B-B66D-3DDCAB7DC8E9}" type="pres">
      <dgm:prSet presAssocID="{5D952622-A79E-41E4-BBC2-6212DEFFA91C}" presName="childTextVisible" presStyleLbl="bgAccFollowNode1" presStyleIdx="1" presStyleCnt="3">
        <dgm:presLayoutVars>
          <dgm:bulletEnabled val="1"/>
        </dgm:presLayoutVars>
      </dgm:prSet>
      <dgm:spPr/>
    </dgm:pt>
    <dgm:pt modelId="{072FB640-0A28-40E8-9C0C-86BAF45C6EF0}" type="pres">
      <dgm:prSet presAssocID="{5D952622-A79E-41E4-BBC2-6212DEFFA91C}" presName="childTextHidden" presStyleLbl="bgAccFollowNode1" presStyleIdx="1" presStyleCnt="3"/>
      <dgm:spPr/>
    </dgm:pt>
    <dgm:pt modelId="{EE8733A1-7662-4D0A-B39E-2218596CC81C}" type="pres">
      <dgm:prSet presAssocID="{5D952622-A79E-41E4-BBC2-6212DEFFA91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0D7C734-E391-436F-996C-E60442F50A17}" type="pres">
      <dgm:prSet presAssocID="{5D952622-A79E-41E4-BBC2-6212DEFFA91C}" presName="aSpace" presStyleCnt="0"/>
      <dgm:spPr/>
    </dgm:pt>
    <dgm:pt modelId="{E8F3A685-8F9F-4BAC-8C8B-A1DE5AA41F3A}" type="pres">
      <dgm:prSet presAssocID="{50706FFE-8A00-485D-9FF7-8D310692C602}" presName="compNode" presStyleCnt="0"/>
      <dgm:spPr/>
    </dgm:pt>
    <dgm:pt modelId="{84BFA617-6CAF-4DA9-A086-82BCA61093BE}" type="pres">
      <dgm:prSet presAssocID="{50706FFE-8A00-485D-9FF7-8D310692C602}" presName="noGeometry" presStyleCnt="0"/>
      <dgm:spPr/>
    </dgm:pt>
    <dgm:pt modelId="{4BF699B1-BE15-42D1-9784-AA33CF29870E}" type="pres">
      <dgm:prSet presAssocID="{50706FFE-8A00-485D-9FF7-8D310692C602}" presName="childTextVisible" presStyleLbl="bgAccFollowNode1" presStyleIdx="2" presStyleCnt="3">
        <dgm:presLayoutVars>
          <dgm:bulletEnabled val="1"/>
        </dgm:presLayoutVars>
      </dgm:prSet>
      <dgm:spPr/>
    </dgm:pt>
    <dgm:pt modelId="{F0925EF4-86E2-4748-BA70-94AAF55AB064}" type="pres">
      <dgm:prSet presAssocID="{50706FFE-8A00-485D-9FF7-8D310692C602}" presName="childTextHidden" presStyleLbl="bgAccFollowNode1" presStyleIdx="2" presStyleCnt="3"/>
      <dgm:spPr/>
    </dgm:pt>
    <dgm:pt modelId="{78E9A4E4-18A9-4B73-8007-A63A71C71937}" type="pres">
      <dgm:prSet presAssocID="{50706FFE-8A00-485D-9FF7-8D310692C602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99E34304-5770-4691-A3EE-6A7C8B9ACD53}" type="presOf" srcId="{E4E9F0D0-FF23-4B59-9B97-973BCBE5DC65}" destId="{610B5FFC-C0C9-444C-9F7A-14D1B54F604D}" srcOrd="0" destOrd="0" presId="urn:microsoft.com/office/officeart/2005/8/layout/hProcess6"/>
    <dgm:cxn modelId="{FD5B450E-837A-4E63-AF6F-153BD76E0C32}" type="presOf" srcId="{B48FD435-DF25-4CE8-BF18-9FCEE072B24D}" destId="{072FB640-0A28-40E8-9C0C-86BAF45C6EF0}" srcOrd="1" destOrd="1" presId="urn:microsoft.com/office/officeart/2005/8/layout/hProcess6"/>
    <dgm:cxn modelId="{47846D12-28C2-4AAE-8EDF-ACEAC95C4A5A}" type="presOf" srcId="{43B3AF7C-B158-4D5B-889C-649DACDB013A}" destId="{00D2DC2C-7CA2-4A4B-B66D-3DDCAB7DC8E9}" srcOrd="0" destOrd="3" presId="urn:microsoft.com/office/officeart/2005/8/layout/hProcess6"/>
    <dgm:cxn modelId="{E3C4A213-A101-4517-81AB-6899141AAF2E}" srcId="{5D952622-A79E-41E4-BBC2-6212DEFFA91C}" destId="{B48FD435-DF25-4CE8-BF18-9FCEE072B24D}" srcOrd="1" destOrd="0" parTransId="{8F626F38-5098-4345-958B-24E368C46069}" sibTransId="{EA1441B5-5A90-439E-B77B-40F4F584C860}"/>
    <dgm:cxn modelId="{81ACEA16-295B-4802-A889-1DC375F525AB}" type="presOf" srcId="{A6406C01-7E83-4650-8EF5-394419DCB348}" destId="{47DA5750-48DC-4E4F-815D-0B05DBC30DAB}" srcOrd="0" destOrd="0" presId="urn:microsoft.com/office/officeart/2005/8/layout/hProcess6"/>
    <dgm:cxn modelId="{130B0544-2388-4104-A721-8D29E7C77420}" type="presOf" srcId="{5D952622-A79E-41E4-BBC2-6212DEFFA91C}" destId="{EE8733A1-7662-4D0A-B39E-2218596CC81C}" srcOrd="0" destOrd="0" presId="urn:microsoft.com/office/officeart/2005/8/layout/hProcess6"/>
    <dgm:cxn modelId="{31498E67-CEA0-4571-B7AB-26A2113144F6}" type="presOf" srcId="{FBA29113-7A70-4E0E-B036-871C49B835F1}" destId="{8734DFB3-ADD8-4FD2-87D8-1981AA0ADD0B}" srcOrd="0" destOrd="0" presId="urn:microsoft.com/office/officeart/2005/8/layout/hProcess6"/>
    <dgm:cxn modelId="{11A0AF47-4BCA-470E-92BF-7B388FFB0DE8}" srcId="{50706FFE-8A00-485D-9FF7-8D310692C602}" destId="{3A9B5D84-CB00-4BC9-ADB2-5CF832F36763}" srcOrd="0" destOrd="0" parTransId="{BD57EC4A-052D-4824-8820-064BAC997A9B}" sibTransId="{98E878CF-4A49-4E76-BD23-AE7C5290BAFD}"/>
    <dgm:cxn modelId="{019AA969-1A2B-48C0-B7C9-005E817BC2CB}" type="presOf" srcId="{E4E9F0D0-FF23-4B59-9B97-973BCBE5DC65}" destId="{FB705FC1-639E-4064-8E9A-A79870DE5273}" srcOrd="1" destOrd="0" presId="urn:microsoft.com/office/officeart/2005/8/layout/hProcess6"/>
    <dgm:cxn modelId="{35AF286C-A401-4C08-B8A3-F38B03322BD8}" srcId="{5D952622-A79E-41E4-BBC2-6212DEFFA91C}" destId="{5248D9DA-6444-46F6-8D28-C8BB2253AAD1}" srcOrd="0" destOrd="0" parTransId="{A8533F77-F094-4EDB-BCC7-35E0D6A46B71}" sibTransId="{011B552E-515A-4C41-B810-0D2552861422}"/>
    <dgm:cxn modelId="{F36BB86E-E9BB-4DBF-9DFE-F8050046ED1F}" type="presOf" srcId="{3A9B5D84-CB00-4BC9-ADB2-5CF832F36763}" destId="{4BF699B1-BE15-42D1-9784-AA33CF29870E}" srcOrd="0" destOrd="0" presId="urn:microsoft.com/office/officeart/2005/8/layout/hProcess6"/>
    <dgm:cxn modelId="{BA539253-48E3-447C-8770-C31D10399C4A}" type="presOf" srcId="{50706FFE-8A00-485D-9FF7-8D310692C602}" destId="{78E9A4E4-18A9-4B73-8007-A63A71C71937}" srcOrd="0" destOrd="0" presId="urn:microsoft.com/office/officeart/2005/8/layout/hProcess6"/>
    <dgm:cxn modelId="{D2E26D7D-A939-4166-987B-3E9E5A080266}" type="presOf" srcId="{3A9B5D84-CB00-4BC9-ADB2-5CF832F36763}" destId="{F0925EF4-86E2-4748-BA70-94AAF55AB064}" srcOrd="1" destOrd="0" presId="urn:microsoft.com/office/officeart/2005/8/layout/hProcess6"/>
    <dgm:cxn modelId="{CEA1017F-754B-47DE-B29E-FF7A4ABD2558}" srcId="{5D952622-A79E-41E4-BBC2-6212DEFFA91C}" destId="{ECC8545E-0290-462A-9B75-05BEFF46DF3E}" srcOrd="2" destOrd="0" parTransId="{87E90BC5-EE15-4EA3-90FD-481427419B77}" sibTransId="{D8AB342E-0F49-427A-B37D-B2ECB43265F3}"/>
    <dgm:cxn modelId="{4D956F8D-5727-488A-93AF-F33602655A44}" srcId="{FBA29113-7A70-4E0E-B036-871C49B835F1}" destId="{A6406C01-7E83-4650-8EF5-394419DCB348}" srcOrd="0" destOrd="0" parTransId="{2586B3BB-DA8B-42DF-AC9A-77CE21607FD0}" sibTransId="{7C5B61F0-A4F6-4FCA-B552-36151F31051E}"/>
    <dgm:cxn modelId="{37A3A996-9723-4BDB-8959-9D9B7799BD9A}" srcId="{A6406C01-7E83-4650-8EF5-394419DCB348}" destId="{E4E9F0D0-FF23-4B59-9B97-973BCBE5DC65}" srcOrd="0" destOrd="0" parTransId="{E9237435-F938-45D4-8BF4-6D5D4DFF850F}" sibTransId="{D32B195A-7CAD-474B-B79C-BE4BB171E742}"/>
    <dgm:cxn modelId="{E23D729A-C2FC-40CD-8A08-F5EBB66CF80B}" type="presOf" srcId="{5248D9DA-6444-46F6-8D28-C8BB2253AAD1}" destId="{072FB640-0A28-40E8-9C0C-86BAF45C6EF0}" srcOrd="1" destOrd="0" presId="urn:microsoft.com/office/officeart/2005/8/layout/hProcess6"/>
    <dgm:cxn modelId="{A22BDB9A-90BB-4DA2-8850-00D4F1D3B898}" srcId="{FBA29113-7A70-4E0E-B036-871C49B835F1}" destId="{5D952622-A79E-41E4-BBC2-6212DEFFA91C}" srcOrd="1" destOrd="0" parTransId="{10627A68-BE4B-4A4A-9EC9-4CFEF1E4DF39}" sibTransId="{092BAEF3-D9F2-476B-9A0B-6F14CC814529}"/>
    <dgm:cxn modelId="{8376DDA2-0D23-4DBF-B71B-4F38ED6412A1}" type="presOf" srcId="{ECC8545E-0290-462A-9B75-05BEFF46DF3E}" destId="{00D2DC2C-7CA2-4A4B-B66D-3DDCAB7DC8E9}" srcOrd="0" destOrd="2" presId="urn:microsoft.com/office/officeart/2005/8/layout/hProcess6"/>
    <dgm:cxn modelId="{02FEB4A4-E84F-4442-9986-58C6FB2DD0D4}" type="presOf" srcId="{B48FD435-DF25-4CE8-BF18-9FCEE072B24D}" destId="{00D2DC2C-7CA2-4A4B-B66D-3DDCAB7DC8E9}" srcOrd="0" destOrd="1" presId="urn:microsoft.com/office/officeart/2005/8/layout/hProcess6"/>
    <dgm:cxn modelId="{AE4FA1B2-1FFD-4999-BFB4-0E2A9E4BEBBB}" type="presOf" srcId="{5248D9DA-6444-46F6-8D28-C8BB2253AAD1}" destId="{00D2DC2C-7CA2-4A4B-B66D-3DDCAB7DC8E9}" srcOrd="0" destOrd="0" presId="urn:microsoft.com/office/officeart/2005/8/layout/hProcess6"/>
    <dgm:cxn modelId="{4080CEBD-408A-43FF-82C1-245F54B1A631}" type="presOf" srcId="{ECC8545E-0290-462A-9B75-05BEFF46DF3E}" destId="{072FB640-0A28-40E8-9C0C-86BAF45C6EF0}" srcOrd="1" destOrd="2" presId="urn:microsoft.com/office/officeart/2005/8/layout/hProcess6"/>
    <dgm:cxn modelId="{7599CECE-5293-4C57-A979-D096C99254C7}" srcId="{FBA29113-7A70-4E0E-B036-871C49B835F1}" destId="{50706FFE-8A00-485D-9FF7-8D310692C602}" srcOrd="2" destOrd="0" parTransId="{EF44BD91-19A4-424B-BA32-4A5492B6E40B}" sibTransId="{CD03DFF4-D962-46D6-AFFA-2A87FD08403E}"/>
    <dgm:cxn modelId="{5166D5F4-8A04-4359-B7D1-94A1BAA461CE}" type="presOf" srcId="{43B3AF7C-B158-4D5B-889C-649DACDB013A}" destId="{072FB640-0A28-40E8-9C0C-86BAF45C6EF0}" srcOrd="1" destOrd="3" presId="urn:microsoft.com/office/officeart/2005/8/layout/hProcess6"/>
    <dgm:cxn modelId="{B31A08FA-4571-4682-87D5-0BEFA8C02401}" srcId="{5D952622-A79E-41E4-BBC2-6212DEFFA91C}" destId="{43B3AF7C-B158-4D5B-889C-649DACDB013A}" srcOrd="3" destOrd="0" parTransId="{ABF3669C-20AC-4CE7-9BC1-B0ABC5861858}" sibTransId="{83165525-FF3A-47A4-B840-67FD8B90D2F5}"/>
    <dgm:cxn modelId="{FF0D50D3-9477-4407-8F44-B60B9728DED7}" type="presParOf" srcId="{8734DFB3-ADD8-4FD2-87D8-1981AA0ADD0B}" destId="{5C04AEFB-7132-4B28-A7D3-862245070A8D}" srcOrd="0" destOrd="0" presId="urn:microsoft.com/office/officeart/2005/8/layout/hProcess6"/>
    <dgm:cxn modelId="{126CE751-65CF-4E60-902C-2D0B01478834}" type="presParOf" srcId="{5C04AEFB-7132-4B28-A7D3-862245070A8D}" destId="{358F74AC-FC7D-465B-BD12-B6CCC00F3D29}" srcOrd="0" destOrd="0" presId="urn:microsoft.com/office/officeart/2005/8/layout/hProcess6"/>
    <dgm:cxn modelId="{C6915109-771C-43AE-A4C7-A411D8E5978F}" type="presParOf" srcId="{5C04AEFB-7132-4B28-A7D3-862245070A8D}" destId="{610B5FFC-C0C9-444C-9F7A-14D1B54F604D}" srcOrd="1" destOrd="0" presId="urn:microsoft.com/office/officeart/2005/8/layout/hProcess6"/>
    <dgm:cxn modelId="{954FE73F-9595-47D0-9AB9-6EB7EDC39F8E}" type="presParOf" srcId="{5C04AEFB-7132-4B28-A7D3-862245070A8D}" destId="{FB705FC1-639E-4064-8E9A-A79870DE5273}" srcOrd="2" destOrd="0" presId="urn:microsoft.com/office/officeart/2005/8/layout/hProcess6"/>
    <dgm:cxn modelId="{362B7B1C-776A-481A-B10E-B2136C044DB5}" type="presParOf" srcId="{5C04AEFB-7132-4B28-A7D3-862245070A8D}" destId="{47DA5750-48DC-4E4F-815D-0B05DBC30DAB}" srcOrd="3" destOrd="0" presId="urn:microsoft.com/office/officeart/2005/8/layout/hProcess6"/>
    <dgm:cxn modelId="{AB361918-49A4-4458-A6B4-A38162139DB4}" type="presParOf" srcId="{8734DFB3-ADD8-4FD2-87D8-1981AA0ADD0B}" destId="{6319C676-A7DE-4777-9BB4-3B6D30ED3F5C}" srcOrd="1" destOrd="0" presId="urn:microsoft.com/office/officeart/2005/8/layout/hProcess6"/>
    <dgm:cxn modelId="{3E32ED31-FAFA-41FB-A502-0C9269827B55}" type="presParOf" srcId="{8734DFB3-ADD8-4FD2-87D8-1981AA0ADD0B}" destId="{CA708D38-D093-4C16-A955-CF2CAC7F0A99}" srcOrd="2" destOrd="0" presId="urn:microsoft.com/office/officeart/2005/8/layout/hProcess6"/>
    <dgm:cxn modelId="{38B5F8BF-C6A8-4D51-8681-B847070CD1C0}" type="presParOf" srcId="{CA708D38-D093-4C16-A955-CF2CAC7F0A99}" destId="{6F3066E9-E96F-489D-8A4B-6D55FBE389F2}" srcOrd="0" destOrd="0" presId="urn:microsoft.com/office/officeart/2005/8/layout/hProcess6"/>
    <dgm:cxn modelId="{B873A9F4-217E-473A-8D65-14527890AC34}" type="presParOf" srcId="{CA708D38-D093-4C16-A955-CF2CAC7F0A99}" destId="{00D2DC2C-7CA2-4A4B-B66D-3DDCAB7DC8E9}" srcOrd="1" destOrd="0" presId="urn:microsoft.com/office/officeart/2005/8/layout/hProcess6"/>
    <dgm:cxn modelId="{F573A08D-1388-4362-9D10-155655876363}" type="presParOf" srcId="{CA708D38-D093-4C16-A955-CF2CAC7F0A99}" destId="{072FB640-0A28-40E8-9C0C-86BAF45C6EF0}" srcOrd="2" destOrd="0" presId="urn:microsoft.com/office/officeart/2005/8/layout/hProcess6"/>
    <dgm:cxn modelId="{7ADF5CCF-F26A-45B5-9692-98B07AFD46A1}" type="presParOf" srcId="{CA708D38-D093-4C16-A955-CF2CAC7F0A99}" destId="{EE8733A1-7662-4D0A-B39E-2218596CC81C}" srcOrd="3" destOrd="0" presId="urn:microsoft.com/office/officeart/2005/8/layout/hProcess6"/>
    <dgm:cxn modelId="{985C18C8-95A3-4479-821C-610A2BAFFFF3}" type="presParOf" srcId="{8734DFB3-ADD8-4FD2-87D8-1981AA0ADD0B}" destId="{E0D7C734-E391-436F-996C-E60442F50A17}" srcOrd="3" destOrd="0" presId="urn:microsoft.com/office/officeart/2005/8/layout/hProcess6"/>
    <dgm:cxn modelId="{951CD7FA-A9B4-463F-BD0D-452C521FF523}" type="presParOf" srcId="{8734DFB3-ADD8-4FD2-87D8-1981AA0ADD0B}" destId="{E8F3A685-8F9F-4BAC-8C8B-A1DE5AA41F3A}" srcOrd="4" destOrd="0" presId="urn:microsoft.com/office/officeart/2005/8/layout/hProcess6"/>
    <dgm:cxn modelId="{E08D8862-B273-4AA6-9A90-754366CE4945}" type="presParOf" srcId="{E8F3A685-8F9F-4BAC-8C8B-A1DE5AA41F3A}" destId="{84BFA617-6CAF-4DA9-A086-82BCA61093BE}" srcOrd="0" destOrd="0" presId="urn:microsoft.com/office/officeart/2005/8/layout/hProcess6"/>
    <dgm:cxn modelId="{69392B4C-2A7B-41A4-A48C-35E312A6434A}" type="presParOf" srcId="{E8F3A685-8F9F-4BAC-8C8B-A1DE5AA41F3A}" destId="{4BF699B1-BE15-42D1-9784-AA33CF29870E}" srcOrd="1" destOrd="0" presId="urn:microsoft.com/office/officeart/2005/8/layout/hProcess6"/>
    <dgm:cxn modelId="{29F5DEAB-A9C8-47F8-A089-1585C323795A}" type="presParOf" srcId="{E8F3A685-8F9F-4BAC-8C8B-A1DE5AA41F3A}" destId="{F0925EF4-86E2-4748-BA70-94AAF55AB064}" srcOrd="2" destOrd="0" presId="urn:microsoft.com/office/officeart/2005/8/layout/hProcess6"/>
    <dgm:cxn modelId="{E9A57A1B-DDAF-4905-B46C-246DB5E9FB2A}" type="presParOf" srcId="{E8F3A685-8F9F-4BAC-8C8B-A1DE5AA41F3A}" destId="{78E9A4E4-18A9-4B73-8007-A63A71C71937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5FFC-C0C9-444C-9F7A-14D1B54F604D}">
      <dsp:nvSpPr>
        <dsp:cNvPr id="0" name=""/>
        <dsp:cNvSpPr/>
      </dsp:nvSpPr>
      <dsp:spPr>
        <a:xfrm>
          <a:off x="667413" y="1236120"/>
          <a:ext cx="2649582" cy="2316068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Request using PRAW API with </a:t>
          </a:r>
          <a:r>
            <a:rPr lang="en-US" sz="1400" b="1" kern="1200" dirty="0"/>
            <a:t>client_id</a:t>
          </a:r>
          <a:r>
            <a:rPr lang="en-US" sz="1400" kern="1200" dirty="0"/>
            <a:t>, </a:t>
          </a:r>
          <a:r>
            <a:rPr lang="en-US" sz="1400" b="1" kern="1200" dirty="0"/>
            <a:t>client_secret </a:t>
          </a:r>
          <a:r>
            <a:rPr lang="en-US" sz="1400" kern="1200" dirty="0"/>
            <a:t>and </a:t>
          </a:r>
          <a:r>
            <a:rPr lang="en-US" sz="1400" b="1" kern="1200" dirty="0" err="1"/>
            <a:t>user_agent</a:t>
          </a:r>
          <a:r>
            <a:rPr lang="en-US" sz="1400" kern="1200" dirty="0"/>
            <a:t>.</a:t>
          </a:r>
        </a:p>
      </dsp:txBody>
      <dsp:txXfrm>
        <a:off x="1329809" y="1583530"/>
        <a:ext cx="1291671" cy="1621248"/>
      </dsp:txXfrm>
    </dsp:sp>
    <dsp:sp modelId="{47DA5750-48DC-4E4F-815D-0B05DBC30DAB}">
      <dsp:nvSpPr>
        <dsp:cNvPr id="0" name=""/>
        <dsp:cNvSpPr/>
      </dsp:nvSpPr>
      <dsp:spPr>
        <a:xfrm>
          <a:off x="5018" y="1731759"/>
          <a:ext cx="1324791" cy="1324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Reddit post title collection</a:t>
          </a:r>
        </a:p>
      </dsp:txBody>
      <dsp:txXfrm>
        <a:off x="199029" y="1925770"/>
        <a:ext cx="936769" cy="936769"/>
      </dsp:txXfrm>
    </dsp:sp>
    <dsp:sp modelId="{00D2DC2C-7CA2-4A4B-B66D-3DDCAB7DC8E9}">
      <dsp:nvSpPr>
        <dsp:cNvPr id="0" name=""/>
        <dsp:cNvSpPr/>
      </dsp:nvSpPr>
      <dsp:spPr>
        <a:xfrm>
          <a:off x="4144991" y="1236120"/>
          <a:ext cx="2649582" cy="2316068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Case</a:t>
          </a:r>
          <a:r>
            <a:rPr lang="en-US" sz="1400" kern="1200" baseline="0" dirty="0"/>
            <a:t> Normalization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Special Character Removal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/>
            <a:t>Null entries Removal</a:t>
          </a:r>
          <a:endParaRPr lang="en-US" sz="1400" kern="1200" dirty="0"/>
        </a:p>
      </dsp:txBody>
      <dsp:txXfrm>
        <a:off x="4807386" y="1583530"/>
        <a:ext cx="1291671" cy="1621248"/>
      </dsp:txXfrm>
    </dsp:sp>
    <dsp:sp modelId="{EE8733A1-7662-4D0A-B39E-2218596CC81C}">
      <dsp:nvSpPr>
        <dsp:cNvPr id="0" name=""/>
        <dsp:cNvSpPr/>
      </dsp:nvSpPr>
      <dsp:spPr>
        <a:xfrm>
          <a:off x="3482595" y="1731759"/>
          <a:ext cx="1324791" cy="1324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Preparation</a:t>
          </a:r>
        </a:p>
      </dsp:txBody>
      <dsp:txXfrm>
        <a:off x="3676606" y="1925770"/>
        <a:ext cx="936769" cy="936769"/>
      </dsp:txXfrm>
    </dsp:sp>
    <dsp:sp modelId="{4BF699B1-BE15-42D1-9784-AA33CF29870E}">
      <dsp:nvSpPr>
        <dsp:cNvPr id="0" name=""/>
        <dsp:cNvSpPr/>
      </dsp:nvSpPr>
      <dsp:spPr>
        <a:xfrm>
          <a:off x="7622568" y="1236120"/>
          <a:ext cx="2649582" cy="2316068"/>
        </a:xfrm>
        <a:prstGeom prst="rightArrow">
          <a:avLst>
            <a:gd name="adj1" fmla="val 70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Annotate into 3 classes ‘</a:t>
          </a:r>
          <a:r>
            <a:rPr lang="en-US" sz="1400" b="1" kern="1200" dirty="0"/>
            <a:t>POSITIVE</a:t>
          </a:r>
          <a:r>
            <a:rPr lang="en-US" sz="1400" kern="1200" dirty="0"/>
            <a:t>’, ‘</a:t>
          </a:r>
          <a:r>
            <a:rPr lang="en-US" sz="1400" b="1" kern="1200" dirty="0"/>
            <a:t>NEGATIVE</a:t>
          </a:r>
          <a:r>
            <a:rPr lang="en-US" sz="1400" kern="1200" dirty="0"/>
            <a:t>’ or ‘</a:t>
          </a:r>
          <a:r>
            <a:rPr lang="en-US" sz="1400" b="1" kern="1200" dirty="0"/>
            <a:t>NEUTRAL</a:t>
          </a:r>
          <a:r>
            <a:rPr lang="en-US" sz="1400" kern="1200" dirty="0"/>
            <a:t>’</a:t>
          </a:r>
        </a:p>
      </dsp:txBody>
      <dsp:txXfrm>
        <a:off x="8284963" y="1583530"/>
        <a:ext cx="1291671" cy="1621248"/>
      </dsp:txXfrm>
    </dsp:sp>
    <dsp:sp modelId="{78E9A4E4-18A9-4B73-8007-A63A71C71937}">
      <dsp:nvSpPr>
        <dsp:cNvPr id="0" name=""/>
        <dsp:cNvSpPr/>
      </dsp:nvSpPr>
      <dsp:spPr>
        <a:xfrm>
          <a:off x="6960172" y="1731759"/>
          <a:ext cx="1324791" cy="13247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Annotation</a:t>
          </a:r>
        </a:p>
      </dsp:txBody>
      <dsp:txXfrm>
        <a:off x="7154183" y="1925770"/>
        <a:ext cx="936769" cy="936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5/10/2024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5/10/2024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5/10/2024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5/10/2024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5/10/2024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5/10/2024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5/10/2024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358740"/>
            <a:ext cx="9604310" cy="3383280"/>
          </a:xfrm>
        </p:spPr>
        <p:txBody>
          <a:bodyPr>
            <a:normAutofit/>
          </a:bodyPr>
          <a:lstStyle/>
          <a:p>
            <a:r>
              <a:rPr lang="en-US" sz="6000" dirty="0"/>
              <a:t>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Praiselin Lydia Gladston &amp; </a:t>
            </a:r>
            <a:r>
              <a:rPr lang="en-US" dirty="0" err="1"/>
              <a:t>Sudharsan</a:t>
            </a:r>
            <a:r>
              <a:rPr lang="en-US" dirty="0"/>
              <a:t> </a:t>
            </a:r>
            <a:r>
              <a:rPr lang="en-US" dirty="0" err="1"/>
              <a:t>Tirumal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31973"/>
            <a:ext cx="9601200" cy="2743200"/>
          </a:xfrm>
        </p:spPr>
        <p:txBody>
          <a:bodyPr/>
          <a:lstStyle/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23405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Extraction Techniques Explored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5518" y="1862363"/>
            <a:ext cx="3060290" cy="641350"/>
          </a:xfrm>
        </p:spPr>
        <p:txBody>
          <a:bodyPr/>
          <a:lstStyle/>
          <a:p>
            <a:r>
              <a:rPr lang="en-US" dirty="0"/>
              <a:t>Global Vectors for Word Representation (</a:t>
            </a:r>
            <a:r>
              <a:rPr lang="en-US" dirty="0" err="1"/>
              <a:t>GloVe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3060290" cy="32874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Represents text data as a collection of unique words and their frequencies within a document or corpus.</a:t>
            </a:r>
          </a:p>
          <a:p>
            <a:r>
              <a:rPr lang="en-US" sz="1400" dirty="0"/>
              <a:t>High precision, recall and F1-score for all sentiment category.</a:t>
            </a:r>
          </a:p>
          <a:p>
            <a:r>
              <a:rPr lang="en-US" sz="1400" dirty="0"/>
              <a:t>Accuracy – 81%.</a:t>
            </a:r>
          </a:p>
          <a:p>
            <a:r>
              <a:rPr lang="en-US" sz="1400" dirty="0"/>
              <a:t>Best in this case because sentiment analysis often relies on frequency of specific words.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308" y="1818322"/>
            <a:ext cx="3060291" cy="641350"/>
          </a:xfrm>
        </p:spPr>
        <p:txBody>
          <a:bodyPr/>
          <a:lstStyle/>
          <a:p>
            <a:r>
              <a:rPr lang="en-US" dirty="0"/>
              <a:t>Generative Pre-trained Transformer 2 (GPT-2)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308" y="2503712"/>
            <a:ext cx="3060292" cy="32874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US" sz="1400" dirty="0"/>
              <a:t>It can generate human-like text, complete sentences, and even entire articles based on a given prompt or context.</a:t>
            </a:r>
          </a:p>
          <a:p>
            <a:r>
              <a:rPr lang="en-US" sz="1400" dirty="0"/>
              <a:t>Precision, recall, and F1-score are slightly better than </a:t>
            </a:r>
            <a:r>
              <a:rPr lang="en-US" sz="1400" dirty="0" err="1"/>
              <a:t>GloVe</a:t>
            </a:r>
            <a:r>
              <a:rPr lang="en-US" sz="1400" dirty="0"/>
              <a:t> but still lower than </a:t>
            </a:r>
            <a:r>
              <a:rPr lang="en-US" sz="1400" dirty="0" err="1"/>
              <a:t>BoW</a:t>
            </a:r>
            <a:r>
              <a:rPr lang="en-US" sz="1400" dirty="0"/>
              <a:t>.</a:t>
            </a:r>
          </a:p>
          <a:p>
            <a:r>
              <a:rPr lang="en-US" sz="1400" dirty="0"/>
              <a:t>Accuracy – 54%</a:t>
            </a:r>
          </a:p>
          <a:p>
            <a:r>
              <a:rPr lang="en-US" sz="1400" dirty="0"/>
              <a:t>Performance in sentiment analysis may be limited by its pre-training on a diverse range of text data.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A4049F-F57B-CFCC-82F1-49F05EC529BB}"/>
              </a:ext>
            </a:extLst>
          </p:cNvPr>
          <p:cNvSpPr txBox="1">
            <a:spLocks/>
          </p:cNvSpPr>
          <p:nvPr/>
        </p:nvSpPr>
        <p:spPr>
          <a:xfrm>
            <a:off x="1334728" y="1862363"/>
            <a:ext cx="306029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Bag-of-Words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950785B-43EB-6BA4-D962-74AAA0C877C0}"/>
              </a:ext>
            </a:extLst>
          </p:cNvPr>
          <p:cNvSpPr txBox="1">
            <a:spLocks/>
          </p:cNvSpPr>
          <p:nvPr/>
        </p:nvSpPr>
        <p:spPr>
          <a:xfrm>
            <a:off x="4565854" y="2503712"/>
            <a:ext cx="3060290" cy="32874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It captures global word co-occurrence statistics in a corpus and represents each word as a dense vector in a continuous vector space.</a:t>
            </a:r>
          </a:p>
          <a:p>
            <a:r>
              <a:rPr lang="en-US" sz="1400" dirty="0"/>
              <a:t>Precision, recall and F1-Score low compared to </a:t>
            </a:r>
            <a:r>
              <a:rPr lang="en-US" sz="1400" dirty="0" err="1"/>
              <a:t>BoW</a:t>
            </a:r>
            <a:r>
              <a:rPr lang="en-US" sz="1400" dirty="0"/>
              <a:t>.</a:t>
            </a:r>
          </a:p>
          <a:p>
            <a:r>
              <a:rPr lang="en-US" sz="1400" dirty="0"/>
              <a:t>Accuracy – 52%</a:t>
            </a:r>
          </a:p>
          <a:p>
            <a:r>
              <a:rPr lang="en-US" sz="1400" dirty="0"/>
              <a:t>Low recall and F1-score for sentiments suggest that </a:t>
            </a:r>
            <a:r>
              <a:rPr lang="en-US" sz="1400" dirty="0" err="1"/>
              <a:t>GloVe</a:t>
            </a:r>
            <a:r>
              <a:rPr lang="en-US" sz="1400" dirty="0"/>
              <a:t> may not effectively capture the distinctions between the classes</a:t>
            </a:r>
            <a:r>
              <a:rPr lang="en-US" sz="12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31973"/>
            <a:ext cx="9601200" cy="2743200"/>
          </a:xfrm>
        </p:spPr>
        <p:txBody>
          <a:bodyPr/>
          <a:lstStyle/>
          <a:p>
            <a:r>
              <a:rPr lang="en-US" dirty="0"/>
              <a:t>Model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706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7128-231D-DAF8-1FA7-4E19D571C28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/>
                </a:solidFill>
              </a:rPr>
              <a:t>Reddit post titles is the input feature, and its corresponding sentiment category is the target variable.</a:t>
            </a:r>
          </a:p>
          <a:p>
            <a:r>
              <a:rPr lang="en-US" dirty="0">
                <a:solidFill>
                  <a:schemeClr val="tx2"/>
                </a:solidFill>
              </a:rPr>
              <a:t>80% for training and 20% for testing.</a:t>
            </a:r>
          </a:p>
          <a:p>
            <a:r>
              <a:rPr lang="en-US" dirty="0">
                <a:solidFill>
                  <a:schemeClr val="tx2"/>
                </a:solidFill>
              </a:rPr>
              <a:t>Model is fitted with the training data.</a:t>
            </a:r>
          </a:p>
          <a:p>
            <a:r>
              <a:rPr lang="en-US" dirty="0">
                <a:solidFill>
                  <a:schemeClr val="tx2"/>
                </a:solidFill>
              </a:rPr>
              <a:t>Test data is used to predict result.</a:t>
            </a:r>
          </a:p>
          <a:p>
            <a:r>
              <a:rPr lang="en-US" dirty="0">
                <a:solidFill>
                  <a:schemeClr val="tx2"/>
                </a:solidFill>
              </a:rPr>
              <a:t>Model evaluation consists of finding the model’s Accuracy, Precision, Recall, and F1-Score.</a:t>
            </a:r>
          </a:p>
          <a:p>
            <a:r>
              <a:rPr lang="en-US" dirty="0">
                <a:solidFill>
                  <a:schemeClr val="tx2"/>
                </a:solidFill>
              </a:rPr>
              <a:t>Ideal model has high accuracy, precision, recall and F1-score.</a:t>
            </a:r>
          </a:p>
        </p:txBody>
      </p:sp>
    </p:spTree>
    <p:extLst>
      <p:ext uri="{BB962C8B-B14F-4D97-AF65-F5344CB8AC3E}">
        <p14:creationId xmlns:p14="http://schemas.microsoft.com/office/powerpoint/2010/main" val="19712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Explored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5518" y="1862363"/>
            <a:ext cx="3060290" cy="641350"/>
          </a:xfrm>
        </p:spPr>
        <p:txBody>
          <a:bodyPr/>
          <a:lstStyle/>
          <a:p>
            <a:r>
              <a:rPr lang="en-US" dirty="0"/>
              <a:t>SVM (Support Vector Machines)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3060290" cy="3287487"/>
          </a:xfr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r>
              <a:rPr lang="en-US" sz="1400" dirty="0"/>
              <a:t>Suitable for text classification.</a:t>
            </a:r>
          </a:p>
          <a:p>
            <a:r>
              <a:rPr lang="en-US" sz="1400" dirty="0"/>
              <a:t>Conditional probability.</a:t>
            </a:r>
          </a:p>
          <a:p>
            <a:r>
              <a:rPr lang="en-US" sz="1400" dirty="0"/>
              <a:t>Assumes feature independence.</a:t>
            </a:r>
          </a:p>
          <a:p>
            <a:r>
              <a:rPr lang="en-US" sz="1400" dirty="0"/>
              <a:t>Slightly lower performance compared to SVM.</a:t>
            </a:r>
          </a:p>
          <a:p>
            <a:r>
              <a:rPr lang="en-US" sz="1400" dirty="0"/>
              <a:t>Accuracy – 0.79</a:t>
            </a:r>
          </a:p>
          <a:p>
            <a:r>
              <a:rPr lang="en-US" sz="1400" dirty="0"/>
              <a:t>Precision – 0.78</a:t>
            </a:r>
          </a:p>
          <a:p>
            <a:r>
              <a:rPr lang="en-US" sz="1400" dirty="0"/>
              <a:t>Recall – 0.79</a:t>
            </a:r>
          </a:p>
          <a:p>
            <a:r>
              <a:rPr lang="en-US" sz="1400" dirty="0"/>
              <a:t>F1-Score – 0.78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308" y="1818322"/>
            <a:ext cx="3060291" cy="641350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308" y="2503712"/>
            <a:ext cx="3060292" cy="3287487"/>
          </a:xfrm>
          <a:ln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r>
              <a:rPr lang="en-US" sz="1400" dirty="0"/>
              <a:t>Can learn hierarchical representations of data.</a:t>
            </a:r>
          </a:p>
          <a:p>
            <a:r>
              <a:rPr lang="en-US" sz="1400" dirty="0"/>
              <a:t>Very low accuracy </a:t>
            </a:r>
          </a:p>
          <a:p>
            <a:r>
              <a:rPr lang="en-US" sz="1400" b="1" dirty="0"/>
              <a:t>Limitations:</a:t>
            </a:r>
          </a:p>
          <a:p>
            <a:r>
              <a:rPr lang="en-US" sz="1400" dirty="0"/>
              <a:t>May be overfitting to the training data.</a:t>
            </a:r>
          </a:p>
          <a:p>
            <a:r>
              <a:rPr lang="en-US" sz="1400" dirty="0"/>
              <a:t>Further analysis and adjustments to the model architecture, hyperparameters, or training process may be necessary to improve its performance.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A4049F-F57B-CFCC-82F1-49F05EC529BB}"/>
              </a:ext>
            </a:extLst>
          </p:cNvPr>
          <p:cNvSpPr txBox="1">
            <a:spLocks/>
          </p:cNvSpPr>
          <p:nvPr/>
        </p:nvSpPr>
        <p:spPr>
          <a:xfrm>
            <a:off x="1334728" y="1862363"/>
            <a:ext cx="306029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Naïve Bayes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950785B-43EB-6BA4-D962-74AAA0C877C0}"/>
              </a:ext>
            </a:extLst>
          </p:cNvPr>
          <p:cNvSpPr txBox="1">
            <a:spLocks/>
          </p:cNvSpPr>
          <p:nvPr/>
        </p:nvSpPr>
        <p:spPr>
          <a:xfrm>
            <a:off x="4565854" y="2503712"/>
            <a:ext cx="3060290" cy="328748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Precision, recall, and F1-score are higher compared to NB across all sentiment categories.</a:t>
            </a:r>
          </a:p>
          <a:p>
            <a:r>
              <a:rPr lang="en-US" sz="1400" dirty="0"/>
              <a:t>Excel in finding the optimal hyperplane that separates different classes in feature space.</a:t>
            </a:r>
          </a:p>
          <a:p>
            <a:r>
              <a:rPr lang="en-US" sz="1400" dirty="0"/>
              <a:t>Each word / n-gram into a feature.</a:t>
            </a:r>
          </a:p>
          <a:p>
            <a:r>
              <a:rPr lang="en-US" sz="1400" dirty="0"/>
              <a:t>Accuracy – 0.80</a:t>
            </a:r>
          </a:p>
          <a:p>
            <a:r>
              <a:rPr lang="en-US" sz="1400" dirty="0"/>
              <a:t>Precision – 0.81</a:t>
            </a:r>
          </a:p>
          <a:p>
            <a:r>
              <a:rPr lang="en-US" sz="1400" dirty="0"/>
              <a:t>Recall – 0.81</a:t>
            </a:r>
          </a:p>
          <a:p>
            <a:r>
              <a:rPr lang="en-US" sz="1400" dirty="0"/>
              <a:t>F1-Score – 0.81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9175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8329" y="2462567"/>
            <a:ext cx="4615342" cy="966433"/>
          </a:xfrm>
        </p:spPr>
        <p:txBody>
          <a:bodyPr>
            <a:normAutofit/>
          </a:bodyPr>
          <a:lstStyle/>
          <a:p>
            <a:r>
              <a:rPr lang="en-US" sz="60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3080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Annotation</a:t>
            </a:r>
          </a:p>
          <a:p>
            <a:r>
              <a:rPr lang="en-US" dirty="0"/>
              <a:t>Feature Extraction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Result Analysis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31973"/>
            <a:ext cx="9601200" cy="274320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Python Reddit API Wrapper (PRAW) </a:t>
            </a: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Process</a:t>
            </a:r>
          </a:p>
        </p:txBody>
      </p:sp>
      <p:graphicFrame>
        <p:nvGraphicFramePr>
          <p:cNvPr id="4" name="Content Placeholder 3" descr="Process Arrows diagram showing 3 steps arranged from left to right with task descriptions fo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78144"/>
              </p:ext>
            </p:extLst>
          </p:nvPr>
        </p:nvGraphicFramePr>
        <p:xfrm>
          <a:off x="1295400" y="1034845"/>
          <a:ext cx="10277169" cy="4788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Subreddits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7128-231D-DAF8-1FA7-4E19D571C28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What is a subreddit?</a:t>
            </a:r>
          </a:p>
          <a:p>
            <a:pPr lvl="1"/>
            <a:r>
              <a:rPr lang="en-US" dirty="0"/>
              <a:t>Users can post content related to a particular topic, interest or theme.</a:t>
            </a:r>
            <a:endParaRPr lang="en-US" i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What is the project idea?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To understand the aspects of public opinion, trends and discussions.</a:t>
            </a:r>
          </a:p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What are the relevant subreddits covered?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PoliticalPeopleTwitter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 err="1">
                <a:solidFill>
                  <a:schemeClr val="tx2"/>
                </a:solidFill>
              </a:rPr>
              <a:t>trendingsubreddits</a:t>
            </a:r>
            <a:r>
              <a:rPr lang="en-US" dirty="0">
                <a:solidFill>
                  <a:schemeClr val="tx2"/>
                </a:solidFill>
              </a:rPr>
              <a:t>, Discussion, </a:t>
            </a:r>
            <a:r>
              <a:rPr lang="en-US" dirty="0" err="1">
                <a:solidFill>
                  <a:schemeClr val="tx2"/>
                </a:solidFill>
              </a:rPr>
              <a:t>CasualConversation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Which category of post?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New, hot, top, controversial.</a:t>
            </a:r>
          </a:p>
          <a:p>
            <a:endParaRPr lang="en-US" i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  <a:p>
            <a:endParaRPr lang="en-US" i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7128-231D-DAF8-1FA7-4E19D571C28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Case Normalization</a:t>
            </a:r>
          </a:p>
          <a:p>
            <a:pPr lvl="1"/>
            <a:r>
              <a:rPr lang="en-US" dirty="0"/>
              <a:t>To ensure consistency and reduce the complexity of textual data.</a:t>
            </a:r>
          </a:p>
          <a:p>
            <a:pPr lvl="1"/>
            <a:r>
              <a:rPr lang="en-US" dirty="0" err="1">
                <a:solidFill>
                  <a:schemeClr val="tx2"/>
                </a:solidFill>
              </a:rPr>
              <a:t>Eg</a:t>
            </a:r>
            <a:r>
              <a:rPr lang="en-US" dirty="0">
                <a:solidFill>
                  <a:schemeClr val="tx2"/>
                </a:solidFill>
              </a:rPr>
              <a:t>: Apple, apple, APPLE</a:t>
            </a:r>
          </a:p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Special Character Removal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To remove noise and make easier for tokenization, feature extraction.</a:t>
            </a:r>
          </a:p>
          <a:p>
            <a:r>
              <a:rPr lang="en-US" i="1" dirty="0">
                <a:solidFill>
                  <a:schemeClr val="tx2">
                    <a:lumMod val="65000"/>
                    <a:lumOff val="35000"/>
                  </a:schemeClr>
                </a:solidFill>
              </a:rPr>
              <a:t>Null entries removal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To avoid adversely affecting quality and reliability of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20112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7128-231D-DAF8-1FA7-4E19D571C282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 of labeling or tagging data with meaningful metadata or annotations to make it understandable and usable for machine learning algorithms.</a:t>
            </a:r>
          </a:p>
          <a:p>
            <a:r>
              <a:rPr lang="en-US" dirty="0">
                <a:solidFill>
                  <a:schemeClr val="tx2"/>
                </a:solidFill>
              </a:rPr>
              <a:t>Using NLTK’s </a:t>
            </a:r>
            <a:r>
              <a:rPr lang="en-US" dirty="0" err="1">
                <a:solidFill>
                  <a:schemeClr val="tx2"/>
                </a:solidFill>
              </a:rPr>
              <a:t>SentimentIntensityAnalyzer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Annotated into class with highest probability.</a:t>
            </a:r>
          </a:p>
          <a:p>
            <a:r>
              <a:rPr lang="en-US" dirty="0">
                <a:solidFill>
                  <a:schemeClr val="tx2"/>
                </a:solidFill>
              </a:rPr>
              <a:t>3 Classes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POSITIVE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NEGATIVE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301396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931973"/>
            <a:ext cx="9601200" cy="2743200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797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text data, remove noise, and prepare it for further analysis or modeling tasks.</a:t>
            </a:r>
          </a:p>
          <a:p>
            <a:r>
              <a:rPr lang="en-US" dirty="0"/>
              <a:t>Preprocessing tasks:</a:t>
            </a:r>
          </a:p>
          <a:p>
            <a:pPr lvl="1"/>
            <a:r>
              <a:rPr lang="en-CA" dirty="0"/>
              <a:t>Removing hashtags</a:t>
            </a:r>
            <a:r>
              <a:rPr lang="en-US" dirty="0"/>
              <a:t> and emojis. </a:t>
            </a:r>
          </a:p>
          <a:p>
            <a:pPr lvl="1"/>
            <a:r>
              <a:rPr lang="en-CA" dirty="0"/>
              <a:t>Tokenizing the words.</a:t>
            </a:r>
          </a:p>
          <a:p>
            <a:pPr lvl="1"/>
            <a:r>
              <a:rPr lang="en-CA" dirty="0" err="1"/>
              <a:t>Stopword</a:t>
            </a:r>
            <a:r>
              <a:rPr lang="en-CA" dirty="0"/>
              <a:t> removal.</a:t>
            </a:r>
          </a:p>
          <a:p>
            <a:pPr lvl="1"/>
            <a:r>
              <a:rPr lang="en-CA" dirty="0"/>
              <a:t>Lemmatizing:</a:t>
            </a:r>
          </a:p>
          <a:p>
            <a:pPr lvl="2"/>
            <a:r>
              <a:rPr lang="en-US" dirty="0"/>
              <a:t>Reducing words to their canonical or dictionary form.</a:t>
            </a:r>
          </a:p>
          <a:p>
            <a:pPr lvl="2"/>
            <a:r>
              <a:rPr lang="en-CA" b="1" dirty="0"/>
              <a:t>WordNet </a:t>
            </a:r>
            <a:r>
              <a:rPr lang="en-CA" b="1" dirty="0" err="1"/>
              <a:t>Lemmatizer</a:t>
            </a:r>
            <a:r>
              <a:rPr lang="en-CA" b="1" dirty="0"/>
              <a:t> </a:t>
            </a:r>
            <a:r>
              <a:rPr lang="en-CA" dirty="0"/>
              <a:t>from NLTK.</a:t>
            </a:r>
          </a:p>
          <a:p>
            <a:pPr lvl="1"/>
            <a:r>
              <a:rPr lang="en-CA" dirty="0"/>
              <a:t>Stemming:</a:t>
            </a:r>
          </a:p>
          <a:p>
            <a:pPr lvl="2"/>
            <a:r>
              <a:rPr lang="en-US" dirty="0"/>
              <a:t>Removing suffixes or prefixes from words to obtain their base or root form.</a:t>
            </a:r>
            <a:endParaRPr lang="en-CA" b="1" dirty="0"/>
          </a:p>
          <a:p>
            <a:pPr lvl="2"/>
            <a:r>
              <a:rPr lang="en-CA" b="1" dirty="0"/>
              <a:t>Porter Stemmer </a:t>
            </a:r>
            <a:r>
              <a:rPr lang="en-CA" dirty="0"/>
              <a:t>from NLTK.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4D8E1-C3CF-30E2-2484-506E75574FAA}"/>
              </a:ext>
            </a:extLst>
          </p:cNvPr>
          <p:cNvSpPr/>
          <p:nvPr/>
        </p:nvSpPr>
        <p:spPr>
          <a:xfrm>
            <a:off x="7443019" y="157316"/>
            <a:ext cx="4463846" cy="6587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love eating pizzas with my friends! #Pizzaparty 🍕😊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0647D0-9198-2190-8C17-3384DE593870}"/>
              </a:ext>
            </a:extLst>
          </p:cNvPr>
          <p:cNvSpPr/>
          <p:nvPr/>
        </p:nvSpPr>
        <p:spPr>
          <a:xfrm>
            <a:off x="7511846" y="1150373"/>
            <a:ext cx="4395019" cy="58010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 love eating pizzas with my friends! </a:t>
            </a:r>
            <a:r>
              <a:rPr lang="en-CA" dirty="0" err="1"/>
              <a:t>Pizzaparty</a:t>
            </a:r>
            <a:r>
              <a:rPr lang="en-CA" dirty="0"/>
              <a:t> pizza </a:t>
            </a:r>
            <a:r>
              <a:rPr lang="en-CA" dirty="0" err="1"/>
              <a:t>smiley_face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CA591-2FF4-1057-81D1-3516622527FA}"/>
              </a:ext>
            </a:extLst>
          </p:cNvPr>
          <p:cNvSpPr/>
          <p:nvPr/>
        </p:nvSpPr>
        <p:spPr>
          <a:xfrm>
            <a:off x="7511846" y="2109021"/>
            <a:ext cx="4395019" cy="7865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['I', 'love', 'eating', 'pizzas', 'with', 'my', 'friends', '</a:t>
            </a:r>
            <a:r>
              <a:rPr lang="en-CA" dirty="0" err="1"/>
              <a:t>PizzaParty</a:t>
            </a:r>
            <a:r>
              <a:rPr lang="en-CA" dirty="0"/>
              <a:t>’, ‘pizza’, ‘</a:t>
            </a:r>
            <a:r>
              <a:rPr lang="en-CA" dirty="0" err="1"/>
              <a:t>smiley_face</a:t>
            </a:r>
            <a:r>
              <a:rPr lang="en-CA" dirty="0"/>
              <a:t>’]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B1701-E966-1831-2EEC-510DC6F5BD35}"/>
              </a:ext>
            </a:extLst>
          </p:cNvPr>
          <p:cNvSpPr/>
          <p:nvPr/>
        </p:nvSpPr>
        <p:spPr>
          <a:xfrm>
            <a:off x="7511847" y="3274146"/>
            <a:ext cx="4395018" cy="786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['I', 'love', 'eating', 'pizzas', 'friends', '</a:t>
            </a:r>
            <a:r>
              <a:rPr lang="en-CA" dirty="0" err="1"/>
              <a:t>PizzaParty</a:t>
            </a:r>
            <a:r>
              <a:rPr lang="en-CA" dirty="0"/>
              <a:t>’, ‘pizza’, ‘</a:t>
            </a:r>
            <a:r>
              <a:rPr lang="en-CA" dirty="0" err="1"/>
              <a:t>smiley_face</a:t>
            </a:r>
            <a:r>
              <a:rPr lang="en-CA" dirty="0"/>
              <a:t>’]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A00A79-FCB6-4DE4-84F1-11EFB372CA1C}"/>
              </a:ext>
            </a:extLst>
          </p:cNvPr>
          <p:cNvSpPr/>
          <p:nvPr/>
        </p:nvSpPr>
        <p:spPr>
          <a:xfrm>
            <a:off x="7511847" y="4434358"/>
            <a:ext cx="4395018" cy="786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['I', 'love', 'eating', 'pizza', 'friend', '</a:t>
            </a:r>
            <a:r>
              <a:rPr lang="en-CA" dirty="0" err="1"/>
              <a:t>PizzaParty</a:t>
            </a:r>
            <a:r>
              <a:rPr lang="en-CA" dirty="0"/>
              <a:t>’, ‘smile’]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C3B7B8-61A2-2958-4D43-D832DB8F04EB}"/>
              </a:ext>
            </a:extLst>
          </p:cNvPr>
          <p:cNvSpPr/>
          <p:nvPr/>
        </p:nvSpPr>
        <p:spPr>
          <a:xfrm>
            <a:off x="7511846" y="5594570"/>
            <a:ext cx="4395018" cy="786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['I', 'love', 'eat', 'pizza', 'friend', '</a:t>
            </a:r>
            <a:r>
              <a:rPr lang="en-CA" dirty="0" err="1"/>
              <a:t>PizzaParti</a:t>
            </a:r>
            <a:r>
              <a:rPr lang="en-CA" dirty="0"/>
              <a:t>’, ‘smile’]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459AB48-8270-E5F8-BF83-6E9AE1B9294E}"/>
              </a:ext>
            </a:extLst>
          </p:cNvPr>
          <p:cNvSpPr/>
          <p:nvPr/>
        </p:nvSpPr>
        <p:spPr>
          <a:xfrm>
            <a:off x="9379974" y="816077"/>
            <a:ext cx="206478" cy="33429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07F60A2-38D3-1475-4D52-B18BA82476E1}"/>
              </a:ext>
            </a:extLst>
          </p:cNvPr>
          <p:cNvSpPr/>
          <p:nvPr/>
        </p:nvSpPr>
        <p:spPr>
          <a:xfrm>
            <a:off x="9429135" y="1777177"/>
            <a:ext cx="206478" cy="33429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05A3E98-644E-A4BE-765A-F69600873FF7}"/>
              </a:ext>
            </a:extLst>
          </p:cNvPr>
          <p:cNvSpPr/>
          <p:nvPr/>
        </p:nvSpPr>
        <p:spPr>
          <a:xfrm>
            <a:off x="9429135" y="2937401"/>
            <a:ext cx="206478" cy="33429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8829802-D36C-C295-EE7D-205B98A267EB}"/>
              </a:ext>
            </a:extLst>
          </p:cNvPr>
          <p:cNvSpPr/>
          <p:nvPr/>
        </p:nvSpPr>
        <p:spPr>
          <a:xfrm>
            <a:off x="9483213" y="4097613"/>
            <a:ext cx="206478" cy="33429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025BF879-523D-C04B-512D-875F7FBB9EB9}"/>
              </a:ext>
            </a:extLst>
          </p:cNvPr>
          <p:cNvSpPr/>
          <p:nvPr/>
        </p:nvSpPr>
        <p:spPr>
          <a:xfrm>
            <a:off x="9502877" y="5260274"/>
            <a:ext cx="206478" cy="334296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403</TotalTime>
  <Words>821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Diamond Grid 16x9</vt:lpstr>
      <vt:lpstr>Sentiment Analysis</vt:lpstr>
      <vt:lpstr>Overview</vt:lpstr>
      <vt:lpstr>Data Collection</vt:lpstr>
      <vt:lpstr>Data Collection Process</vt:lpstr>
      <vt:lpstr>Subreddits</vt:lpstr>
      <vt:lpstr>Data Preparation</vt:lpstr>
      <vt:lpstr>Data Annotation</vt:lpstr>
      <vt:lpstr>Data Preprocessing</vt:lpstr>
      <vt:lpstr>PowerPoint Presentation</vt:lpstr>
      <vt:lpstr>Feature Extraction</vt:lpstr>
      <vt:lpstr>Extraction Techniques Explored</vt:lpstr>
      <vt:lpstr>Model Training and Evaluation</vt:lpstr>
      <vt:lpstr>Model Evaluation Process</vt:lpstr>
      <vt:lpstr>Models Explored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Praiselin Lydia Gladston</dc:creator>
  <cp:lastModifiedBy>Praiselin Lydia Gladston</cp:lastModifiedBy>
  <cp:revision>7</cp:revision>
  <dcterms:created xsi:type="dcterms:W3CDTF">2024-04-14T21:20:40Z</dcterms:created>
  <dcterms:modified xsi:type="dcterms:W3CDTF">2024-05-10T17:32:06Z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