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72" r:id="rId6"/>
    <p:sldId id="265" r:id="rId7"/>
    <p:sldId id="273" r:id="rId8"/>
    <p:sldId id="275" r:id="rId9"/>
    <p:sldId id="258" r:id="rId10"/>
    <p:sldId id="267" r:id="rId11"/>
    <p:sldId id="264" r:id="rId12"/>
    <p:sldId id="276"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280" autoAdjust="0"/>
  </p:normalViewPr>
  <p:slideViewPr>
    <p:cSldViewPr>
      <p:cViewPr varScale="1">
        <p:scale>
          <a:sx n="78" d="100"/>
          <a:sy n="78" d="100"/>
        </p:scale>
        <p:origin x="456" y="8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9/29/2023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9/29/2023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61351F-DBB1-4664-ADA9-83BC7CB8848D}" type="slidenum">
              <a:rPr lang="en-US" smtClean="0"/>
              <a:t>7</a:t>
            </a:fld>
            <a:endParaRPr lang="en-US"/>
          </a:p>
        </p:txBody>
      </p:sp>
    </p:spTree>
    <p:extLst>
      <p:ext uri="{BB962C8B-B14F-4D97-AF65-F5344CB8AC3E}">
        <p14:creationId xmlns:p14="http://schemas.microsoft.com/office/powerpoint/2010/main" val="225588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9/29/2023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9/29/2023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SMART</a:t>
            </a:r>
            <a:r>
              <a:rPr lang="en-US" dirty="0"/>
              <a:t> </a:t>
            </a:r>
            <a:r>
              <a:rPr lang="en-US" dirty="0">
                <a:effectLst>
                  <a:outerShdw blurRad="38100" dist="38100" dir="2700000" algn="tl">
                    <a:srgbClr val="000000">
                      <a:alpha val="43137"/>
                    </a:srgbClr>
                  </a:outerShdw>
                </a:effectLst>
              </a:rPr>
              <a:t>WATER</a:t>
            </a:r>
            <a:r>
              <a:rPr lang="en-US" dirty="0"/>
              <a:t>     </a:t>
            </a:r>
            <a:r>
              <a:rPr lang="en-US" dirty="0">
                <a:effectLst>
                  <a:outerShdw blurRad="38100" dist="38100" dir="2700000" algn="tl">
                    <a:srgbClr val="000000">
                      <a:alpha val="43137"/>
                    </a:srgbClr>
                  </a:outerShdw>
                </a:effectLst>
              </a:rPr>
              <a:t>FOUNTAIN</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4190999" cy="838200"/>
          </a:xfrm>
        </p:spPr>
        <p:txBody>
          <a:bodyPr/>
          <a:lstStyle/>
          <a:p>
            <a:r>
              <a:rPr lang="en-US" dirty="0">
                <a:effectLst>
                  <a:outerShdw blurRad="38100" dist="38100" dir="2700000" algn="tl">
                    <a:srgbClr val="000000">
                      <a:alpha val="43137"/>
                    </a:srgbClr>
                  </a:outerShdw>
                </a:effectLst>
              </a:rPr>
              <a:t>INTRODUCTION</a:t>
            </a:r>
          </a:p>
        </p:txBody>
      </p:sp>
      <p:sp>
        <p:nvSpPr>
          <p:cNvPr id="14" name="Content Placeholder 13"/>
          <p:cNvSpPr>
            <a:spLocks noGrp="1"/>
          </p:cNvSpPr>
          <p:nvPr>
            <p:ph idx="1"/>
          </p:nvPr>
        </p:nvSpPr>
        <p:spPr/>
        <p:txBody>
          <a:bodyPr>
            <a:normAutofit/>
          </a:bodyPr>
          <a:lstStyle/>
          <a:p>
            <a:pPr marL="0" indent="0">
              <a:buNone/>
            </a:pPr>
            <a:r>
              <a:rPr lang="en-US" dirty="0"/>
              <a:t>       A smart water fountain is a modern and innovative device designed to provide clean and refreshing drinking water in a more efficient and user-friendly manner. Unlike traditional water fountains, which are often basic and offer limited functionality, smart water fountains incorporate advanced technology to enhance the user experience and promote sustainability. These fountains are becoming increasingly popular in public spaces, educational institutions, offices, and even homes due to their numerous benefits.</a:t>
            </a:r>
          </a:p>
          <a:p>
            <a:pPr marL="0" indent="0">
              <a:buNone/>
            </a:pPr>
            <a:endParaRPr lang="en-US" dirty="0"/>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a:t>
            </a:r>
            <a:r>
              <a:rPr lang="en-US" dirty="0"/>
              <a:t> </a:t>
            </a:r>
            <a:r>
              <a:rPr lang="en-US" dirty="0">
                <a:effectLst>
                  <a:outerShdw blurRad="38100" dist="38100" dir="2700000" algn="tl">
                    <a:srgbClr val="000000">
                      <a:alpha val="43137"/>
                    </a:srgbClr>
                  </a:outerShdw>
                </a:effectLst>
              </a:rPr>
              <a:t>STATEMENT</a:t>
            </a:r>
          </a:p>
        </p:txBody>
      </p:sp>
      <p:sp>
        <p:nvSpPr>
          <p:cNvPr id="4" name="Content Placeholder 3">
            <a:extLst>
              <a:ext uri="{FF2B5EF4-FFF2-40B4-BE49-F238E27FC236}">
                <a16:creationId xmlns:a16="http://schemas.microsoft.com/office/drawing/2014/main" id="{E578C1D4-C56F-E8EA-1EB1-5E9A9B4D3C28}"/>
              </a:ext>
            </a:extLst>
          </p:cNvPr>
          <p:cNvSpPr>
            <a:spLocks noGrp="1"/>
          </p:cNvSpPr>
          <p:nvPr>
            <p:ph idx="1"/>
          </p:nvPr>
        </p:nvSpPr>
        <p:spPr>
          <a:xfrm>
            <a:off x="1217612" y="2133600"/>
            <a:ext cx="10287000" cy="4495800"/>
          </a:xfrm>
        </p:spPr>
        <p:txBody>
          <a:bodyPr>
            <a:normAutofit/>
          </a:bodyPr>
          <a:lstStyle/>
          <a:p>
            <a:pPr algn="just"/>
            <a:r>
              <a:rPr lang="en-US" dirty="0"/>
              <a:t>In today's world, access to clean and safe drinking water is essential for public health and well-being. Traditional water fountains, while functional, often present various challenges and limitations.</a:t>
            </a:r>
            <a:r>
              <a:rPr lang="en-US" sz="2400" dirty="0">
                <a:solidFill>
                  <a:schemeClr val="tx1"/>
                </a:solidFill>
              </a:rPr>
              <a:t> During day-to-day activities many people often forget to water their plants and thus it becomes challenging for them to keep their plants healthy and alive. Also, it is a challenge for farmers to maintain their fields and manage watering of plants during shortage of water.</a:t>
            </a:r>
            <a:r>
              <a:rPr lang="en-US" dirty="0"/>
              <a:t> Irregular watering leads to the mineral loss in the soil and may end up with rotting the plants.</a:t>
            </a:r>
          </a:p>
          <a:p>
            <a:pPr algn="just"/>
            <a:endParaRPr lang="en-US" sz="1200" dirty="0"/>
          </a:p>
          <a:p>
            <a:pPr algn="just"/>
            <a:endParaRPr lang="en-US" sz="2400" dirty="0">
              <a:solidFill>
                <a:schemeClr val="tx1"/>
              </a:solidFill>
            </a:endParaRPr>
          </a:p>
          <a:p>
            <a:pPr marL="0" indent="0">
              <a:buNone/>
            </a:pPr>
            <a:endParaRPr lang="en-US" dirty="0"/>
          </a:p>
        </p:txBody>
      </p:sp>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METHODOLOGY</a:t>
            </a:r>
          </a:p>
        </p:txBody>
      </p:sp>
      <p:sp>
        <p:nvSpPr>
          <p:cNvPr id="5" name="Content Placeholder 4"/>
          <p:cNvSpPr>
            <a:spLocks noGrp="1"/>
          </p:cNvSpPr>
          <p:nvPr>
            <p:ph sz="half" idx="1"/>
          </p:nvPr>
        </p:nvSpPr>
        <p:spPr>
          <a:xfrm>
            <a:off x="1827212" y="1676400"/>
            <a:ext cx="6007606" cy="4495800"/>
          </a:xfrm>
        </p:spPr>
        <p:txBody>
          <a:bodyPr>
            <a:normAutofit lnSpcReduction="10000"/>
          </a:bodyPr>
          <a:lstStyle/>
          <a:p>
            <a:pPr lvl="0"/>
            <a:r>
              <a:rPr lang="en-US" dirty="0"/>
              <a:t>DATA ANALYTICS</a:t>
            </a:r>
          </a:p>
          <a:p>
            <a:pPr lvl="0"/>
            <a:r>
              <a:rPr lang="en-US" dirty="0"/>
              <a:t>SAFETY MEASURES</a:t>
            </a:r>
          </a:p>
          <a:p>
            <a:pPr lvl="0"/>
            <a:r>
              <a:rPr lang="en-US" dirty="0"/>
              <a:t>MOTOR CONTROL</a:t>
            </a:r>
          </a:p>
          <a:p>
            <a:pPr lvl="0"/>
            <a:r>
              <a:rPr lang="en-US" dirty="0"/>
              <a:t>INTERNET CONNECTIVITY</a:t>
            </a:r>
          </a:p>
          <a:p>
            <a:pPr lvl="0"/>
            <a:r>
              <a:rPr lang="en-US" dirty="0"/>
              <a:t>USER INTERFACE</a:t>
            </a:r>
          </a:p>
          <a:p>
            <a:pPr lvl="0"/>
            <a:r>
              <a:rPr lang="en-US" dirty="0"/>
              <a:t>AUTOMATION</a:t>
            </a:r>
          </a:p>
          <a:p>
            <a:pPr lvl="0"/>
            <a:r>
              <a:rPr lang="en-US" dirty="0"/>
              <a:t>PROGRAMMING</a:t>
            </a:r>
          </a:p>
          <a:p>
            <a:pPr lvl="0"/>
            <a:r>
              <a:rPr lang="en-US" dirty="0"/>
              <a:t>IoT PLATFORM SELECTION</a:t>
            </a:r>
          </a:p>
          <a:p>
            <a:pPr lvl="0"/>
            <a:r>
              <a:rPr lang="en-US" dirty="0"/>
              <a:t>SENSOR</a:t>
            </a:r>
          </a:p>
          <a:p>
            <a:pPr marL="0" indent="0">
              <a:buNone/>
            </a:pPr>
            <a:endParaRPr lang="en-US" dirty="0"/>
          </a:p>
        </p:txBody>
      </p:sp>
      <p:pic>
        <p:nvPicPr>
          <p:cNvPr id="14" name="Content Placeholder 13">
            <a:extLst>
              <a:ext uri="{FF2B5EF4-FFF2-40B4-BE49-F238E27FC236}">
                <a16:creationId xmlns:a16="http://schemas.microsoft.com/office/drawing/2014/main" id="{CD96B686-2A1E-FEE2-7661-8A0DA3B8B6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4012" y="1143000"/>
            <a:ext cx="4819649" cy="4819649"/>
          </a:xfrm>
        </p:spPr>
      </p:pic>
    </p:spTree>
    <p:extLst>
      <p:ext uri="{BB962C8B-B14F-4D97-AF65-F5344CB8AC3E}">
        <p14:creationId xmlns:p14="http://schemas.microsoft.com/office/powerpoint/2010/main" val="32313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199" cy="609600"/>
          </a:xfrm>
        </p:spPr>
        <p:txBody>
          <a:bodyPr/>
          <a:lstStyle/>
          <a:p>
            <a:r>
              <a:rPr lang="en-US" dirty="0">
                <a:effectLst>
                  <a:outerShdw blurRad="38100" dist="38100" dir="2700000" algn="tl">
                    <a:srgbClr val="000000">
                      <a:alpha val="43137"/>
                    </a:srgbClr>
                  </a:outerShdw>
                </a:effectLst>
              </a:rPr>
              <a:t>HARDWARE</a:t>
            </a:r>
          </a:p>
        </p:txBody>
      </p:sp>
      <p:sp>
        <p:nvSpPr>
          <p:cNvPr id="5" name="Content Placeholder 4"/>
          <p:cNvSpPr>
            <a:spLocks noGrp="1"/>
          </p:cNvSpPr>
          <p:nvPr>
            <p:ph sz="half" idx="1"/>
          </p:nvPr>
        </p:nvSpPr>
        <p:spPr>
          <a:xfrm>
            <a:off x="1293813" y="1295400"/>
            <a:ext cx="10286999" cy="5029200"/>
          </a:xfrm>
        </p:spPr>
        <p:txBody>
          <a:bodyPr>
            <a:normAutofit fontScale="25000" lnSpcReduction="20000"/>
          </a:bodyPr>
          <a:lstStyle/>
          <a:p>
            <a:pPr marL="0" indent="0" algn="just">
              <a:lnSpc>
                <a:spcPct val="120000"/>
              </a:lnSpc>
              <a:buNone/>
            </a:pPr>
            <a:r>
              <a:rPr lang="en-US" sz="8000" b="1" dirty="0"/>
              <a:t>1.Water Dispensing Mechanism: </a:t>
            </a:r>
            <a:r>
              <a:rPr lang="en-US" sz="8000" dirty="0"/>
              <a:t>The core component responsible for dispensing water to users. It may include a faucet, spigot, or nozzle designed to deliver water efficiently.</a:t>
            </a:r>
          </a:p>
          <a:p>
            <a:pPr marL="0" indent="0" algn="just">
              <a:lnSpc>
                <a:spcPct val="120000"/>
              </a:lnSpc>
              <a:buNone/>
            </a:pPr>
            <a:r>
              <a:rPr lang="en-US" sz="8000" b="1" dirty="0"/>
              <a:t>2.Water Filtration System: </a:t>
            </a:r>
            <a:r>
              <a:rPr lang="en-US" sz="8000" dirty="0"/>
              <a:t>A filtration system that removes impurities and contaminants from the water source, ensuring clean and safe drinking water.</a:t>
            </a:r>
          </a:p>
          <a:p>
            <a:pPr marL="0" indent="0" algn="just">
              <a:lnSpc>
                <a:spcPct val="120000"/>
              </a:lnSpc>
              <a:buNone/>
            </a:pPr>
            <a:r>
              <a:rPr lang="en-US" sz="8000" b="1" dirty="0"/>
              <a:t>3. Water Cooling System: </a:t>
            </a:r>
            <a:r>
              <a:rPr lang="en-US" sz="8000" dirty="0"/>
              <a:t>If the fountain is intended to provide chilled water, it requires a cooling system, such as a refrigeration unit or a thermoelectric cooling module.</a:t>
            </a:r>
          </a:p>
          <a:p>
            <a:pPr marL="0" indent="0" algn="just">
              <a:lnSpc>
                <a:spcPct val="120000"/>
              </a:lnSpc>
              <a:buNone/>
            </a:pPr>
            <a:r>
              <a:rPr lang="en-US" sz="8000" b="1" dirty="0"/>
              <a:t>4. Water Heating System: </a:t>
            </a:r>
            <a:r>
              <a:rPr lang="en-US" sz="8000" dirty="0"/>
              <a:t>For fountains that offer hot water, a heating system like a heating coil or tankless water heater is necessary.</a:t>
            </a:r>
          </a:p>
          <a:p>
            <a:pPr marL="0" indent="0" algn="just">
              <a:lnSpc>
                <a:spcPct val="120000"/>
              </a:lnSpc>
              <a:buNone/>
            </a:pPr>
            <a:r>
              <a:rPr lang="en-US" sz="8000" b="1" dirty="0"/>
              <a:t>5.Microcontroller or Microprocessor: </a:t>
            </a:r>
            <a:r>
              <a:rPr lang="en-US" sz="8000" dirty="0"/>
              <a:t>A central processing unit (CPU) that controls the fountain's operations, manages sensor data, and executes commands. Common choices include Arduino, Raspberry Pi, or custom microcontroller.</a:t>
            </a:r>
          </a:p>
          <a:p>
            <a:pPr marL="0" indent="0">
              <a:buNone/>
            </a:pPr>
            <a:endParaRPr lang="en-US" sz="8000" dirty="0"/>
          </a:p>
          <a:p>
            <a:pPr marL="0" indent="0">
              <a:buNone/>
            </a:pPr>
            <a:r>
              <a:rPr lang="en-US" dirty="0"/>
              <a:t>    </a:t>
            </a:r>
          </a:p>
        </p:txBody>
      </p:sp>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2812" y="1066800"/>
            <a:ext cx="10515600" cy="5257800"/>
          </a:xfrm>
        </p:spPr>
        <p:txBody>
          <a:bodyPr>
            <a:normAutofit fontScale="92500" lnSpcReduction="20000"/>
          </a:bodyPr>
          <a:lstStyle/>
          <a:p>
            <a:pPr algn="just">
              <a:lnSpc>
                <a:spcPct val="160000"/>
              </a:lnSpc>
            </a:pPr>
            <a:r>
              <a:rPr lang="en-US" sz="2000" b="1" dirty="0"/>
              <a:t>6</a:t>
            </a:r>
            <a:r>
              <a:rPr lang="en-US" sz="2000" b="1" dirty="0">
                <a:solidFill>
                  <a:schemeClr val="tx1"/>
                </a:solidFill>
              </a:rPr>
              <a:t>.sensors: </a:t>
            </a:r>
            <a:r>
              <a:rPr lang="en-US" sz="2000" dirty="0">
                <a:solidFill>
                  <a:schemeClr val="tx1"/>
                </a:solidFill>
              </a:rPr>
              <a:t>Optional sensors like temperature and humidity sensors for environment monitoring.</a:t>
            </a:r>
          </a:p>
          <a:p>
            <a:pPr algn="just">
              <a:lnSpc>
                <a:spcPct val="160000"/>
              </a:lnSpc>
            </a:pPr>
            <a:r>
              <a:rPr lang="en-US" sz="2000" b="1" dirty="0"/>
              <a:t>7</a:t>
            </a:r>
            <a:r>
              <a:rPr lang="en-US" sz="2000" b="1" dirty="0">
                <a:solidFill>
                  <a:schemeClr val="tx1"/>
                </a:solidFill>
              </a:rPr>
              <a:t>.Power supply: </a:t>
            </a:r>
            <a:r>
              <a:rPr lang="en-US" sz="2000" dirty="0">
                <a:solidFill>
                  <a:schemeClr val="tx1"/>
                </a:solidFill>
              </a:rPr>
              <a:t>Ensure a stable power supply for the IoT device and the fountain components.</a:t>
            </a:r>
          </a:p>
          <a:p>
            <a:pPr algn="just">
              <a:lnSpc>
                <a:spcPct val="160000"/>
              </a:lnSpc>
            </a:pPr>
            <a:r>
              <a:rPr lang="en-US" sz="2000" b="1" dirty="0"/>
              <a:t>8</a:t>
            </a:r>
            <a:r>
              <a:rPr lang="en-US" sz="2000" b="1" dirty="0">
                <a:solidFill>
                  <a:schemeClr val="tx1"/>
                </a:solidFill>
              </a:rPr>
              <a:t>.Internet connectivity: </a:t>
            </a:r>
            <a:r>
              <a:rPr lang="en-US" sz="2000" dirty="0">
                <a:solidFill>
                  <a:schemeClr val="tx1"/>
                </a:solidFill>
              </a:rPr>
              <a:t>Choose a method for internet connectivity (Wi-fi, Ethernet, or cellular)for your IoT device.</a:t>
            </a:r>
          </a:p>
          <a:p>
            <a:pPr>
              <a:lnSpc>
                <a:spcPct val="150000"/>
              </a:lnSpc>
            </a:pPr>
            <a:r>
              <a:rPr lang="en-US" sz="2000" b="1" dirty="0"/>
              <a:t>9</a:t>
            </a:r>
            <a:r>
              <a:rPr lang="en-US" sz="2000" b="1" dirty="0">
                <a:solidFill>
                  <a:schemeClr val="tx1"/>
                </a:solidFill>
              </a:rPr>
              <a:t>.LED: </a:t>
            </a:r>
            <a:r>
              <a:rPr lang="en-US" sz="2000" dirty="0">
                <a:solidFill>
                  <a:schemeClr val="tx1"/>
                </a:solidFill>
              </a:rPr>
              <a:t>LED light is connected to appropriate digital pins on your microcontroller and also connect the current –limiting resistors in series with the LEDs.</a:t>
            </a:r>
          </a:p>
          <a:p>
            <a:pPr>
              <a:lnSpc>
                <a:spcPct val="150000"/>
              </a:lnSpc>
            </a:pPr>
            <a:r>
              <a:rPr lang="en-US" sz="2000" b="1" dirty="0"/>
              <a:t>10</a:t>
            </a:r>
            <a:r>
              <a:rPr lang="en-US" sz="2000" b="1" dirty="0">
                <a:solidFill>
                  <a:schemeClr val="tx1"/>
                </a:solidFill>
              </a:rPr>
              <a:t>.Water Pump: </a:t>
            </a:r>
            <a:r>
              <a:rPr lang="en-US" sz="2000" dirty="0">
                <a:solidFill>
                  <a:schemeClr val="tx1"/>
                </a:solidFill>
              </a:rPr>
              <a:t>Connect the positive wire(usually red)from the water pump to a digital pin on your microcontroller(e.g., pin9)and the negative wire(usually black or brown)to the microcontroller’s ground (GND).</a:t>
            </a:r>
          </a:p>
          <a:p>
            <a:pPr>
              <a:lnSpc>
                <a:spcPct val="150000"/>
              </a:lnSpc>
            </a:pPr>
            <a:r>
              <a:rPr lang="en-US" sz="2000" b="1" dirty="0">
                <a:solidFill>
                  <a:schemeClr val="tx1"/>
                </a:solidFill>
              </a:rPr>
              <a:t>11.Tubing: </a:t>
            </a:r>
            <a:r>
              <a:rPr lang="en-US" sz="2000" dirty="0">
                <a:solidFill>
                  <a:schemeClr val="tx1"/>
                </a:solidFill>
              </a:rPr>
              <a:t>Set up the tubing to ensure water flows from the pump to the desired locations in your fountain.</a:t>
            </a:r>
          </a:p>
          <a:p>
            <a:pPr algn="just">
              <a:lnSpc>
                <a:spcPct val="160000"/>
              </a:lnSpc>
            </a:pPr>
            <a:endParaRPr lang="en-US" sz="2000" dirty="0">
              <a:solidFill>
                <a:schemeClr val="tx1"/>
              </a:solidFill>
            </a:endParaRPr>
          </a:p>
          <a:p>
            <a:endParaRPr lang="en-US" sz="2000"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630" y="304800"/>
            <a:ext cx="4800599" cy="685800"/>
          </a:xfrm>
        </p:spPr>
        <p:txBody>
          <a:bodyPr/>
          <a:lstStyle/>
          <a:p>
            <a:r>
              <a:rPr lang="en-US" dirty="0">
                <a:effectLst>
                  <a:outerShdw blurRad="38100" dist="38100" dir="2700000" algn="tl">
                    <a:srgbClr val="000000">
                      <a:alpha val="43137"/>
                    </a:srgbClr>
                  </a:outerShdw>
                </a:effectLst>
              </a:rPr>
              <a:t>PROBLEM</a:t>
            </a:r>
            <a:r>
              <a:rPr lang="en-US" dirty="0"/>
              <a:t> </a:t>
            </a:r>
            <a:r>
              <a:rPr lang="en-US" dirty="0">
                <a:effectLst>
                  <a:outerShdw blurRad="38100" dist="38100" dir="2700000" algn="tl">
                    <a:srgbClr val="000000">
                      <a:alpha val="43137"/>
                    </a:srgbClr>
                  </a:outerShdw>
                </a:effectLst>
              </a:rPr>
              <a:t>SOLUTION</a:t>
            </a:r>
          </a:p>
        </p:txBody>
      </p:sp>
      <p:sp>
        <p:nvSpPr>
          <p:cNvPr id="3" name="Text Placeholder 2"/>
          <p:cNvSpPr>
            <a:spLocks noGrp="1"/>
          </p:cNvSpPr>
          <p:nvPr>
            <p:ph type="body" idx="1"/>
          </p:nvPr>
        </p:nvSpPr>
        <p:spPr>
          <a:xfrm>
            <a:off x="1141412" y="1493109"/>
            <a:ext cx="6172200" cy="4571999"/>
          </a:xfrm>
        </p:spPr>
        <p:txBody>
          <a:bodyPr/>
          <a:lstStyle/>
          <a:p>
            <a:pPr algn="just"/>
            <a:r>
              <a:rPr lang="en-US" sz="2000" dirty="0">
                <a:solidFill>
                  <a:schemeClr val="tx1"/>
                </a:solidFill>
              </a:rPr>
              <a:t>The project is to design a smart water fountain that can monitor the water quality and automatically replace water polluted(not healthy)or running out.</a:t>
            </a:r>
            <a:endParaRPr lang="en-US" sz="2000" dirty="0"/>
          </a:p>
          <a:p>
            <a:pPr algn="just"/>
            <a:r>
              <a:rPr lang="en-US" sz="2000" dirty="0"/>
              <a:t>Problem solutions are Touchless Operation, Water Filtration System, Bottle Refill Station, Temperature Control, User Engagement, Data Analytics, Maintenance Alerts, Accessibility Features, Remote Monitoring, Sustainability Promotion, Integration with Mobile Apps. Touchless operation reduces germ transmission. Filtration systems ensure clean and safe drinking water. Reduces plastic bottle waste and promotes sustainability. Encourages hydration through tracking and reminder. Inclusivity features cater to users with disabilities. Proactive maintenance alerts prevent issues.</a:t>
            </a:r>
          </a:p>
          <a:p>
            <a:pPr algn="just"/>
            <a:r>
              <a:rPr lang="en-US" sz="2000" dirty="0"/>
              <a:t>Over time, using a smart water fountain is cost-effective compared to buying bottled water.</a:t>
            </a:r>
          </a:p>
        </p:txBody>
      </p:sp>
      <p:pic>
        <p:nvPicPr>
          <p:cNvPr id="10" name="Content Placeholder 9">
            <a:extLst>
              <a:ext uri="{FF2B5EF4-FFF2-40B4-BE49-F238E27FC236}">
                <a16:creationId xmlns:a16="http://schemas.microsoft.com/office/drawing/2014/main" id="{05768539-E35C-FCC5-0564-518FA2E14C8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42212" y="1561492"/>
            <a:ext cx="4092787" cy="4503615"/>
          </a:xfrm>
        </p:spPr>
      </p:pic>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4343399" cy="838200"/>
          </a:xfrm>
        </p:spPr>
        <p:txBody>
          <a:bodyPr/>
          <a:lstStyle/>
          <a:p>
            <a:r>
              <a:rPr lang="en-US" dirty="0">
                <a:effectLst>
                  <a:outerShdw blurRad="38100" dist="38100" dir="2700000" algn="tl">
                    <a:srgbClr val="000000">
                      <a:alpha val="43137"/>
                    </a:srgbClr>
                  </a:outerShdw>
                </a:effectLst>
              </a:rPr>
              <a:t>CONCLUSION</a:t>
            </a:r>
          </a:p>
        </p:txBody>
      </p:sp>
      <p:sp>
        <p:nvSpPr>
          <p:cNvPr id="6" name="TextBox 5">
            <a:extLst>
              <a:ext uri="{FF2B5EF4-FFF2-40B4-BE49-F238E27FC236}">
                <a16:creationId xmlns:a16="http://schemas.microsoft.com/office/drawing/2014/main" id="{05300741-2918-BE66-6C34-CC8C1EA5B371}"/>
              </a:ext>
            </a:extLst>
          </p:cNvPr>
          <p:cNvSpPr txBox="1"/>
          <p:nvPr/>
        </p:nvSpPr>
        <p:spPr>
          <a:xfrm>
            <a:off x="2132012" y="1676400"/>
            <a:ext cx="9067800" cy="3046988"/>
          </a:xfrm>
          <a:prstGeom prst="rect">
            <a:avLst/>
          </a:prstGeom>
          <a:noFill/>
        </p:spPr>
        <p:txBody>
          <a:bodyPr wrap="square">
            <a:spAutoFit/>
          </a:bodyPr>
          <a:lstStyle/>
          <a:p>
            <a:pPr marL="0" indent="0">
              <a:buNone/>
            </a:pPr>
            <a:r>
              <a:rPr lang="en-US" sz="2400" dirty="0"/>
              <a:t>In conclusion, smart water fountains represent a significant advancement in the way we access and consume drinking water. They combine convenience, hygiene, sustainability, and technology to provide a modern and efficient solution for quenching our thirst in various settings. As technology continues to evolve, smart water fountains are likely to become even more prevalent, further improving our access to clean and refreshing drinking water.</a:t>
            </a:r>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812" y="2971800"/>
            <a:ext cx="4267200" cy="1143000"/>
          </a:xfrm>
        </p:spPr>
        <p:txBody>
          <a:bodyPr>
            <a:normAutofit/>
          </a:bodyPr>
          <a:lstStyle/>
          <a:p>
            <a:r>
              <a:rPr lang="en-US" sz="5400" b="1" dirty="0">
                <a:effectLst>
                  <a:outerShdw blurRad="38100" dist="38100" dir="2700000" algn="tl">
                    <a:srgbClr val="000000">
                      <a:alpha val="43137"/>
                    </a:srgbClr>
                  </a:outerShdw>
                </a:effectLst>
              </a:rPr>
              <a:t>THANK</a:t>
            </a:r>
            <a:r>
              <a:rPr lang="en-US" sz="5400" b="1" dirty="0"/>
              <a:t> </a:t>
            </a:r>
            <a:r>
              <a:rPr lang="en-US" sz="5400" b="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322780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119</TotalTime>
  <Words>727</Words>
  <Application>Microsoft Office PowerPoint</Application>
  <PresentationFormat>Custom</PresentationFormat>
  <Paragraphs>38</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Euphemia</vt:lpstr>
      <vt:lpstr>Serenity 16x9</vt:lpstr>
      <vt:lpstr>SMART WATER     FOUNTAIN</vt:lpstr>
      <vt:lpstr>INTRODUCTION</vt:lpstr>
      <vt:lpstr>PROBLEM STATEMENT</vt:lpstr>
      <vt:lpstr>METHODOLOGY</vt:lpstr>
      <vt:lpstr>HARDWARE</vt:lpstr>
      <vt:lpstr>PowerPoint Presentation</vt:lpstr>
      <vt:lpstr>PROBLEM SOLUTION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dc:title>
  <dc:creator>jagan s</dc:creator>
  <cp:lastModifiedBy>jagan s</cp:lastModifiedBy>
  <cp:revision>1</cp:revision>
  <dcterms:created xsi:type="dcterms:W3CDTF">2023-09-29T14:03:00Z</dcterms:created>
  <dcterms:modified xsi:type="dcterms:W3CDTF">2023-09-29T16:02:53Z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