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850"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135F9-C60F-4248-8A42-4E7FD08DA6C9}" type="doc">
      <dgm:prSet loTypeId="urn:microsoft.com/office/officeart/2005/8/layout/chevron2" loCatId="process" qsTypeId="urn:microsoft.com/office/officeart/2005/8/quickstyle/simple1" qsCatId="simple" csTypeId="urn:microsoft.com/office/officeart/2005/8/colors/accent3_4" csCatId="accent3" phldr="1"/>
      <dgm:spPr/>
      <dgm:t>
        <a:bodyPr/>
        <a:lstStyle/>
        <a:p>
          <a:endParaRPr lang="en-IN"/>
        </a:p>
      </dgm:t>
    </dgm:pt>
    <dgm:pt modelId="{1A8E97D3-8B15-42E1-ACF7-AA30A854FFED}">
      <dgm:prSet phldrT="[Text]"/>
      <dgm:spPr/>
      <dgm:t>
        <a:bodyPr/>
        <a:lstStyle/>
        <a:p>
          <a:r>
            <a:rPr lang="en-US" dirty="0"/>
            <a:t>1</a:t>
          </a:r>
          <a:endParaRPr lang="en-IN" dirty="0"/>
        </a:p>
      </dgm:t>
    </dgm:pt>
    <dgm:pt modelId="{D403071B-457B-4AEB-81C4-938A99875369}" type="parTrans" cxnId="{703B2982-3234-4B79-99C6-6B3DE1B2BDD0}">
      <dgm:prSet/>
      <dgm:spPr/>
      <dgm:t>
        <a:bodyPr/>
        <a:lstStyle/>
        <a:p>
          <a:endParaRPr lang="en-IN"/>
        </a:p>
      </dgm:t>
    </dgm:pt>
    <dgm:pt modelId="{56B297BB-BD79-4BCA-8360-95AC6AA166AE}" type="sibTrans" cxnId="{703B2982-3234-4B79-99C6-6B3DE1B2BDD0}">
      <dgm:prSet/>
      <dgm:spPr/>
      <dgm:t>
        <a:bodyPr/>
        <a:lstStyle/>
        <a:p>
          <a:endParaRPr lang="en-IN"/>
        </a:p>
      </dgm:t>
    </dgm:pt>
    <dgm:pt modelId="{59BC3234-4592-4864-A964-C1A97538E237}">
      <dgm:prSet phldrT="[Text]"/>
      <dgm:spPr/>
      <dgm:t>
        <a:bodyPr/>
        <a:lstStyle/>
        <a:p>
          <a:r>
            <a:rPr lang="en-IN" b="0" i="0" dirty="0"/>
            <a:t>Accuracy</a:t>
          </a:r>
          <a:endParaRPr lang="en-IN" dirty="0"/>
        </a:p>
      </dgm:t>
    </dgm:pt>
    <dgm:pt modelId="{7C1A484B-6969-4CFF-8AF4-2D2DD0929AAC}" type="parTrans" cxnId="{4D97CDAF-5325-46A8-A490-DDAF5BC4C1DF}">
      <dgm:prSet/>
      <dgm:spPr/>
      <dgm:t>
        <a:bodyPr/>
        <a:lstStyle/>
        <a:p>
          <a:endParaRPr lang="en-IN"/>
        </a:p>
      </dgm:t>
    </dgm:pt>
    <dgm:pt modelId="{8DC01985-B56E-4292-BDA1-711C685144EA}" type="sibTrans" cxnId="{4D97CDAF-5325-46A8-A490-DDAF5BC4C1DF}">
      <dgm:prSet/>
      <dgm:spPr/>
      <dgm:t>
        <a:bodyPr/>
        <a:lstStyle/>
        <a:p>
          <a:endParaRPr lang="en-IN"/>
        </a:p>
      </dgm:t>
    </dgm:pt>
    <dgm:pt modelId="{373F4D5B-CD1E-42E2-B657-FD63C7413F1C}">
      <dgm:prSet phldrT="[Text]"/>
      <dgm:spPr/>
      <dgm:t>
        <a:bodyPr/>
        <a:lstStyle/>
        <a:p>
          <a:r>
            <a:rPr lang="en-US" b="0" i="0" dirty="0"/>
            <a:t>Measure the overall correctness of the model's predictions.</a:t>
          </a:r>
          <a:endParaRPr lang="en-IN" dirty="0"/>
        </a:p>
      </dgm:t>
    </dgm:pt>
    <dgm:pt modelId="{83BFDD23-7815-4B90-922E-3FFC86618A02}" type="parTrans" cxnId="{83F96AEC-6623-4E19-BADB-B87DA039C486}">
      <dgm:prSet/>
      <dgm:spPr/>
      <dgm:t>
        <a:bodyPr/>
        <a:lstStyle/>
        <a:p>
          <a:endParaRPr lang="en-IN"/>
        </a:p>
      </dgm:t>
    </dgm:pt>
    <dgm:pt modelId="{7983A780-66ED-45B9-9E05-7F8856A2BE67}" type="sibTrans" cxnId="{83F96AEC-6623-4E19-BADB-B87DA039C486}">
      <dgm:prSet/>
      <dgm:spPr/>
      <dgm:t>
        <a:bodyPr/>
        <a:lstStyle/>
        <a:p>
          <a:endParaRPr lang="en-IN"/>
        </a:p>
      </dgm:t>
    </dgm:pt>
    <dgm:pt modelId="{CB868BF0-4F21-4318-B3BE-ADCA98362CBB}">
      <dgm:prSet phldrT="[Text]"/>
      <dgm:spPr/>
      <dgm:t>
        <a:bodyPr/>
        <a:lstStyle/>
        <a:p>
          <a:r>
            <a:rPr lang="en-US" dirty="0"/>
            <a:t>2</a:t>
          </a:r>
          <a:endParaRPr lang="en-IN" dirty="0"/>
        </a:p>
      </dgm:t>
    </dgm:pt>
    <dgm:pt modelId="{7D5CAB31-7957-4799-94F3-38DDEF88AEF4}" type="parTrans" cxnId="{9B0AC726-311D-4F44-B5FF-9ADC4F8D8E8F}">
      <dgm:prSet/>
      <dgm:spPr/>
      <dgm:t>
        <a:bodyPr/>
        <a:lstStyle/>
        <a:p>
          <a:endParaRPr lang="en-IN"/>
        </a:p>
      </dgm:t>
    </dgm:pt>
    <dgm:pt modelId="{EA71AC6A-4F6D-425C-98CB-B083D7EFE984}" type="sibTrans" cxnId="{9B0AC726-311D-4F44-B5FF-9ADC4F8D8E8F}">
      <dgm:prSet/>
      <dgm:spPr/>
      <dgm:t>
        <a:bodyPr/>
        <a:lstStyle/>
        <a:p>
          <a:endParaRPr lang="en-IN"/>
        </a:p>
      </dgm:t>
    </dgm:pt>
    <dgm:pt modelId="{3E2903AA-37A9-43B8-8363-474397C271AE}">
      <dgm:prSet phldrT="[Text]"/>
      <dgm:spPr/>
      <dgm:t>
        <a:bodyPr/>
        <a:lstStyle/>
        <a:p>
          <a:r>
            <a:rPr lang="en-IN" b="0" i="0" dirty="0"/>
            <a:t>Precision</a:t>
          </a:r>
          <a:endParaRPr lang="en-IN" dirty="0"/>
        </a:p>
      </dgm:t>
    </dgm:pt>
    <dgm:pt modelId="{D2428A73-7747-4451-8499-F76DE79E1EF0}" type="parTrans" cxnId="{E97C06CE-BDB4-429D-B3BA-CF0AF35734B0}">
      <dgm:prSet/>
      <dgm:spPr/>
      <dgm:t>
        <a:bodyPr/>
        <a:lstStyle/>
        <a:p>
          <a:endParaRPr lang="en-IN"/>
        </a:p>
      </dgm:t>
    </dgm:pt>
    <dgm:pt modelId="{944DA2B4-BC67-40A7-95C4-266849CC8A7B}" type="sibTrans" cxnId="{E97C06CE-BDB4-429D-B3BA-CF0AF35734B0}">
      <dgm:prSet/>
      <dgm:spPr/>
      <dgm:t>
        <a:bodyPr/>
        <a:lstStyle/>
        <a:p>
          <a:endParaRPr lang="en-IN"/>
        </a:p>
      </dgm:t>
    </dgm:pt>
    <dgm:pt modelId="{CDF94FB7-0D13-484D-A3BE-AC7E813A4EE1}">
      <dgm:prSet phldrT="[Text]"/>
      <dgm:spPr/>
      <dgm:t>
        <a:bodyPr/>
        <a:lstStyle/>
        <a:p>
          <a:r>
            <a:rPr lang="en-US" b="0" i="0" dirty="0"/>
            <a:t>Evaluate the model's ability to correctly identify donors among those predicted as donors.</a:t>
          </a:r>
          <a:endParaRPr lang="en-IN" dirty="0"/>
        </a:p>
      </dgm:t>
    </dgm:pt>
    <dgm:pt modelId="{A5F17A0B-F947-4EB2-B2FD-861ED9247DD6}" type="parTrans" cxnId="{6C2A2139-7586-4AFE-BA37-5487C36530E5}">
      <dgm:prSet/>
      <dgm:spPr/>
      <dgm:t>
        <a:bodyPr/>
        <a:lstStyle/>
        <a:p>
          <a:endParaRPr lang="en-IN"/>
        </a:p>
      </dgm:t>
    </dgm:pt>
    <dgm:pt modelId="{170AC3B2-17FA-4E25-94E7-B88D469A72C3}" type="sibTrans" cxnId="{6C2A2139-7586-4AFE-BA37-5487C36530E5}">
      <dgm:prSet/>
      <dgm:spPr/>
      <dgm:t>
        <a:bodyPr/>
        <a:lstStyle/>
        <a:p>
          <a:endParaRPr lang="en-IN"/>
        </a:p>
      </dgm:t>
    </dgm:pt>
    <dgm:pt modelId="{FAF4E8E1-3F67-4A87-8E9A-DF1ED69C66E9}">
      <dgm:prSet phldrT="[Text]"/>
      <dgm:spPr/>
      <dgm:t>
        <a:bodyPr/>
        <a:lstStyle/>
        <a:p>
          <a:r>
            <a:rPr lang="en-US" dirty="0"/>
            <a:t>3</a:t>
          </a:r>
          <a:endParaRPr lang="en-IN" dirty="0"/>
        </a:p>
      </dgm:t>
    </dgm:pt>
    <dgm:pt modelId="{CB8464D0-9811-4905-9366-3427F322A545}" type="parTrans" cxnId="{596F233A-BA64-4BCF-8BB4-171FE1D06817}">
      <dgm:prSet/>
      <dgm:spPr/>
      <dgm:t>
        <a:bodyPr/>
        <a:lstStyle/>
        <a:p>
          <a:endParaRPr lang="en-IN"/>
        </a:p>
      </dgm:t>
    </dgm:pt>
    <dgm:pt modelId="{400290F8-5885-447C-95FC-206598BBEFEA}" type="sibTrans" cxnId="{596F233A-BA64-4BCF-8BB4-171FE1D06817}">
      <dgm:prSet/>
      <dgm:spPr/>
      <dgm:t>
        <a:bodyPr/>
        <a:lstStyle/>
        <a:p>
          <a:endParaRPr lang="en-IN"/>
        </a:p>
      </dgm:t>
    </dgm:pt>
    <dgm:pt modelId="{3B2E3219-DC05-4C41-8124-7B36FDF00C71}">
      <dgm:prSet phldrT="[Text]"/>
      <dgm:spPr/>
      <dgm:t>
        <a:bodyPr/>
        <a:lstStyle/>
        <a:p>
          <a:r>
            <a:rPr lang="en-IN" b="0" i="0" dirty="0"/>
            <a:t>Recall</a:t>
          </a:r>
          <a:endParaRPr lang="en-IN" dirty="0"/>
        </a:p>
      </dgm:t>
    </dgm:pt>
    <dgm:pt modelId="{F1FAAFFB-B605-4913-A876-15D36033AF29}" type="parTrans" cxnId="{3D10F369-A692-4AF0-835A-F08D423CDEC3}">
      <dgm:prSet/>
      <dgm:spPr/>
      <dgm:t>
        <a:bodyPr/>
        <a:lstStyle/>
        <a:p>
          <a:endParaRPr lang="en-IN"/>
        </a:p>
      </dgm:t>
    </dgm:pt>
    <dgm:pt modelId="{76DF3D67-8206-4E45-8DE4-570128CA5F6C}" type="sibTrans" cxnId="{3D10F369-A692-4AF0-835A-F08D423CDEC3}">
      <dgm:prSet/>
      <dgm:spPr/>
      <dgm:t>
        <a:bodyPr/>
        <a:lstStyle/>
        <a:p>
          <a:endParaRPr lang="en-IN"/>
        </a:p>
      </dgm:t>
    </dgm:pt>
    <dgm:pt modelId="{55F26594-C20D-475B-AF02-EA69112E0F0A}">
      <dgm:prSet phldrT="[Text]"/>
      <dgm:spPr/>
      <dgm:t>
        <a:bodyPr/>
        <a:lstStyle/>
        <a:p>
          <a:r>
            <a:rPr lang="en-US" b="0" i="0" dirty="0"/>
            <a:t>Assess the model's capacity to identify the maximum number of actual donors.</a:t>
          </a:r>
          <a:endParaRPr lang="en-IN" dirty="0"/>
        </a:p>
      </dgm:t>
    </dgm:pt>
    <dgm:pt modelId="{AE61717D-7DB4-4158-AD89-4485CFF61F6C}" type="parTrans" cxnId="{E50ED58F-1103-4C07-B1F7-EEBF047BF8EF}">
      <dgm:prSet/>
      <dgm:spPr/>
      <dgm:t>
        <a:bodyPr/>
        <a:lstStyle/>
        <a:p>
          <a:endParaRPr lang="en-IN"/>
        </a:p>
      </dgm:t>
    </dgm:pt>
    <dgm:pt modelId="{80132B16-EFE2-494B-9E4C-4351DA34A876}" type="sibTrans" cxnId="{E50ED58F-1103-4C07-B1F7-EEBF047BF8EF}">
      <dgm:prSet/>
      <dgm:spPr/>
      <dgm:t>
        <a:bodyPr/>
        <a:lstStyle/>
        <a:p>
          <a:endParaRPr lang="en-IN"/>
        </a:p>
      </dgm:t>
    </dgm:pt>
    <dgm:pt modelId="{17B9440B-AB0F-4EF5-A2AA-D708E2866BBB}" type="pres">
      <dgm:prSet presAssocID="{3CD135F9-C60F-4248-8A42-4E7FD08DA6C9}" presName="linearFlow" presStyleCnt="0">
        <dgm:presLayoutVars>
          <dgm:dir/>
          <dgm:animLvl val="lvl"/>
          <dgm:resizeHandles val="exact"/>
        </dgm:presLayoutVars>
      </dgm:prSet>
      <dgm:spPr/>
    </dgm:pt>
    <dgm:pt modelId="{46A827EF-AD95-4CE0-BF05-AD3883150081}" type="pres">
      <dgm:prSet presAssocID="{1A8E97D3-8B15-42E1-ACF7-AA30A854FFED}" presName="composite" presStyleCnt="0"/>
      <dgm:spPr/>
    </dgm:pt>
    <dgm:pt modelId="{54702444-239C-4E29-B25E-C89AFB676F51}" type="pres">
      <dgm:prSet presAssocID="{1A8E97D3-8B15-42E1-ACF7-AA30A854FFED}" presName="parentText" presStyleLbl="alignNode1" presStyleIdx="0" presStyleCnt="3">
        <dgm:presLayoutVars>
          <dgm:chMax val="1"/>
          <dgm:bulletEnabled val="1"/>
        </dgm:presLayoutVars>
      </dgm:prSet>
      <dgm:spPr/>
    </dgm:pt>
    <dgm:pt modelId="{9D023C9A-C5D3-4599-9B07-653EB5D9D65D}" type="pres">
      <dgm:prSet presAssocID="{1A8E97D3-8B15-42E1-ACF7-AA30A854FFED}" presName="descendantText" presStyleLbl="alignAcc1" presStyleIdx="0" presStyleCnt="3">
        <dgm:presLayoutVars>
          <dgm:bulletEnabled val="1"/>
        </dgm:presLayoutVars>
      </dgm:prSet>
      <dgm:spPr/>
    </dgm:pt>
    <dgm:pt modelId="{DEB2B806-5AFF-470A-9C0F-96B4064CA949}" type="pres">
      <dgm:prSet presAssocID="{56B297BB-BD79-4BCA-8360-95AC6AA166AE}" presName="sp" presStyleCnt="0"/>
      <dgm:spPr/>
    </dgm:pt>
    <dgm:pt modelId="{44D01D2E-56EF-4D9F-8A60-AD81C6B71885}" type="pres">
      <dgm:prSet presAssocID="{CB868BF0-4F21-4318-B3BE-ADCA98362CBB}" presName="composite" presStyleCnt="0"/>
      <dgm:spPr/>
    </dgm:pt>
    <dgm:pt modelId="{76BE1C20-BB00-4349-8DFF-90467F59F471}" type="pres">
      <dgm:prSet presAssocID="{CB868BF0-4F21-4318-B3BE-ADCA98362CBB}" presName="parentText" presStyleLbl="alignNode1" presStyleIdx="1" presStyleCnt="3">
        <dgm:presLayoutVars>
          <dgm:chMax val="1"/>
          <dgm:bulletEnabled val="1"/>
        </dgm:presLayoutVars>
      </dgm:prSet>
      <dgm:spPr/>
    </dgm:pt>
    <dgm:pt modelId="{4973D610-EE23-485E-8F46-7EA9F4032500}" type="pres">
      <dgm:prSet presAssocID="{CB868BF0-4F21-4318-B3BE-ADCA98362CBB}" presName="descendantText" presStyleLbl="alignAcc1" presStyleIdx="1" presStyleCnt="3">
        <dgm:presLayoutVars>
          <dgm:bulletEnabled val="1"/>
        </dgm:presLayoutVars>
      </dgm:prSet>
      <dgm:spPr/>
    </dgm:pt>
    <dgm:pt modelId="{5175CC47-0B02-4B9D-A37A-D392590CECAF}" type="pres">
      <dgm:prSet presAssocID="{EA71AC6A-4F6D-425C-98CB-B083D7EFE984}" presName="sp" presStyleCnt="0"/>
      <dgm:spPr/>
    </dgm:pt>
    <dgm:pt modelId="{D52C5825-1B9D-4C1A-AF55-3129F645C5FF}" type="pres">
      <dgm:prSet presAssocID="{FAF4E8E1-3F67-4A87-8E9A-DF1ED69C66E9}" presName="composite" presStyleCnt="0"/>
      <dgm:spPr/>
    </dgm:pt>
    <dgm:pt modelId="{FAF46614-604A-426F-A2E4-155E968E0392}" type="pres">
      <dgm:prSet presAssocID="{FAF4E8E1-3F67-4A87-8E9A-DF1ED69C66E9}" presName="parentText" presStyleLbl="alignNode1" presStyleIdx="2" presStyleCnt="3">
        <dgm:presLayoutVars>
          <dgm:chMax val="1"/>
          <dgm:bulletEnabled val="1"/>
        </dgm:presLayoutVars>
      </dgm:prSet>
      <dgm:spPr/>
    </dgm:pt>
    <dgm:pt modelId="{405CD375-D724-44F7-B9B4-35401F6B38E9}" type="pres">
      <dgm:prSet presAssocID="{FAF4E8E1-3F67-4A87-8E9A-DF1ED69C66E9}" presName="descendantText" presStyleLbl="alignAcc1" presStyleIdx="2" presStyleCnt="3">
        <dgm:presLayoutVars>
          <dgm:bulletEnabled val="1"/>
        </dgm:presLayoutVars>
      </dgm:prSet>
      <dgm:spPr/>
    </dgm:pt>
  </dgm:ptLst>
  <dgm:cxnLst>
    <dgm:cxn modelId="{25A74319-78BD-4FCA-B467-BD71515A89B4}" type="presOf" srcId="{CB868BF0-4F21-4318-B3BE-ADCA98362CBB}" destId="{76BE1C20-BB00-4349-8DFF-90467F59F471}" srcOrd="0" destOrd="0" presId="urn:microsoft.com/office/officeart/2005/8/layout/chevron2"/>
    <dgm:cxn modelId="{9B0AC726-311D-4F44-B5FF-9ADC4F8D8E8F}" srcId="{3CD135F9-C60F-4248-8A42-4E7FD08DA6C9}" destId="{CB868BF0-4F21-4318-B3BE-ADCA98362CBB}" srcOrd="1" destOrd="0" parTransId="{7D5CAB31-7957-4799-94F3-38DDEF88AEF4}" sibTransId="{EA71AC6A-4F6D-425C-98CB-B083D7EFE984}"/>
    <dgm:cxn modelId="{6C2A2139-7586-4AFE-BA37-5487C36530E5}" srcId="{CB868BF0-4F21-4318-B3BE-ADCA98362CBB}" destId="{CDF94FB7-0D13-484D-A3BE-AC7E813A4EE1}" srcOrd="1" destOrd="0" parTransId="{A5F17A0B-F947-4EB2-B2FD-861ED9247DD6}" sibTransId="{170AC3B2-17FA-4E25-94E7-B88D469A72C3}"/>
    <dgm:cxn modelId="{596F233A-BA64-4BCF-8BB4-171FE1D06817}" srcId="{3CD135F9-C60F-4248-8A42-4E7FD08DA6C9}" destId="{FAF4E8E1-3F67-4A87-8E9A-DF1ED69C66E9}" srcOrd="2" destOrd="0" parTransId="{CB8464D0-9811-4905-9366-3427F322A545}" sibTransId="{400290F8-5885-447C-95FC-206598BBEFEA}"/>
    <dgm:cxn modelId="{3D10F369-A692-4AF0-835A-F08D423CDEC3}" srcId="{FAF4E8E1-3F67-4A87-8E9A-DF1ED69C66E9}" destId="{3B2E3219-DC05-4C41-8124-7B36FDF00C71}" srcOrd="0" destOrd="0" parTransId="{F1FAAFFB-B605-4913-A876-15D36033AF29}" sibTransId="{76DF3D67-8206-4E45-8DE4-570128CA5F6C}"/>
    <dgm:cxn modelId="{C2A89456-17A6-4033-804C-36BFFC59608E}" type="presOf" srcId="{55F26594-C20D-475B-AF02-EA69112E0F0A}" destId="{405CD375-D724-44F7-B9B4-35401F6B38E9}" srcOrd="0" destOrd="1" presId="urn:microsoft.com/office/officeart/2005/8/layout/chevron2"/>
    <dgm:cxn modelId="{703B2982-3234-4B79-99C6-6B3DE1B2BDD0}" srcId="{3CD135F9-C60F-4248-8A42-4E7FD08DA6C9}" destId="{1A8E97D3-8B15-42E1-ACF7-AA30A854FFED}" srcOrd="0" destOrd="0" parTransId="{D403071B-457B-4AEB-81C4-938A99875369}" sibTransId="{56B297BB-BD79-4BCA-8360-95AC6AA166AE}"/>
    <dgm:cxn modelId="{CE7F5E82-A763-43B2-83D4-978DC5DA8E58}" type="presOf" srcId="{3E2903AA-37A9-43B8-8363-474397C271AE}" destId="{4973D610-EE23-485E-8F46-7EA9F4032500}" srcOrd="0" destOrd="0" presId="urn:microsoft.com/office/officeart/2005/8/layout/chevron2"/>
    <dgm:cxn modelId="{85BB0B88-BB78-4205-98B7-B6C50B1C2FE2}" type="presOf" srcId="{3B2E3219-DC05-4C41-8124-7B36FDF00C71}" destId="{405CD375-D724-44F7-B9B4-35401F6B38E9}" srcOrd="0" destOrd="0" presId="urn:microsoft.com/office/officeart/2005/8/layout/chevron2"/>
    <dgm:cxn modelId="{E50ED58F-1103-4C07-B1F7-EEBF047BF8EF}" srcId="{FAF4E8E1-3F67-4A87-8E9A-DF1ED69C66E9}" destId="{55F26594-C20D-475B-AF02-EA69112E0F0A}" srcOrd="1" destOrd="0" parTransId="{AE61717D-7DB4-4158-AD89-4485CFF61F6C}" sibTransId="{80132B16-EFE2-494B-9E4C-4351DA34A876}"/>
    <dgm:cxn modelId="{C76E159F-C6BD-43B7-ACB8-C318375F7D37}" type="presOf" srcId="{3CD135F9-C60F-4248-8A42-4E7FD08DA6C9}" destId="{17B9440B-AB0F-4EF5-A2AA-D708E2866BBB}" srcOrd="0" destOrd="0" presId="urn:microsoft.com/office/officeart/2005/8/layout/chevron2"/>
    <dgm:cxn modelId="{040291A0-F976-447B-9D00-2423A1B460F9}" type="presOf" srcId="{CDF94FB7-0D13-484D-A3BE-AC7E813A4EE1}" destId="{4973D610-EE23-485E-8F46-7EA9F4032500}" srcOrd="0" destOrd="1" presId="urn:microsoft.com/office/officeart/2005/8/layout/chevron2"/>
    <dgm:cxn modelId="{A7FD88AE-DFA8-4CFF-9474-89B05C232682}" type="presOf" srcId="{373F4D5B-CD1E-42E2-B657-FD63C7413F1C}" destId="{9D023C9A-C5D3-4599-9B07-653EB5D9D65D}" srcOrd="0" destOrd="1" presId="urn:microsoft.com/office/officeart/2005/8/layout/chevron2"/>
    <dgm:cxn modelId="{4D97CDAF-5325-46A8-A490-DDAF5BC4C1DF}" srcId="{1A8E97D3-8B15-42E1-ACF7-AA30A854FFED}" destId="{59BC3234-4592-4864-A964-C1A97538E237}" srcOrd="0" destOrd="0" parTransId="{7C1A484B-6969-4CFF-8AF4-2D2DD0929AAC}" sibTransId="{8DC01985-B56E-4292-BDA1-711C685144EA}"/>
    <dgm:cxn modelId="{E97C06CE-BDB4-429D-B3BA-CF0AF35734B0}" srcId="{CB868BF0-4F21-4318-B3BE-ADCA98362CBB}" destId="{3E2903AA-37A9-43B8-8363-474397C271AE}" srcOrd="0" destOrd="0" parTransId="{D2428A73-7747-4451-8499-F76DE79E1EF0}" sibTransId="{944DA2B4-BC67-40A7-95C4-266849CC8A7B}"/>
    <dgm:cxn modelId="{AE97D3D3-D309-43F5-B4D2-4A4B555DE408}" type="presOf" srcId="{59BC3234-4592-4864-A964-C1A97538E237}" destId="{9D023C9A-C5D3-4599-9B07-653EB5D9D65D}" srcOrd="0" destOrd="0" presId="urn:microsoft.com/office/officeart/2005/8/layout/chevron2"/>
    <dgm:cxn modelId="{83F96AEC-6623-4E19-BADB-B87DA039C486}" srcId="{1A8E97D3-8B15-42E1-ACF7-AA30A854FFED}" destId="{373F4D5B-CD1E-42E2-B657-FD63C7413F1C}" srcOrd="1" destOrd="0" parTransId="{83BFDD23-7815-4B90-922E-3FFC86618A02}" sibTransId="{7983A780-66ED-45B9-9E05-7F8856A2BE67}"/>
    <dgm:cxn modelId="{8FD3BDF8-8AC8-4F14-A25F-5AD727A48F13}" type="presOf" srcId="{FAF4E8E1-3F67-4A87-8E9A-DF1ED69C66E9}" destId="{FAF46614-604A-426F-A2E4-155E968E0392}" srcOrd="0" destOrd="0" presId="urn:microsoft.com/office/officeart/2005/8/layout/chevron2"/>
    <dgm:cxn modelId="{2BB427FD-48A3-4BB0-8086-D3B02EDD90C8}" type="presOf" srcId="{1A8E97D3-8B15-42E1-ACF7-AA30A854FFED}" destId="{54702444-239C-4E29-B25E-C89AFB676F51}" srcOrd="0" destOrd="0" presId="urn:microsoft.com/office/officeart/2005/8/layout/chevron2"/>
    <dgm:cxn modelId="{0B9587E4-1B0C-4D3B-AE5B-1598566292EB}" type="presParOf" srcId="{17B9440B-AB0F-4EF5-A2AA-D708E2866BBB}" destId="{46A827EF-AD95-4CE0-BF05-AD3883150081}" srcOrd="0" destOrd="0" presId="urn:microsoft.com/office/officeart/2005/8/layout/chevron2"/>
    <dgm:cxn modelId="{3E68E7F4-AFFF-4A37-81E5-F3A81E5D979D}" type="presParOf" srcId="{46A827EF-AD95-4CE0-BF05-AD3883150081}" destId="{54702444-239C-4E29-B25E-C89AFB676F51}" srcOrd="0" destOrd="0" presId="urn:microsoft.com/office/officeart/2005/8/layout/chevron2"/>
    <dgm:cxn modelId="{C0182E1E-4DE3-4F06-9779-CE640B79F43F}" type="presParOf" srcId="{46A827EF-AD95-4CE0-BF05-AD3883150081}" destId="{9D023C9A-C5D3-4599-9B07-653EB5D9D65D}" srcOrd="1" destOrd="0" presId="urn:microsoft.com/office/officeart/2005/8/layout/chevron2"/>
    <dgm:cxn modelId="{32EB072A-8606-49C3-8946-0ADEE3DDDF63}" type="presParOf" srcId="{17B9440B-AB0F-4EF5-A2AA-D708E2866BBB}" destId="{DEB2B806-5AFF-470A-9C0F-96B4064CA949}" srcOrd="1" destOrd="0" presId="urn:microsoft.com/office/officeart/2005/8/layout/chevron2"/>
    <dgm:cxn modelId="{647BACF7-D7CC-414E-A806-204E50EB4006}" type="presParOf" srcId="{17B9440B-AB0F-4EF5-A2AA-D708E2866BBB}" destId="{44D01D2E-56EF-4D9F-8A60-AD81C6B71885}" srcOrd="2" destOrd="0" presId="urn:microsoft.com/office/officeart/2005/8/layout/chevron2"/>
    <dgm:cxn modelId="{4669696E-7413-4B18-88B4-3AC648BB896C}" type="presParOf" srcId="{44D01D2E-56EF-4D9F-8A60-AD81C6B71885}" destId="{76BE1C20-BB00-4349-8DFF-90467F59F471}" srcOrd="0" destOrd="0" presId="urn:microsoft.com/office/officeart/2005/8/layout/chevron2"/>
    <dgm:cxn modelId="{4842D0D5-CD08-47D2-B0D1-D95CE6C1113A}" type="presParOf" srcId="{44D01D2E-56EF-4D9F-8A60-AD81C6B71885}" destId="{4973D610-EE23-485E-8F46-7EA9F4032500}" srcOrd="1" destOrd="0" presId="urn:microsoft.com/office/officeart/2005/8/layout/chevron2"/>
    <dgm:cxn modelId="{32C50C87-CA55-4633-AB3B-469FC36AF9CA}" type="presParOf" srcId="{17B9440B-AB0F-4EF5-A2AA-D708E2866BBB}" destId="{5175CC47-0B02-4B9D-A37A-D392590CECAF}" srcOrd="3" destOrd="0" presId="urn:microsoft.com/office/officeart/2005/8/layout/chevron2"/>
    <dgm:cxn modelId="{0B2BFC1F-1B9D-456C-AB9C-8FBFAD46B5F4}" type="presParOf" srcId="{17B9440B-AB0F-4EF5-A2AA-D708E2866BBB}" destId="{D52C5825-1B9D-4C1A-AF55-3129F645C5FF}" srcOrd="4" destOrd="0" presId="urn:microsoft.com/office/officeart/2005/8/layout/chevron2"/>
    <dgm:cxn modelId="{EF631566-49E0-451B-885B-5041C5C4437C}" type="presParOf" srcId="{D52C5825-1B9D-4C1A-AF55-3129F645C5FF}" destId="{FAF46614-604A-426F-A2E4-155E968E0392}" srcOrd="0" destOrd="0" presId="urn:microsoft.com/office/officeart/2005/8/layout/chevron2"/>
    <dgm:cxn modelId="{69FE7943-4C92-4C31-8026-63D5CA073473}" type="presParOf" srcId="{D52C5825-1B9D-4C1A-AF55-3129F645C5FF}" destId="{405CD375-D724-44F7-B9B4-35401F6B38E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02444-239C-4E29-B25E-C89AFB676F51}">
      <dsp:nvSpPr>
        <dsp:cNvPr id="0" name=""/>
        <dsp:cNvSpPr/>
      </dsp:nvSpPr>
      <dsp:spPr>
        <a:xfrm rot="5400000">
          <a:off x="-220757" y="221159"/>
          <a:ext cx="1471713" cy="1030199"/>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endParaRPr lang="en-IN" sz="2800" kern="1200" dirty="0"/>
        </a:p>
      </dsp:txBody>
      <dsp:txXfrm rot="-5400000">
        <a:off x="1" y="515502"/>
        <a:ext cx="1030199" cy="441514"/>
      </dsp:txXfrm>
    </dsp:sp>
    <dsp:sp modelId="{9D023C9A-C5D3-4599-9B07-653EB5D9D65D}">
      <dsp:nvSpPr>
        <dsp:cNvPr id="0" name=""/>
        <dsp:cNvSpPr/>
      </dsp:nvSpPr>
      <dsp:spPr>
        <a:xfrm rot="5400000">
          <a:off x="5446992" y="-4416390"/>
          <a:ext cx="956613" cy="9790200"/>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0" i="0" kern="1200" dirty="0"/>
            <a:t>Accuracy</a:t>
          </a:r>
          <a:endParaRPr lang="en-IN" sz="1800" kern="1200" dirty="0"/>
        </a:p>
        <a:p>
          <a:pPr marL="171450" lvl="1" indent="-171450" algn="l" defTabSz="800100">
            <a:lnSpc>
              <a:spcPct val="90000"/>
            </a:lnSpc>
            <a:spcBef>
              <a:spcPct val="0"/>
            </a:spcBef>
            <a:spcAft>
              <a:spcPct val="15000"/>
            </a:spcAft>
            <a:buChar char="•"/>
          </a:pPr>
          <a:r>
            <a:rPr lang="en-US" sz="1800" b="0" i="0" kern="1200" dirty="0"/>
            <a:t>Measure the overall correctness of the model's predictions.</a:t>
          </a:r>
          <a:endParaRPr lang="en-IN" sz="1800" kern="1200" dirty="0"/>
        </a:p>
      </dsp:txBody>
      <dsp:txXfrm rot="-5400000">
        <a:off x="1030199" y="47101"/>
        <a:ext cx="9743502" cy="863217"/>
      </dsp:txXfrm>
    </dsp:sp>
    <dsp:sp modelId="{76BE1C20-BB00-4349-8DFF-90467F59F471}">
      <dsp:nvSpPr>
        <dsp:cNvPr id="0" name=""/>
        <dsp:cNvSpPr/>
      </dsp:nvSpPr>
      <dsp:spPr>
        <a:xfrm rot="5400000">
          <a:off x="-220757" y="1496962"/>
          <a:ext cx="1471713" cy="1030199"/>
        </a:xfrm>
        <a:prstGeom prst="chevron">
          <a:avLst/>
        </a:prstGeom>
        <a:solidFill>
          <a:schemeClr val="accent3">
            <a:shade val="50000"/>
            <a:hueOff val="-244141"/>
            <a:satOff val="4698"/>
            <a:lumOff val="28539"/>
            <a:alphaOff val="0"/>
          </a:schemeClr>
        </a:solidFill>
        <a:ln w="12700" cap="flat" cmpd="sng" algn="ctr">
          <a:solidFill>
            <a:schemeClr val="accent3">
              <a:shade val="50000"/>
              <a:hueOff val="-244141"/>
              <a:satOff val="4698"/>
              <a:lumOff val="285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endParaRPr lang="en-IN" sz="2800" kern="1200" dirty="0"/>
        </a:p>
      </dsp:txBody>
      <dsp:txXfrm rot="-5400000">
        <a:off x="1" y="1791305"/>
        <a:ext cx="1030199" cy="441514"/>
      </dsp:txXfrm>
    </dsp:sp>
    <dsp:sp modelId="{4973D610-EE23-485E-8F46-7EA9F4032500}">
      <dsp:nvSpPr>
        <dsp:cNvPr id="0" name=""/>
        <dsp:cNvSpPr/>
      </dsp:nvSpPr>
      <dsp:spPr>
        <a:xfrm rot="5400000">
          <a:off x="5446992" y="-3140587"/>
          <a:ext cx="956613" cy="9790200"/>
        </a:xfrm>
        <a:prstGeom prst="round2SameRect">
          <a:avLst/>
        </a:prstGeom>
        <a:solidFill>
          <a:schemeClr val="lt1">
            <a:alpha val="90000"/>
            <a:hueOff val="0"/>
            <a:satOff val="0"/>
            <a:lumOff val="0"/>
            <a:alphaOff val="0"/>
          </a:schemeClr>
        </a:solidFill>
        <a:ln w="12700" cap="flat" cmpd="sng" algn="ctr">
          <a:solidFill>
            <a:schemeClr val="accent3">
              <a:shade val="50000"/>
              <a:hueOff val="-244141"/>
              <a:satOff val="4698"/>
              <a:lumOff val="285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0" i="0" kern="1200" dirty="0"/>
            <a:t>Precision</a:t>
          </a:r>
          <a:endParaRPr lang="en-IN" sz="1800" kern="1200" dirty="0"/>
        </a:p>
        <a:p>
          <a:pPr marL="171450" lvl="1" indent="-171450" algn="l" defTabSz="800100">
            <a:lnSpc>
              <a:spcPct val="90000"/>
            </a:lnSpc>
            <a:spcBef>
              <a:spcPct val="0"/>
            </a:spcBef>
            <a:spcAft>
              <a:spcPct val="15000"/>
            </a:spcAft>
            <a:buChar char="•"/>
          </a:pPr>
          <a:r>
            <a:rPr lang="en-US" sz="1800" b="0" i="0" kern="1200" dirty="0"/>
            <a:t>Evaluate the model's ability to correctly identify donors among those predicted as donors.</a:t>
          </a:r>
          <a:endParaRPr lang="en-IN" sz="1800" kern="1200" dirty="0"/>
        </a:p>
      </dsp:txBody>
      <dsp:txXfrm rot="-5400000">
        <a:off x="1030199" y="1322904"/>
        <a:ext cx="9743502" cy="863217"/>
      </dsp:txXfrm>
    </dsp:sp>
    <dsp:sp modelId="{FAF46614-604A-426F-A2E4-155E968E0392}">
      <dsp:nvSpPr>
        <dsp:cNvPr id="0" name=""/>
        <dsp:cNvSpPr/>
      </dsp:nvSpPr>
      <dsp:spPr>
        <a:xfrm rot="5400000">
          <a:off x="-220757" y="2772766"/>
          <a:ext cx="1471713" cy="1030199"/>
        </a:xfrm>
        <a:prstGeom prst="chevron">
          <a:avLst/>
        </a:prstGeom>
        <a:solidFill>
          <a:schemeClr val="accent3">
            <a:shade val="50000"/>
            <a:hueOff val="-244141"/>
            <a:satOff val="4698"/>
            <a:lumOff val="28539"/>
            <a:alphaOff val="0"/>
          </a:schemeClr>
        </a:solidFill>
        <a:ln w="12700" cap="flat" cmpd="sng" algn="ctr">
          <a:solidFill>
            <a:schemeClr val="accent3">
              <a:shade val="50000"/>
              <a:hueOff val="-244141"/>
              <a:satOff val="4698"/>
              <a:lumOff val="285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endParaRPr lang="en-IN" sz="2800" kern="1200" dirty="0"/>
        </a:p>
      </dsp:txBody>
      <dsp:txXfrm rot="-5400000">
        <a:off x="1" y="3067109"/>
        <a:ext cx="1030199" cy="441514"/>
      </dsp:txXfrm>
    </dsp:sp>
    <dsp:sp modelId="{405CD375-D724-44F7-B9B4-35401F6B38E9}">
      <dsp:nvSpPr>
        <dsp:cNvPr id="0" name=""/>
        <dsp:cNvSpPr/>
      </dsp:nvSpPr>
      <dsp:spPr>
        <a:xfrm rot="5400000">
          <a:off x="5446992" y="-1864784"/>
          <a:ext cx="956613" cy="9790200"/>
        </a:xfrm>
        <a:prstGeom prst="round2SameRect">
          <a:avLst/>
        </a:prstGeom>
        <a:solidFill>
          <a:schemeClr val="lt1">
            <a:alpha val="90000"/>
            <a:hueOff val="0"/>
            <a:satOff val="0"/>
            <a:lumOff val="0"/>
            <a:alphaOff val="0"/>
          </a:schemeClr>
        </a:solidFill>
        <a:ln w="12700" cap="flat" cmpd="sng" algn="ctr">
          <a:solidFill>
            <a:schemeClr val="accent3">
              <a:shade val="50000"/>
              <a:hueOff val="-244141"/>
              <a:satOff val="4698"/>
              <a:lumOff val="285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0" i="0" kern="1200" dirty="0"/>
            <a:t>Recall</a:t>
          </a:r>
          <a:endParaRPr lang="en-IN" sz="1800" kern="1200" dirty="0"/>
        </a:p>
        <a:p>
          <a:pPr marL="171450" lvl="1" indent="-171450" algn="l" defTabSz="800100">
            <a:lnSpc>
              <a:spcPct val="90000"/>
            </a:lnSpc>
            <a:spcBef>
              <a:spcPct val="0"/>
            </a:spcBef>
            <a:spcAft>
              <a:spcPct val="15000"/>
            </a:spcAft>
            <a:buChar char="•"/>
          </a:pPr>
          <a:r>
            <a:rPr lang="en-US" sz="1800" b="0" i="0" kern="1200" dirty="0"/>
            <a:t>Assess the model's capacity to identify the maximum number of actual donors.</a:t>
          </a:r>
          <a:endParaRPr lang="en-IN" sz="1800" kern="1200" dirty="0"/>
        </a:p>
      </dsp:txBody>
      <dsp:txXfrm rot="-5400000">
        <a:off x="1030199" y="2598707"/>
        <a:ext cx="9743502" cy="8632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C36EAF-4BBD-4D06-AA3C-63E933F904F9}" type="datetimeFigureOut">
              <a:rPr lang="en-IN" smtClean="0"/>
              <a:t>02-04-2024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298056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410693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48231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1DD9E7-8F36-4815-9C00-7B86083C75B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4685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63963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C36EAF-4BBD-4D06-AA3C-63E933F904F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5890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C36EAF-4BBD-4D06-AA3C-63E933F904F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94693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36EAF-4BBD-4D06-AA3C-63E933F904F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086575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C36EAF-4BBD-4D06-AA3C-63E933F904F9}" type="datetimeFigureOut">
              <a:rPr lang="en-IN" smtClean="0"/>
              <a:t>02-04-2024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276268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36EAF-4BBD-4D06-AA3C-63E933F904F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12397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C36EAF-4BBD-4D06-AA3C-63E933F904F9}" type="datetimeFigureOut">
              <a:rPr lang="en-IN" smtClean="0"/>
              <a:t>02-04-2024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213474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7037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36EAF-4BBD-4D06-AA3C-63E933F904F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161694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36EAF-4BBD-4D06-AA3C-63E933F904F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1852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36EAF-4BBD-4D06-AA3C-63E933F904F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92602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376495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36EAF-4BBD-4D06-AA3C-63E933F904F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DD9E7-8F36-4815-9C00-7B86083C75B3}" type="slidenum">
              <a:rPr lang="en-IN" smtClean="0"/>
              <a:t>‹#›</a:t>
            </a:fld>
            <a:endParaRPr lang="en-IN"/>
          </a:p>
        </p:txBody>
      </p:sp>
    </p:spTree>
    <p:extLst>
      <p:ext uri="{BB962C8B-B14F-4D97-AF65-F5344CB8AC3E}">
        <p14:creationId xmlns:p14="http://schemas.microsoft.com/office/powerpoint/2010/main" val="183095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C36EAF-4BBD-4D06-AA3C-63E933F904F9}" type="datetimeFigureOut">
              <a:rPr lang="en-IN" smtClean="0"/>
              <a:t>02-04-2024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1DD9E7-8F36-4815-9C00-7B86083C75B3}" type="slidenum">
              <a:rPr lang="en-IN" smtClean="0"/>
              <a:t>‹#›</a:t>
            </a:fld>
            <a:endParaRPr lang="en-IN"/>
          </a:p>
        </p:txBody>
      </p:sp>
    </p:spTree>
    <p:extLst>
      <p:ext uri="{BB962C8B-B14F-4D97-AF65-F5344CB8AC3E}">
        <p14:creationId xmlns:p14="http://schemas.microsoft.com/office/powerpoint/2010/main" val="3302017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B546-A172-BAB0-E12A-1046A58F3251}"/>
              </a:ext>
            </a:extLst>
          </p:cNvPr>
          <p:cNvSpPr>
            <a:spLocks noGrp="1"/>
          </p:cNvSpPr>
          <p:nvPr>
            <p:ph type="ctrTitle"/>
          </p:nvPr>
        </p:nvSpPr>
        <p:spPr>
          <a:xfrm>
            <a:off x="1371600" y="1807105"/>
            <a:ext cx="9448800" cy="1054082"/>
          </a:xfrm>
        </p:spPr>
        <p:txBody>
          <a:bodyPr>
            <a:normAutofit fontScale="90000"/>
          </a:bodyPr>
          <a:lstStyle/>
          <a:p>
            <a:r>
              <a:rPr lang="en-US" dirty="0"/>
              <a:t>Blood donation prediction</a:t>
            </a:r>
            <a:endParaRPr lang="en-IN" dirty="0"/>
          </a:p>
        </p:txBody>
      </p:sp>
      <p:sp>
        <p:nvSpPr>
          <p:cNvPr id="3" name="Subtitle 2">
            <a:extLst>
              <a:ext uri="{FF2B5EF4-FFF2-40B4-BE49-F238E27FC236}">
                <a16:creationId xmlns:a16="http://schemas.microsoft.com/office/drawing/2014/main" id="{8152FDAE-F545-0D31-6486-B6CD14D051D4}"/>
              </a:ext>
            </a:extLst>
          </p:cNvPr>
          <p:cNvSpPr>
            <a:spLocks noGrp="1"/>
          </p:cNvSpPr>
          <p:nvPr>
            <p:ph type="subTitle" idx="1"/>
          </p:nvPr>
        </p:nvSpPr>
        <p:spPr>
          <a:xfrm>
            <a:off x="1371600" y="3303640"/>
            <a:ext cx="9591368" cy="2487560"/>
          </a:xfrm>
        </p:spPr>
        <p:txBody>
          <a:bodyPr>
            <a:normAutofit lnSpcReduction="10000"/>
          </a:bodyPr>
          <a:lstStyle/>
          <a:p>
            <a:r>
              <a:rPr lang="en-US" sz="2800" dirty="0"/>
              <a:t>Presented By </a:t>
            </a:r>
          </a:p>
          <a:p>
            <a:r>
              <a:rPr lang="en-US" sz="2800" dirty="0"/>
              <a:t>             </a:t>
            </a:r>
            <a:r>
              <a:rPr lang="en-US" sz="2800" dirty="0" err="1"/>
              <a:t>Praisy</a:t>
            </a:r>
            <a:r>
              <a:rPr lang="en-US" sz="2800" dirty="0"/>
              <a:t> Jasmine P</a:t>
            </a:r>
          </a:p>
          <a:p>
            <a:r>
              <a:rPr lang="en-US" sz="2800" dirty="0"/>
              <a:t>             III-YEAR ,KVCET</a:t>
            </a:r>
          </a:p>
          <a:p>
            <a:r>
              <a:rPr lang="en-US" sz="2800" dirty="0"/>
              <a:t>             NM-ID: au421221104026</a:t>
            </a:r>
          </a:p>
          <a:p>
            <a:r>
              <a:rPr lang="en-US" sz="2800" dirty="0"/>
              <a:t>              </a:t>
            </a:r>
            <a:endParaRPr lang="en-IN" sz="2800" dirty="0"/>
          </a:p>
        </p:txBody>
      </p:sp>
    </p:spTree>
    <p:extLst>
      <p:ext uri="{BB962C8B-B14F-4D97-AF65-F5344CB8AC3E}">
        <p14:creationId xmlns:p14="http://schemas.microsoft.com/office/powerpoint/2010/main" val="151418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F657-3870-97A0-1099-2BBA3FC9D09C}"/>
              </a:ext>
            </a:extLst>
          </p:cNvPr>
          <p:cNvSpPr>
            <a:spLocks noGrp="1"/>
          </p:cNvSpPr>
          <p:nvPr>
            <p:ph type="title"/>
          </p:nvPr>
        </p:nvSpPr>
        <p:spPr/>
        <p:txBody>
          <a:bodyPr>
            <a:normAutofit fontScale="90000"/>
          </a:bodyPr>
          <a:lstStyle/>
          <a:p>
            <a:r>
              <a:rPr lang="en-US" sz="4400" dirty="0" err="1"/>
              <a:t>PRActice</a:t>
            </a:r>
            <a:r>
              <a:rPr lang="en-US" sz="4400" dirty="0"/>
              <a:t> application of prediction model</a:t>
            </a:r>
            <a:endParaRPr lang="en-IN" sz="4400" dirty="0"/>
          </a:p>
        </p:txBody>
      </p:sp>
      <p:sp>
        <p:nvSpPr>
          <p:cNvPr id="3" name="Content Placeholder 2">
            <a:extLst>
              <a:ext uri="{FF2B5EF4-FFF2-40B4-BE49-F238E27FC236}">
                <a16:creationId xmlns:a16="http://schemas.microsoft.com/office/drawing/2014/main" id="{8CB530D4-8CD5-A17F-8B66-4DA33034E155}"/>
              </a:ext>
            </a:extLst>
          </p:cNvPr>
          <p:cNvSpPr>
            <a:spLocks noGrp="1"/>
          </p:cNvSpPr>
          <p:nvPr>
            <p:ph idx="1"/>
          </p:nvPr>
        </p:nvSpPr>
        <p:spPr>
          <a:xfrm>
            <a:off x="685800" y="2377440"/>
            <a:ext cx="10820400" cy="4024125"/>
          </a:xfrm>
        </p:spPr>
        <p:txBody>
          <a:bodyPr/>
          <a:lstStyle/>
          <a:p>
            <a:pPr marL="0" indent="0">
              <a:buClr>
                <a:srgbClr val="FFC000"/>
              </a:buClr>
              <a:buNone/>
            </a:pPr>
            <a:r>
              <a:rPr lang="en-US" dirty="0"/>
              <a:t> </a:t>
            </a:r>
            <a:r>
              <a:rPr lang="en-IN" sz="2400" b="0" i="0" dirty="0">
                <a:solidFill>
                  <a:schemeClr val="accent6">
                    <a:lumMod val="20000"/>
                    <a:lumOff val="80000"/>
                  </a:schemeClr>
                </a:solidFill>
                <a:effectLst/>
                <a:latin typeface="Kanit"/>
              </a:rPr>
              <a:t>Targeted Campaigns</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Identify and reach out to individuals most likely to donate, improving the efficiency of blood drives.</a:t>
            </a:r>
          </a:p>
          <a:p>
            <a:pPr marL="0" indent="0">
              <a:buClr>
                <a:srgbClr val="FFC000"/>
              </a:buClr>
              <a:buNone/>
            </a:pPr>
            <a:r>
              <a:rPr lang="en-IN" sz="2400" b="0" i="0" dirty="0">
                <a:solidFill>
                  <a:schemeClr val="accent6">
                    <a:lumMod val="20000"/>
                    <a:lumOff val="80000"/>
                  </a:schemeClr>
                </a:solidFill>
                <a:effectLst/>
                <a:latin typeface="Kanit"/>
              </a:rPr>
              <a:t>Supply Chain Optimization</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Forecast blood supply and demand to ensure adequate inventory and minimize shortages.</a:t>
            </a:r>
            <a:endParaRPr lang="en-US" sz="2000" dirty="0">
              <a:solidFill>
                <a:srgbClr val="2C3249"/>
              </a:solidFill>
              <a:latin typeface="Martel Sans"/>
            </a:endParaRPr>
          </a:p>
          <a:p>
            <a:pPr marL="0" indent="0">
              <a:buClr>
                <a:srgbClr val="FFC000"/>
              </a:buClr>
              <a:buNone/>
            </a:pPr>
            <a:r>
              <a:rPr lang="en-IN" sz="2400" b="0" i="0" dirty="0">
                <a:solidFill>
                  <a:schemeClr val="accent6">
                    <a:lumMod val="20000"/>
                    <a:lumOff val="80000"/>
                  </a:schemeClr>
                </a:solidFill>
                <a:effectLst/>
                <a:latin typeface="Kanit"/>
              </a:rPr>
              <a:t>Personalized Outreach</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Tailor messaging and incentives to motivate individuals based on their unique donation profiles.</a:t>
            </a:r>
            <a:endParaRPr lang="en-IN" dirty="0"/>
          </a:p>
        </p:txBody>
      </p:sp>
    </p:spTree>
    <p:extLst>
      <p:ext uri="{BB962C8B-B14F-4D97-AF65-F5344CB8AC3E}">
        <p14:creationId xmlns:p14="http://schemas.microsoft.com/office/powerpoint/2010/main" val="9301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34AE-2C90-66C4-6A5F-E5DA080BA4D9}"/>
              </a:ext>
            </a:extLst>
          </p:cNvPr>
          <p:cNvSpPr>
            <a:spLocks noGrp="1"/>
          </p:cNvSpPr>
          <p:nvPr>
            <p:ph type="title"/>
          </p:nvPr>
        </p:nvSpPr>
        <p:spPr/>
        <p:txBody>
          <a:bodyPr>
            <a:normAutofit fontScale="90000"/>
          </a:bodyPr>
          <a:lstStyle/>
          <a:p>
            <a:r>
              <a:rPr lang="en-US" sz="4400" dirty="0"/>
              <a:t>Conclusion and future directions</a:t>
            </a:r>
            <a:endParaRPr lang="en-IN" sz="4400" dirty="0"/>
          </a:p>
        </p:txBody>
      </p:sp>
      <p:sp>
        <p:nvSpPr>
          <p:cNvPr id="3" name="Content Placeholder 2">
            <a:extLst>
              <a:ext uri="{FF2B5EF4-FFF2-40B4-BE49-F238E27FC236}">
                <a16:creationId xmlns:a16="http://schemas.microsoft.com/office/drawing/2014/main" id="{DDDCC8E7-B981-9EB2-D95F-B21C97FA270A}"/>
              </a:ext>
            </a:extLst>
          </p:cNvPr>
          <p:cNvSpPr>
            <a:spLocks noGrp="1"/>
          </p:cNvSpPr>
          <p:nvPr>
            <p:ph idx="1"/>
          </p:nvPr>
        </p:nvSpPr>
        <p:spPr/>
        <p:txBody>
          <a:bodyPr>
            <a:normAutofit/>
          </a:bodyPr>
          <a:lstStyle/>
          <a:p>
            <a:pPr marL="0" indent="0">
              <a:buClr>
                <a:srgbClr val="FFC000"/>
              </a:buClr>
              <a:buNone/>
            </a:pPr>
            <a:r>
              <a:rPr lang="en-IN" sz="2400" b="0" i="0" dirty="0">
                <a:solidFill>
                  <a:schemeClr val="accent6">
                    <a:lumMod val="20000"/>
                    <a:lumOff val="80000"/>
                  </a:schemeClr>
                </a:solidFill>
                <a:effectLst/>
                <a:latin typeface="Kanit"/>
              </a:rPr>
              <a:t>Advancing the Field</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Continued research and innovation in blood donation prediction can lead to more effective donor recruitment and retention strategies.</a:t>
            </a:r>
          </a:p>
          <a:p>
            <a:pPr marL="0" indent="0">
              <a:buClr>
                <a:srgbClr val="FFC000"/>
              </a:buClr>
              <a:buNone/>
            </a:pPr>
            <a:r>
              <a:rPr lang="en-IN" sz="2400" b="0" i="0" dirty="0">
                <a:solidFill>
                  <a:schemeClr val="accent6">
                    <a:lumMod val="20000"/>
                    <a:lumOff val="80000"/>
                  </a:schemeClr>
                </a:solidFill>
                <a:effectLst/>
                <a:latin typeface="Kanit"/>
              </a:rPr>
              <a:t>Ethical Considerations</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Responsible use of predictive models requires careful attention to privacy, equity, and the prevention of unintended biases.</a:t>
            </a:r>
          </a:p>
          <a:p>
            <a:pPr marL="0" indent="0">
              <a:buClr>
                <a:srgbClr val="FFC000"/>
              </a:buClr>
              <a:buNone/>
            </a:pPr>
            <a:r>
              <a:rPr lang="en-IN" sz="2400" b="0" i="0" dirty="0">
                <a:solidFill>
                  <a:schemeClr val="accent6">
                    <a:lumMod val="20000"/>
                    <a:lumOff val="80000"/>
                  </a:schemeClr>
                </a:solidFill>
                <a:effectLst/>
                <a:latin typeface="Kanit"/>
              </a:rPr>
              <a:t>Collaborative Efforts</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b="0" i="0" dirty="0">
                <a:effectLst/>
                <a:latin typeface="Martel Sans"/>
              </a:rPr>
              <a:t>Engaging with blood banks, healthcare providers, and community organizations can enhance the impact of blood donation prediction initiatives.</a:t>
            </a:r>
            <a:endParaRPr lang="en-IN" dirty="0"/>
          </a:p>
        </p:txBody>
      </p:sp>
    </p:spTree>
    <p:extLst>
      <p:ext uri="{BB962C8B-B14F-4D97-AF65-F5344CB8AC3E}">
        <p14:creationId xmlns:p14="http://schemas.microsoft.com/office/powerpoint/2010/main" val="331105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98B0F-83D8-2769-2CEB-605F4525FE4B}"/>
              </a:ext>
            </a:extLst>
          </p:cNvPr>
          <p:cNvSpPr>
            <a:spLocks noGrp="1"/>
          </p:cNvSpPr>
          <p:nvPr>
            <p:ph type="title"/>
          </p:nvPr>
        </p:nvSpPr>
        <p:spPr>
          <a:xfrm>
            <a:off x="3759200" y="3098800"/>
            <a:ext cx="4394200" cy="1036319"/>
          </a:xfrm>
        </p:spPr>
        <p:txBody>
          <a:bodyPr>
            <a:normAutofit fontScale="90000"/>
          </a:bodyPr>
          <a:lstStyle/>
          <a:p>
            <a:r>
              <a:rPr lang="en-US" sz="4800" dirty="0"/>
              <a:t>Thank you…..</a:t>
            </a:r>
            <a:endParaRPr lang="en-IN" sz="4800" dirty="0"/>
          </a:p>
        </p:txBody>
      </p:sp>
    </p:spTree>
    <p:extLst>
      <p:ext uri="{BB962C8B-B14F-4D97-AF65-F5344CB8AC3E}">
        <p14:creationId xmlns:p14="http://schemas.microsoft.com/office/powerpoint/2010/main" val="411267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E25C-42EB-080C-3023-622FD55F7E26}"/>
              </a:ext>
            </a:extLst>
          </p:cNvPr>
          <p:cNvSpPr>
            <a:spLocks noGrp="1"/>
          </p:cNvSpPr>
          <p:nvPr>
            <p:ph type="title"/>
          </p:nvPr>
        </p:nvSpPr>
        <p:spPr/>
        <p:txBody>
          <a:bodyPr>
            <a:normAutofit/>
          </a:bodyPr>
          <a:lstStyle/>
          <a:p>
            <a:r>
              <a:rPr lang="en-US" sz="4400" dirty="0"/>
              <a:t>outline</a:t>
            </a:r>
            <a:endParaRPr lang="en-IN" sz="4400" dirty="0"/>
          </a:p>
        </p:txBody>
      </p:sp>
      <p:sp>
        <p:nvSpPr>
          <p:cNvPr id="3" name="Content Placeholder 2">
            <a:extLst>
              <a:ext uri="{FF2B5EF4-FFF2-40B4-BE49-F238E27FC236}">
                <a16:creationId xmlns:a16="http://schemas.microsoft.com/office/drawing/2014/main" id="{C49BE3A1-1731-F5AC-57A7-D609C127DA50}"/>
              </a:ext>
            </a:extLst>
          </p:cNvPr>
          <p:cNvSpPr>
            <a:spLocks noGrp="1"/>
          </p:cNvSpPr>
          <p:nvPr>
            <p:ph idx="1"/>
          </p:nvPr>
        </p:nvSpPr>
        <p:spPr/>
        <p:txBody>
          <a:bodyPr>
            <a:normAutofit lnSpcReduction="10000"/>
          </a:bodyPr>
          <a:lstStyle/>
          <a:p>
            <a:pPr>
              <a:buClr>
                <a:srgbClr val="FFC000"/>
              </a:buClr>
              <a:buFont typeface="Wingdings" panose="05000000000000000000" pitchFamily="2" charset="2"/>
              <a:buChar char="v"/>
            </a:pPr>
            <a:r>
              <a:rPr lang="en-US" dirty="0"/>
              <a:t> </a:t>
            </a:r>
            <a:r>
              <a:rPr lang="en-US" sz="2400" dirty="0"/>
              <a:t>Problem Statement.</a:t>
            </a:r>
          </a:p>
          <a:p>
            <a:pPr>
              <a:buClr>
                <a:srgbClr val="FFC000"/>
              </a:buClr>
              <a:buFont typeface="Wingdings" panose="05000000000000000000" pitchFamily="2" charset="2"/>
              <a:buChar char="v"/>
            </a:pPr>
            <a:r>
              <a:rPr lang="en-US" sz="2400" dirty="0"/>
              <a:t> Introduction.</a:t>
            </a:r>
          </a:p>
          <a:p>
            <a:pPr>
              <a:buClr>
                <a:srgbClr val="FFC000"/>
              </a:buClr>
              <a:buFont typeface="Wingdings" panose="05000000000000000000" pitchFamily="2" charset="2"/>
              <a:buChar char="v"/>
            </a:pPr>
            <a:r>
              <a:rPr lang="en-US" sz="2400" dirty="0"/>
              <a:t> Importance of blood donation.</a:t>
            </a:r>
          </a:p>
          <a:p>
            <a:pPr>
              <a:buClr>
                <a:srgbClr val="FFC000"/>
              </a:buClr>
              <a:buFont typeface="Wingdings" panose="05000000000000000000" pitchFamily="2" charset="2"/>
              <a:buChar char="v"/>
            </a:pPr>
            <a:r>
              <a:rPr lang="en-US" sz="2400" dirty="0"/>
              <a:t> Factors influencing blood donation.</a:t>
            </a:r>
          </a:p>
          <a:p>
            <a:pPr>
              <a:buClr>
                <a:srgbClr val="FFC000"/>
              </a:buClr>
              <a:buFont typeface="Wingdings" panose="05000000000000000000" pitchFamily="2" charset="2"/>
              <a:buChar char="v"/>
            </a:pPr>
            <a:r>
              <a:rPr lang="en-US" sz="2400" dirty="0"/>
              <a:t> Data collection and preprocessing.</a:t>
            </a:r>
          </a:p>
          <a:p>
            <a:pPr>
              <a:buClr>
                <a:srgbClr val="FFC000"/>
              </a:buClr>
              <a:buFont typeface="Wingdings" panose="05000000000000000000" pitchFamily="2" charset="2"/>
              <a:buChar char="v"/>
            </a:pPr>
            <a:r>
              <a:rPr lang="en-US" sz="2400" dirty="0"/>
              <a:t> Machine learning algorithm for prediction.</a:t>
            </a:r>
          </a:p>
          <a:p>
            <a:pPr>
              <a:buClr>
                <a:srgbClr val="FFC000"/>
              </a:buClr>
              <a:buFont typeface="Wingdings" panose="05000000000000000000" pitchFamily="2" charset="2"/>
              <a:buChar char="v"/>
            </a:pPr>
            <a:r>
              <a:rPr lang="en-US" sz="2400" dirty="0"/>
              <a:t> Model performance evaluation.</a:t>
            </a:r>
          </a:p>
          <a:p>
            <a:pPr>
              <a:buClr>
                <a:srgbClr val="FFC000"/>
              </a:buClr>
              <a:buFont typeface="Wingdings" panose="05000000000000000000" pitchFamily="2" charset="2"/>
              <a:buChar char="v"/>
            </a:pPr>
            <a:r>
              <a:rPr lang="en-US" sz="2400" dirty="0"/>
              <a:t> practical application of prediction models.</a:t>
            </a:r>
          </a:p>
          <a:p>
            <a:pPr>
              <a:buClr>
                <a:srgbClr val="FFC000"/>
              </a:buClr>
              <a:buFont typeface="Wingdings" panose="05000000000000000000" pitchFamily="2" charset="2"/>
              <a:buChar char="v"/>
            </a:pPr>
            <a:r>
              <a:rPr lang="en-US" sz="2400" dirty="0"/>
              <a:t> conclusion and future directions.</a:t>
            </a:r>
          </a:p>
          <a:p>
            <a:pPr marL="0" indent="0">
              <a:buClr>
                <a:srgbClr val="FFC000"/>
              </a:buClr>
              <a:buNone/>
            </a:pPr>
            <a:endParaRPr lang="en-IN" dirty="0"/>
          </a:p>
        </p:txBody>
      </p:sp>
    </p:spTree>
    <p:extLst>
      <p:ext uri="{BB962C8B-B14F-4D97-AF65-F5344CB8AC3E}">
        <p14:creationId xmlns:p14="http://schemas.microsoft.com/office/powerpoint/2010/main" val="115738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646-55B6-5625-6BD1-BEDDAB841D8F}"/>
              </a:ext>
            </a:extLst>
          </p:cNvPr>
          <p:cNvSpPr>
            <a:spLocks noGrp="1"/>
          </p:cNvSpPr>
          <p:nvPr>
            <p:ph type="title"/>
          </p:nvPr>
        </p:nvSpPr>
        <p:spPr/>
        <p:txBody>
          <a:bodyPr>
            <a:normAutofit/>
          </a:bodyPr>
          <a:lstStyle/>
          <a:p>
            <a:r>
              <a:rPr lang="en-US" sz="4400" dirty="0"/>
              <a:t>PROBLEM STATEMENT</a:t>
            </a:r>
            <a:endParaRPr lang="en-IN" sz="4400" dirty="0"/>
          </a:p>
        </p:txBody>
      </p:sp>
      <p:sp>
        <p:nvSpPr>
          <p:cNvPr id="3" name="Content Placeholder 2">
            <a:extLst>
              <a:ext uri="{FF2B5EF4-FFF2-40B4-BE49-F238E27FC236}">
                <a16:creationId xmlns:a16="http://schemas.microsoft.com/office/drawing/2014/main" id="{201380CE-96FE-EFCC-5234-B99DA8505057}"/>
              </a:ext>
            </a:extLst>
          </p:cNvPr>
          <p:cNvSpPr>
            <a:spLocks noGrp="1"/>
          </p:cNvSpPr>
          <p:nvPr>
            <p:ph idx="1"/>
          </p:nvPr>
        </p:nvSpPr>
        <p:spPr>
          <a:xfrm>
            <a:off x="685800" y="2841523"/>
            <a:ext cx="10670458" cy="2890684"/>
          </a:xfrm>
        </p:spPr>
        <p:txBody>
          <a:bodyPr/>
          <a:lstStyle/>
          <a:p>
            <a:pPr>
              <a:buClr>
                <a:srgbClr val="FFC000"/>
              </a:buClr>
              <a:buFont typeface="Wingdings" panose="05000000000000000000" pitchFamily="2" charset="2"/>
              <a:buChar char="v"/>
            </a:pPr>
            <a:r>
              <a:rPr lang="en-US" dirty="0"/>
              <a:t> The problem statement for blood donation prediction involves developing a predictive model to forecast whether a blood donor will donate blood in the future based on various factors such as past donation frequency, demographics, and other relevant features.</a:t>
            </a:r>
          </a:p>
          <a:p>
            <a:pPr>
              <a:buClr>
                <a:srgbClr val="FFC000"/>
              </a:buClr>
              <a:buFont typeface="Wingdings" panose="05000000000000000000" pitchFamily="2" charset="2"/>
              <a:buChar char="v"/>
            </a:pPr>
            <a:r>
              <a:rPr lang="en-IN" dirty="0"/>
              <a:t> </a:t>
            </a:r>
            <a:r>
              <a:rPr lang="en-US" dirty="0"/>
              <a:t> The objective is to create a model that accurately predicts blood donation behavior to aid blood banks and organizations in better managing their blood supply and donation campaigns.</a:t>
            </a:r>
            <a:endParaRPr lang="en-IN" dirty="0"/>
          </a:p>
        </p:txBody>
      </p:sp>
    </p:spTree>
    <p:extLst>
      <p:ext uri="{BB962C8B-B14F-4D97-AF65-F5344CB8AC3E}">
        <p14:creationId xmlns:p14="http://schemas.microsoft.com/office/powerpoint/2010/main" val="213947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29B9-00E3-2F6B-09FB-CAB39CD4953D}"/>
              </a:ext>
            </a:extLst>
          </p:cNvPr>
          <p:cNvSpPr>
            <a:spLocks noGrp="1"/>
          </p:cNvSpPr>
          <p:nvPr>
            <p:ph type="title"/>
          </p:nvPr>
        </p:nvSpPr>
        <p:spPr>
          <a:xfrm>
            <a:off x="2895600" y="764373"/>
            <a:ext cx="8610600" cy="1575704"/>
          </a:xfrm>
        </p:spPr>
        <p:txBody>
          <a:bodyPr>
            <a:normAutofit/>
          </a:bodyPr>
          <a:lstStyle/>
          <a:p>
            <a:r>
              <a:rPr lang="en-US" sz="4400" dirty="0"/>
              <a:t>INTRODUCTION TO BLOOD DONATION PREDICTION</a:t>
            </a:r>
            <a:endParaRPr lang="en-IN" sz="4400" dirty="0"/>
          </a:p>
        </p:txBody>
      </p:sp>
      <p:sp>
        <p:nvSpPr>
          <p:cNvPr id="3" name="Content Placeholder 2">
            <a:extLst>
              <a:ext uri="{FF2B5EF4-FFF2-40B4-BE49-F238E27FC236}">
                <a16:creationId xmlns:a16="http://schemas.microsoft.com/office/drawing/2014/main" id="{0F138D04-5F96-98E4-F0E8-0FD8184478EF}"/>
              </a:ext>
            </a:extLst>
          </p:cNvPr>
          <p:cNvSpPr>
            <a:spLocks noGrp="1"/>
          </p:cNvSpPr>
          <p:nvPr>
            <p:ph idx="1"/>
          </p:nvPr>
        </p:nvSpPr>
        <p:spPr>
          <a:xfrm>
            <a:off x="685800" y="2930013"/>
            <a:ext cx="10820400" cy="3288672"/>
          </a:xfrm>
        </p:spPr>
        <p:txBody>
          <a:bodyPr/>
          <a:lstStyle/>
          <a:p>
            <a:pPr>
              <a:buClr>
                <a:srgbClr val="FFC000"/>
              </a:buClr>
              <a:buFont typeface="Wingdings" panose="05000000000000000000" pitchFamily="2" charset="2"/>
              <a:buChar char="v"/>
            </a:pPr>
            <a:r>
              <a:rPr lang="en-US" dirty="0"/>
              <a:t> This presentation explores the power of data science and machine learning to predict and understand blood donation patterns. By uncovering the key factors that influence blood donation, we can better support and encourage this vital act of altruism.</a:t>
            </a:r>
            <a:endParaRPr lang="en-IN" dirty="0"/>
          </a:p>
        </p:txBody>
      </p:sp>
    </p:spTree>
    <p:extLst>
      <p:ext uri="{BB962C8B-B14F-4D97-AF65-F5344CB8AC3E}">
        <p14:creationId xmlns:p14="http://schemas.microsoft.com/office/powerpoint/2010/main" val="262103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C55E-6DC8-D194-3812-0B08EB988325}"/>
              </a:ext>
            </a:extLst>
          </p:cNvPr>
          <p:cNvSpPr>
            <a:spLocks noGrp="1"/>
          </p:cNvSpPr>
          <p:nvPr>
            <p:ph type="title"/>
          </p:nvPr>
        </p:nvSpPr>
        <p:spPr/>
        <p:txBody>
          <a:bodyPr/>
          <a:lstStyle/>
          <a:p>
            <a:r>
              <a:rPr lang="en-US" dirty="0"/>
              <a:t>IMPORTANCE OF BLOOD DONATION</a:t>
            </a:r>
            <a:endParaRPr lang="en-IN" dirty="0"/>
          </a:p>
        </p:txBody>
      </p:sp>
      <p:sp>
        <p:nvSpPr>
          <p:cNvPr id="3" name="Content Placeholder 2">
            <a:extLst>
              <a:ext uri="{FF2B5EF4-FFF2-40B4-BE49-F238E27FC236}">
                <a16:creationId xmlns:a16="http://schemas.microsoft.com/office/drawing/2014/main" id="{E501D0DA-2C19-CC78-F213-4AD640201B18}"/>
              </a:ext>
            </a:extLst>
          </p:cNvPr>
          <p:cNvSpPr>
            <a:spLocks noGrp="1"/>
          </p:cNvSpPr>
          <p:nvPr>
            <p:ph idx="1"/>
          </p:nvPr>
        </p:nvSpPr>
        <p:spPr/>
        <p:txBody>
          <a:bodyPr/>
          <a:lstStyle/>
          <a:p>
            <a:pPr marL="0" indent="0" algn="l">
              <a:buNone/>
            </a:pPr>
            <a:r>
              <a:rPr lang="en-US" dirty="0">
                <a:solidFill>
                  <a:schemeClr val="accent6">
                    <a:lumMod val="60000"/>
                    <a:lumOff val="40000"/>
                  </a:schemeClr>
                </a:solidFill>
              </a:rPr>
              <a:t> </a:t>
            </a:r>
            <a:r>
              <a:rPr lang="en-US" b="0" i="0" dirty="0">
                <a:solidFill>
                  <a:schemeClr val="accent6">
                    <a:lumMod val="60000"/>
                    <a:lumOff val="40000"/>
                  </a:schemeClr>
                </a:solidFill>
                <a:effectLst/>
                <a:latin typeface="var(--heading-font)"/>
              </a:rPr>
              <a:t>Saves Lives</a:t>
            </a:r>
          </a:p>
          <a:p>
            <a:pPr lvl="1">
              <a:buClr>
                <a:srgbClr val="FFC000"/>
              </a:buClr>
            </a:pPr>
            <a:r>
              <a:rPr lang="en-US" b="0" i="0" dirty="0">
                <a:effectLst/>
                <a:latin typeface="Martel Sans"/>
              </a:rPr>
              <a:t>    Blood donations are essential for emergency medical care, cancer treatments, </a:t>
            </a:r>
            <a:r>
              <a:rPr lang="en-US" dirty="0">
                <a:latin typeface="Martel Sans"/>
              </a:rPr>
              <a:t>and supporting </a:t>
            </a:r>
            <a:r>
              <a:rPr lang="en-US" b="0" i="0" dirty="0">
                <a:effectLst/>
                <a:latin typeface="Martel Sans"/>
              </a:rPr>
              <a:t>patients with chronic conditions.</a:t>
            </a:r>
          </a:p>
          <a:p>
            <a:pPr marL="0" indent="0">
              <a:buNone/>
            </a:pPr>
            <a:r>
              <a:rPr lang="en-US" b="0" i="0" dirty="0">
                <a:solidFill>
                  <a:schemeClr val="accent6">
                    <a:lumMod val="40000"/>
                    <a:lumOff val="60000"/>
                  </a:schemeClr>
                </a:solidFill>
                <a:effectLst/>
                <a:latin typeface="var(--heading-font)"/>
              </a:rPr>
              <a:t>Community Impact</a:t>
            </a:r>
          </a:p>
          <a:p>
            <a:pPr lvl="1">
              <a:buClr>
                <a:srgbClr val="FFC000"/>
              </a:buClr>
            </a:pPr>
            <a:r>
              <a:rPr lang="en-US" b="0" i="0" dirty="0">
                <a:effectLst/>
                <a:latin typeface="Martel Sans"/>
              </a:rPr>
              <a:t>   Increased blood donation rates can strengthen local healthcare systems and improve community resilience.</a:t>
            </a:r>
            <a:endParaRPr lang="en-US" b="0" i="0" dirty="0">
              <a:solidFill>
                <a:srgbClr val="2C3249"/>
              </a:solidFill>
              <a:effectLst/>
              <a:latin typeface="Martel Sans"/>
            </a:endParaRPr>
          </a:p>
          <a:p>
            <a:pPr marL="0" indent="0" algn="l">
              <a:buNone/>
            </a:pPr>
            <a:r>
              <a:rPr lang="en-US" b="0" i="0" dirty="0">
                <a:solidFill>
                  <a:schemeClr val="accent6">
                    <a:lumMod val="60000"/>
                    <a:lumOff val="40000"/>
                  </a:schemeClr>
                </a:solidFill>
                <a:effectLst/>
                <a:latin typeface="var(--heading-font)"/>
              </a:rPr>
              <a:t>Personal Fulfillment</a:t>
            </a:r>
          </a:p>
          <a:p>
            <a:pPr lvl="1">
              <a:buClr>
                <a:srgbClr val="FFC000"/>
              </a:buClr>
            </a:pPr>
            <a:r>
              <a:rPr lang="en-US" b="0" i="0" dirty="0">
                <a:effectLst/>
                <a:latin typeface="Martel Sans"/>
              </a:rPr>
              <a:t>  Donating blood is a simple yet profoundly meaningful way for individuals to make a difference.</a:t>
            </a:r>
            <a:endParaRPr lang="en-US" b="0" i="0" dirty="0">
              <a:solidFill>
                <a:srgbClr val="2C3249"/>
              </a:solidFill>
              <a:effectLst/>
              <a:latin typeface="Martel Sans"/>
            </a:endParaRPr>
          </a:p>
          <a:p>
            <a:pPr algn="l"/>
            <a:endParaRPr lang="en-US" b="0" i="0" dirty="0">
              <a:solidFill>
                <a:srgbClr val="2C3249"/>
              </a:solidFill>
              <a:effectLst/>
              <a:latin typeface="Martel Sans"/>
            </a:endParaRPr>
          </a:p>
          <a:p>
            <a:pPr algn="l"/>
            <a:endParaRPr lang="en-US" b="0" i="0" dirty="0">
              <a:effectLst/>
              <a:latin typeface="Martel Sans"/>
            </a:endParaRPr>
          </a:p>
          <a:p>
            <a:pPr marL="0" indent="0">
              <a:buClr>
                <a:srgbClr val="FFC000"/>
              </a:buClr>
              <a:buNone/>
            </a:pPr>
            <a:endParaRPr lang="en-IN" dirty="0"/>
          </a:p>
        </p:txBody>
      </p:sp>
    </p:spTree>
    <p:extLst>
      <p:ext uri="{BB962C8B-B14F-4D97-AF65-F5344CB8AC3E}">
        <p14:creationId xmlns:p14="http://schemas.microsoft.com/office/powerpoint/2010/main" val="41352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FEC0-6F17-AA22-2405-B116DC62A69D}"/>
              </a:ext>
            </a:extLst>
          </p:cNvPr>
          <p:cNvSpPr>
            <a:spLocks noGrp="1"/>
          </p:cNvSpPr>
          <p:nvPr>
            <p:ph type="title"/>
          </p:nvPr>
        </p:nvSpPr>
        <p:spPr/>
        <p:txBody>
          <a:bodyPr>
            <a:normAutofit fontScale="90000"/>
          </a:bodyPr>
          <a:lstStyle/>
          <a:p>
            <a:r>
              <a:rPr lang="en-US" sz="4400" dirty="0"/>
              <a:t>FACTORS INFLUENCING BLOOD DONATION</a:t>
            </a:r>
            <a:endParaRPr lang="en-IN" sz="4400" dirty="0"/>
          </a:p>
        </p:txBody>
      </p:sp>
      <p:sp>
        <p:nvSpPr>
          <p:cNvPr id="3" name="Content Placeholder 2">
            <a:extLst>
              <a:ext uri="{FF2B5EF4-FFF2-40B4-BE49-F238E27FC236}">
                <a16:creationId xmlns:a16="http://schemas.microsoft.com/office/drawing/2014/main" id="{7F501B77-FA6F-C9D6-FE98-8E6A7F9558E7}"/>
              </a:ext>
            </a:extLst>
          </p:cNvPr>
          <p:cNvSpPr>
            <a:spLocks noGrp="1"/>
          </p:cNvSpPr>
          <p:nvPr>
            <p:ph idx="1"/>
          </p:nvPr>
        </p:nvSpPr>
        <p:spPr>
          <a:xfrm>
            <a:off x="764458" y="2155231"/>
            <a:ext cx="10820400" cy="4024125"/>
          </a:xfrm>
        </p:spPr>
        <p:txBody>
          <a:bodyPr>
            <a:normAutofit/>
          </a:bodyPr>
          <a:lstStyle/>
          <a:p>
            <a:pPr marL="0" indent="0" algn="l">
              <a:buNone/>
            </a:pPr>
            <a:r>
              <a:rPr lang="en-US" sz="2400" b="0" i="0" dirty="0">
                <a:solidFill>
                  <a:schemeClr val="accent6">
                    <a:lumMod val="40000"/>
                    <a:lumOff val="60000"/>
                  </a:schemeClr>
                </a:solidFill>
                <a:effectLst/>
                <a:latin typeface="var(--heading-font)"/>
              </a:rPr>
              <a:t>Demographic Factors</a:t>
            </a:r>
          </a:p>
          <a:p>
            <a:pPr algn="l">
              <a:buClr>
                <a:srgbClr val="FFC000"/>
              </a:buClr>
              <a:buFont typeface="Wingdings" panose="05000000000000000000" pitchFamily="2" charset="2"/>
              <a:buChar char="v"/>
            </a:pPr>
            <a:r>
              <a:rPr lang="en-US" sz="2000" b="0" i="0" dirty="0">
                <a:effectLst/>
                <a:latin typeface="Martel Sans"/>
              </a:rPr>
              <a:t>  Age, gender, education, and socioeconomic status can impact an individual's likelihood to donate blood.</a:t>
            </a:r>
            <a:endParaRPr lang="en-US" sz="2400" dirty="0">
              <a:latin typeface="var(--heading-font)"/>
            </a:endParaRPr>
          </a:p>
          <a:p>
            <a:pPr marL="0" indent="0" algn="l">
              <a:buNone/>
            </a:pPr>
            <a:r>
              <a:rPr lang="en-US" sz="2400" b="0" i="0" dirty="0">
                <a:solidFill>
                  <a:schemeClr val="accent6">
                    <a:lumMod val="40000"/>
                    <a:lumOff val="60000"/>
                  </a:schemeClr>
                </a:solidFill>
                <a:effectLst/>
                <a:latin typeface="var(--heading-font)"/>
              </a:rPr>
              <a:t>Behavioral Factors</a:t>
            </a:r>
            <a:endParaRPr lang="en-US" sz="1600" b="0" i="0" dirty="0">
              <a:solidFill>
                <a:srgbClr val="2C3249"/>
              </a:solidFill>
              <a:effectLst/>
              <a:latin typeface="var(--heading-font)"/>
            </a:endParaRPr>
          </a:p>
          <a:p>
            <a:pPr algn="l">
              <a:buClr>
                <a:srgbClr val="FFC000"/>
              </a:buClr>
              <a:buFont typeface="Wingdings" panose="05000000000000000000" pitchFamily="2" charset="2"/>
              <a:buChar char="v"/>
            </a:pPr>
            <a:r>
              <a:rPr lang="en-US" sz="2000" b="0" i="0" dirty="0">
                <a:effectLst/>
                <a:latin typeface="Martel Sans"/>
              </a:rPr>
              <a:t> Prior</a:t>
            </a:r>
            <a:r>
              <a:rPr lang="en-US" sz="1600" b="0" i="0" dirty="0">
                <a:effectLst/>
                <a:latin typeface="Martel Sans"/>
              </a:rPr>
              <a:t> </a:t>
            </a:r>
            <a:r>
              <a:rPr lang="en-US" sz="2000" b="0" i="0" dirty="0">
                <a:effectLst/>
                <a:latin typeface="Martel Sans"/>
              </a:rPr>
              <a:t>donation</a:t>
            </a:r>
            <a:r>
              <a:rPr lang="en-US" sz="1600" b="0" i="0" dirty="0">
                <a:effectLst/>
                <a:latin typeface="Martel Sans"/>
              </a:rPr>
              <a:t> </a:t>
            </a:r>
            <a:r>
              <a:rPr lang="en-US" sz="2000" b="0" i="0" dirty="0">
                <a:effectLst/>
                <a:latin typeface="Martel Sans"/>
              </a:rPr>
              <a:t>experience, perceived barriers, and motivations all play a role in a person's donation behavior.</a:t>
            </a:r>
          </a:p>
          <a:p>
            <a:pPr marL="0" indent="0" algn="l">
              <a:buNone/>
            </a:pPr>
            <a:r>
              <a:rPr lang="en-US" sz="2400" b="0" i="0" dirty="0">
                <a:solidFill>
                  <a:schemeClr val="accent6">
                    <a:lumMod val="40000"/>
                    <a:lumOff val="60000"/>
                  </a:schemeClr>
                </a:solidFill>
                <a:effectLst/>
                <a:latin typeface="var(--heading-font)"/>
              </a:rPr>
              <a:t>Environmental Factors</a:t>
            </a:r>
          </a:p>
          <a:p>
            <a:pPr algn="l">
              <a:buClr>
                <a:srgbClr val="FFC000"/>
              </a:buClr>
              <a:buFont typeface="Wingdings" panose="05000000000000000000" pitchFamily="2" charset="2"/>
              <a:buChar char="v"/>
            </a:pPr>
            <a:r>
              <a:rPr lang="en-US" sz="2000" b="0" i="0" dirty="0">
                <a:effectLst/>
                <a:latin typeface="Martel Sans"/>
              </a:rPr>
              <a:t> Accessibility of donation centers, community campaigns, and social norms can encourage or discourage blood donation.</a:t>
            </a:r>
          </a:p>
          <a:p>
            <a:pPr marL="0" indent="0" algn="l">
              <a:buClr>
                <a:srgbClr val="FFC000"/>
              </a:buClr>
              <a:buNone/>
            </a:pPr>
            <a:endParaRPr lang="en-US" sz="2000" b="0" i="0" dirty="0">
              <a:effectLst/>
              <a:latin typeface="Martel Sans"/>
            </a:endParaRPr>
          </a:p>
        </p:txBody>
      </p:sp>
    </p:spTree>
    <p:extLst>
      <p:ext uri="{BB962C8B-B14F-4D97-AF65-F5344CB8AC3E}">
        <p14:creationId xmlns:p14="http://schemas.microsoft.com/office/powerpoint/2010/main" val="279731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9E2F-1134-D9C4-2E83-48888E95DC00}"/>
              </a:ext>
            </a:extLst>
          </p:cNvPr>
          <p:cNvSpPr>
            <a:spLocks noGrp="1"/>
          </p:cNvSpPr>
          <p:nvPr>
            <p:ph type="title"/>
          </p:nvPr>
        </p:nvSpPr>
        <p:spPr/>
        <p:txBody>
          <a:bodyPr>
            <a:normAutofit fontScale="90000"/>
          </a:bodyPr>
          <a:lstStyle/>
          <a:p>
            <a:r>
              <a:rPr lang="en-US" sz="4400" dirty="0"/>
              <a:t>Data collection and preprocessing</a:t>
            </a:r>
            <a:endParaRPr lang="en-IN" sz="4400" dirty="0"/>
          </a:p>
        </p:txBody>
      </p:sp>
      <p:sp>
        <p:nvSpPr>
          <p:cNvPr id="3" name="Content Placeholder 2">
            <a:extLst>
              <a:ext uri="{FF2B5EF4-FFF2-40B4-BE49-F238E27FC236}">
                <a16:creationId xmlns:a16="http://schemas.microsoft.com/office/drawing/2014/main" id="{AE8C4CFB-BEDC-1A53-6069-F52654158C6A}"/>
              </a:ext>
            </a:extLst>
          </p:cNvPr>
          <p:cNvSpPr>
            <a:spLocks noGrp="1"/>
          </p:cNvSpPr>
          <p:nvPr>
            <p:ph idx="1"/>
          </p:nvPr>
        </p:nvSpPr>
        <p:spPr/>
        <p:txBody>
          <a:bodyPr>
            <a:normAutofit lnSpcReduction="10000"/>
          </a:bodyPr>
          <a:lstStyle/>
          <a:p>
            <a:pPr marL="0" indent="0">
              <a:buNone/>
            </a:pPr>
            <a:endParaRPr lang="en-US" sz="2400" dirty="0">
              <a:solidFill>
                <a:schemeClr val="accent6">
                  <a:lumMod val="20000"/>
                  <a:lumOff val="80000"/>
                </a:schemeClr>
              </a:solidFill>
              <a:latin typeface="var(--heading-font)"/>
            </a:endParaRPr>
          </a:p>
          <a:p>
            <a:pPr marL="0" indent="0">
              <a:buNone/>
            </a:pPr>
            <a:r>
              <a:rPr lang="en-US" sz="2400" dirty="0">
                <a:solidFill>
                  <a:schemeClr val="accent6">
                    <a:lumMod val="20000"/>
                    <a:lumOff val="80000"/>
                  </a:schemeClr>
                </a:solidFill>
                <a:latin typeface="var(--heading-font)"/>
              </a:rPr>
              <a:t>DATA  SOURCE</a:t>
            </a:r>
            <a:endParaRPr lang="en-US" sz="2400" b="0" i="0" dirty="0">
              <a:solidFill>
                <a:schemeClr val="accent6">
                  <a:lumMod val="20000"/>
                  <a:lumOff val="80000"/>
                </a:schemeClr>
              </a:solidFill>
              <a:effectLst/>
              <a:latin typeface="Martel Sans"/>
            </a:endParaRPr>
          </a:p>
          <a:p>
            <a:pPr>
              <a:buClr>
                <a:srgbClr val="FFC000"/>
              </a:buClr>
              <a:buFont typeface="Wingdings" panose="05000000000000000000" pitchFamily="2" charset="2"/>
              <a:buChar char="v"/>
            </a:pPr>
            <a:r>
              <a:rPr lang="en-US" b="0" i="0" dirty="0">
                <a:solidFill>
                  <a:srgbClr val="2C3249"/>
                </a:solidFill>
                <a:effectLst/>
                <a:latin typeface="Martel Sans"/>
              </a:rPr>
              <a:t> </a:t>
            </a:r>
            <a:r>
              <a:rPr lang="en-US" sz="2000" b="0" i="0" dirty="0">
                <a:effectLst/>
                <a:latin typeface="Martel Sans"/>
              </a:rPr>
              <a:t>Collect data from blood banks, hospital records, and donor survey to build a comprehensive data set.  </a:t>
            </a:r>
          </a:p>
          <a:p>
            <a:pPr marL="0" indent="0">
              <a:buClr>
                <a:srgbClr val="FFC000"/>
              </a:buClr>
              <a:buNone/>
            </a:pPr>
            <a:r>
              <a:rPr lang="en-US" sz="2400" b="0" i="0" dirty="0">
                <a:solidFill>
                  <a:schemeClr val="accent6">
                    <a:lumMod val="20000"/>
                    <a:lumOff val="80000"/>
                  </a:schemeClr>
                </a:solidFill>
                <a:effectLst/>
                <a:latin typeface="Martel Sans"/>
              </a:rPr>
              <a:t> </a:t>
            </a:r>
          </a:p>
          <a:p>
            <a:pPr marL="0" indent="0">
              <a:buClr>
                <a:srgbClr val="FFC000"/>
              </a:buClr>
              <a:buNone/>
            </a:pPr>
            <a:r>
              <a:rPr lang="en-US" sz="2400" b="0" i="0" dirty="0">
                <a:solidFill>
                  <a:schemeClr val="accent6">
                    <a:lumMod val="20000"/>
                    <a:lumOff val="80000"/>
                  </a:schemeClr>
                </a:solidFill>
                <a:effectLst/>
                <a:latin typeface="Martel Sans"/>
              </a:rPr>
              <a:t>DATA CLEANING</a:t>
            </a:r>
          </a:p>
          <a:p>
            <a:pPr>
              <a:buClr>
                <a:srgbClr val="FFC000"/>
              </a:buClr>
              <a:buFont typeface="Wingdings" panose="05000000000000000000" pitchFamily="2" charset="2"/>
              <a:buChar char="v"/>
            </a:pPr>
            <a:r>
              <a:rPr lang="en-US" sz="2400" dirty="0">
                <a:solidFill>
                  <a:schemeClr val="accent6">
                    <a:lumMod val="20000"/>
                    <a:lumOff val="80000"/>
                  </a:schemeClr>
                </a:solidFill>
                <a:latin typeface="Martel Sans"/>
              </a:rPr>
              <a:t> </a:t>
            </a:r>
            <a:r>
              <a:rPr lang="en-US" sz="2000" dirty="0">
                <a:latin typeface="Martel Sans"/>
              </a:rPr>
              <a:t>Identify and address missing values, outliers, and inconsistencies to ensure data quality.</a:t>
            </a:r>
            <a:endParaRPr lang="en-US" sz="2400" b="0" i="0" dirty="0">
              <a:solidFill>
                <a:schemeClr val="accent6">
                  <a:lumMod val="20000"/>
                  <a:lumOff val="80000"/>
                </a:schemeClr>
              </a:solidFill>
              <a:effectLst/>
              <a:latin typeface="Martel Sans"/>
            </a:endParaRPr>
          </a:p>
          <a:p>
            <a:pPr marL="0" indent="0">
              <a:buClr>
                <a:srgbClr val="FFC000"/>
              </a:buClr>
              <a:buNone/>
            </a:pPr>
            <a:r>
              <a:rPr lang="en-US" sz="2400" b="0" i="0" dirty="0">
                <a:solidFill>
                  <a:schemeClr val="accent6">
                    <a:lumMod val="20000"/>
                    <a:lumOff val="80000"/>
                  </a:schemeClr>
                </a:solidFill>
                <a:effectLst/>
                <a:latin typeface="Martel Sans"/>
              </a:rPr>
              <a:t> </a:t>
            </a:r>
          </a:p>
          <a:p>
            <a:pPr marL="0" indent="0">
              <a:buClr>
                <a:srgbClr val="FFC000"/>
              </a:buClr>
              <a:buNone/>
            </a:pPr>
            <a:r>
              <a:rPr lang="en-US" sz="2400" b="0" i="0" dirty="0">
                <a:solidFill>
                  <a:schemeClr val="accent6">
                    <a:lumMod val="20000"/>
                    <a:lumOff val="80000"/>
                  </a:schemeClr>
                </a:solidFill>
                <a:effectLst/>
                <a:latin typeface="Martel Sans"/>
              </a:rPr>
              <a:t>FEATU</a:t>
            </a:r>
            <a:r>
              <a:rPr lang="en-US" sz="2400" dirty="0">
                <a:solidFill>
                  <a:schemeClr val="accent6">
                    <a:lumMod val="20000"/>
                    <a:lumOff val="80000"/>
                  </a:schemeClr>
                </a:solidFill>
                <a:latin typeface="Martel Sans"/>
              </a:rPr>
              <a:t>RE ENGINEERING </a:t>
            </a:r>
          </a:p>
          <a:p>
            <a:pPr>
              <a:buClr>
                <a:srgbClr val="FFC000"/>
              </a:buClr>
              <a:buFont typeface="Wingdings" panose="05000000000000000000" pitchFamily="2" charset="2"/>
              <a:buChar char="v"/>
            </a:pPr>
            <a:r>
              <a:rPr lang="en-US" sz="2400" b="0" i="0" dirty="0">
                <a:solidFill>
                  <a:schemeClr val="accent6">
                    <a:lumMod val="20000"/>
                    <a:lumOff val="80000"/>
                  </a:schemeClr>
                </a:solidFill>
                <a:effectLst/>
                <a:latin typeface="Martel Sans"/>
              </a:rPr>
              <a:t> </a:t>
            </a:r>
            <a:r>
              <a:rPr lang="en-US" sz="2000" dirty="0">
                <a:latin typeface="Martel Sans"/>
              </a:rPr>
              <a:t>Drive new variables from the raw data to capture the relevant factor influencing donation behavior.</a:t>
            </a:r>
          </a:p>
          <a:p>
            <a:pPr marL="0" indent="0">
              <a:buClr>
                <a:srgbClr val="FFC000"/>
              </a:buClr>
              <a:buNone/>
            </a:pPr>
            <a:endParaRPr lang="en-US" sz="2400" b="0" i="0" dirty="0">
              <a:effectLst/>
              <a:latin typeface="Martel Sans"/>
            </a:endParaRPr>
          </a:p>
        </p:txBody>
      </p:sp>
    </p:spTree>
    <p:extLst>
      <p:ext uri="{BB962C8B-B14F-4D97-AF65-F5344CB8AC3E}">
        <p14:creationId xmlns:p14="http://schemas.microsoft.com/office/powerpoint/2010/main" val="7406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C92B-A122-BB3E-2E14-95ABCE65FE5A}"/>
              </a:ext>
            </a:extLst>
          </p:cNvPr>
          <p:cNvSpPr>
            <a:spLocks noGrp="1"/>
          </p:cNvSpPr>
          <p:nvPr>
            <p:ph type="title"/>
          </p:nvPr>
        </p:nvSpPr>
        <p:spPr/>
        <p:txBody>
          <a:bodyPr>
            <a:normAutofit fontScale="90000"/>
          </a:bodyPr>
          <a:lstStyle/>
          <a:p>
            <a:r>
              <a:rPr lang="en-US" sz="4400" dirty="0"/>
              <a:t>MACHINE LEARNING ALGORITHM FOR PREDICTION</a:t>
            </a:r>
            <a:endParaRPr lang="en-IN" sz="4400" dirty="0"/>
          </a:p>
        </p:txBody>
      </p:sp>
      <p:sp>
        <p:nvSpPr>
          <p:cNvPr id="3" name="Content Placeholder 2">
            <a:extLst>
              <a:ext uri="{FF2B5EF4-FFF2-40B4-BE49-F238E27FC236}">
                <a16:creationId xmlns:a16="http://schemas.microsoft.com/office/drawing/2014/main" id="{51894DD3-C44C-9F89-3F2C-07EA17C5C2AB}"/>
              </a:ext>
            </a:extLst>
          </p:cNvPr>
          <p:cNvSpPr>
            <a:spLocks noGrp="1"/>
          </p:cNvSpPr>
          <p:nvPr>
            <p:ph idx="1"/>
          </p:nvPr>
        </p:nvSpPr>
        <p:spPr/>
        <p:txBody>
          <a:bodyPr>
            <a:normAutofit/>
          </a:bodyPr>
          <a:lstStyle/>
          <a:p>
            <a:pPr marL="0" indent="0">
              <a:buClr>
                <a:srgbClr val="FFC000"/>
              </a:buClr>
              <a:buNone/>
            </a:pPr>
            <a:r>
              <a:rPr lang="en-IN" sz="2400" b="0" i="0" dirty="0">
                <a:solidFill>
                  <a:schemeClr val="accent6">
                    <a:lumMod val="20000"/>
                    <a:lumOff val="80000"/>
                  </a:schemeClr>
                </a:solidFill>
                <a:effectLst/>
                <a:latin typeface="Kanit"/>
              </a:rPr>
              <a:t>Logistic Regression</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sz="2000" b="0" i="0" dirty="0">
                <a:effectLst/>
                <a:latin typeface="Martel Sans"/>
              </a:rPr>
              <a:t>Effective for predicting binary outcomes, such as </a:t>
            </a:r>
            <a:r>
              <a:rPr lang="en-US" sz="2000" dirty="0">
                <a:latin typeface="Martel Sans"/>
              </a:rPr>
              <a:t>whether</a:t>
            </a:r>
            <a:r>
              <a:rPr lang="en-US" sz="2000" b="0" i="0" dirty="0">
                <a:effectLst/>
                <a:latin typeface="Martel Sans"/>
              </a:rPr>
              <a:t> an individual will donate blood or not.</a:t>
            </a:r>
          </a:p>
          <a:p>
            <a:pPr marL="0" indent="0">
              <a:buClr>
                <a:srgbClr val="FFC000"/>
              </a:buClr>
              <a:buNone/>
            </a:pPr>
            <a:r>
              <a:rPr lang="en-IN" sz="2400" b="0" i="0" dirty="0">
                <a:solidFill>
                  <a:schemeClr val="accent6">
                    <a:lumMod val="20000"/>
                    <a:lumOff val="80000"/>
                  </a:schemeClr>
                </a:solidFill>
                <a:effectLst/>
                <a:latin typeface="Kanit"/>
              </a:rPr>
              <a:t>Decision Trees</a:t>
            </a:r>
          </a:p>
          <a:p>
            <a:pPr>
              <a:buClr>
                <a:srgbClr val="FFC000"/>
              </a:buClr>
              <a:buFont typeface="Wingdings" panose="05000000000000000000" pitchFamily="2" charset="2"/>
              <a:buChar char="v"/>
            </a:pPr>
            <a:r>
              <a:rPr lang="en-IN" sz="2400" dirty="0">
                <a:latin typeface="Kanit"/>
              </a:rPr>
              <a:t> </a:t>
            </a:r>
            <a:r>
              <a:rPr lang="en-US" sz="2000" b="0" i="0" dirty="0">
                <a:effectLst/>
                <a:latin typeface="Martel Sans"/>
              </a:rPr>
              <a:t>Identify key factors and create intuitive rules for predicting blood donation behavior.</a:t>
            </a:r>
          </a:p>
          <a:p>
            <a:pPr marL="0" indent="0">
              <a:buClr>
                <a:srgbClr val="FFC000"/>
              </a:buClr>
              <a:buNone/>
            </a:pPr>
            <a:r>
              <a:rPr lang="en-IN" sz="2400" b="0" i="0" dirty="0">
                <a:solidFill>
                  <a:schemeClr val="accent6">
                    <a:lumMod val="20000"/>
                    <a:lumOff val="80000"/>
                  </a:schemeClr>
                </a:solidFill>
                <a:effectLst/>
                <a:latin typeface="Kanit"/>
              </a:rPr>
              <a:t>Random Forests</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sz="2000" b="0" i="0" dirty="0">
                <a:effectLst/>
                <a:latin typeface="Martel Sans"/>
              </a:rPr>
              <a:t>Ensemble method that combines multiple decision trees to improve predictive accuracy.</a:t>
            </a:r>
          </a:p>
          <a:p>
            <a:pPr marL="0" indent="0">
              <a:buClr>
                <a:srgbClr val="FFC000"/>
              </a:buClr>
              <a:buNone/>
            </a:pPr>
            <a:r>
              <a:rPr lang="en-IN" sz="2400" b="0" i="0" dirty="0">
                <a:solidFill>
                  <a:schemeClr val="accent6">
                    <a:lumMod val="20000"/>
                    <a:lumOff val="80000"/>
                  </a:schemeClr>
                </a:solidFill>
                <a:effectLst/>
                <a:latin typeface="Kanit"/>
              </a:rPr>
              <a:t>Neural Networks</a:t>
            </a:r>
          </a:p>
          <a:p>
            <a:pPr>
              <a:buClr>
                <a:srgbClr val="FFC000"/>
              </a:buClr>
              <a:buFont typeface="Wingdings" panose="05000000000000000000" pitchFamily="2" charset="2"/>
              <a:buChar char="v"/>
            </a:pPr>
            <a:r>
              <a:rPr lang="en-IN" sz="2400" dirty="0">
                <a:solidFill>
                  <a:schemeClr val="accent6">
                    <a:lumMod val="20000"/>
                    <a:lumOff val="80000"/>
                  </a:schemeClr>
                </a:solidFill>
                <a:latin typeface="Kanit"/>
              </a:rPr>
              <a:t> </a:t>
            </a:r>
            <a:r>
              <a:rPr lang="en-US" sz="2000" b="0" i="0" dirty="0">
                <a:effectLst/>
                <a:latin typeface="Martel Sans"/>
              </a:rPr>
              <a:t>Leverage the power of deep learning to capture complex non-linear relationships in the data.</a:t>
            </a:r>
            <a:endParaRPr lang="en-US" sz="2400" b="0" i="0" dirty="0">
              <a:effectLst/>
              <a:latin typeface="Martel Sans"/>
            </a:endParaRPr>
          </a:p>
          <a:p>
            <a:pPr marL="0" indent="0">
              <a:buClr>
                <a:srgbClr val="FFC000"/>
              </a:buClr>
              <a:buNone/>
            </a:pPr>
            <a:endParaRPr lang="en-US" sz="2000" b="0" i="0" dirty="0">
              <a:effectLst/>
              <a:latin typeface="Martel Sans"/>
            </a:endParaRPr>
          </a:p>
          <a:p>
            <a:pPr marL="0" indent="0">
              <a:buClr>
                <a:srgbClr val="FFC000"/>
              </a:buClr>
              <a:buNone/>
            </a:pPr>
            <a:endParaRPr lang="en-IN" sz="2400" dirty="0">
              <a:solidFill>
                <a:srgbClr val="2C3249"/>
              </a:solidFill>
              <a:latin typeface="Kanit"/>
            </a:endParaRPr>
          </a:p>
        </p:txBody>
      </p:sp>
    </p:spTree>
    <p:extLst>
      <p:ext uri="{BB962C8B-B14F-4D97-AF65-F5344CB8AC3E}">
        <p14:creationId xmlns:p14="http://schemas.microsoft.com/office/powerpoint/2010/main" val="9270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DE1C-9125-3A7E-6B5B-E5D5D4F50108}"/>
              </a:ext>
            </a:extLst>
          </p:cNvPr>
          <p:cNvSpPr>
            <a:spLocks noGrp="1"/>
          </p:cNvSpPr>
          <p:nvPr>
            <p:ph type="title"/>
          </p:nvPr>
        </p:nvSpPr>
        <p:spPr/>
        <p:txBody>
          <a:bodyPr>
            <a:normAutofit fontScale="90000"/>
          </a:bodyPr>
          <a:lstStyle/>
          <a:p>
            <a:r>
              <a:rPr lang="en-US" sz="4400" dirty="0"/>
              <a:t>MODEL PERFORMANCE PREDICTION</a:t>
            </a:r>
            <a:endParaRPr lang="en-IN" sz="4400" dirty="0"/>
          </a:p>
        </p:txBody>
      </p:sp>
      <p:graphicFrame>
        <p:nvGraphicFramePr>
          <p:cNvPr id="7" name="Content Placeholder 6">
            <a:extLst>
              <a:ext uri="{FF2B5EF4-FFF2-40B4-BE49-F238E27FC236}">
                <a16:creationId xmlns:a16="http://schemas.microsoft.com/office/drawing/2014/main" id="{1D0871E5-67D6-E730-F2FE-BE411BCF2E9F}"/>
              </a:ext>
            </a:extLst>
          </p:cNvPr>
          <p:cNvGraphicFramePr>
            <a:graphicFrameLocks noGrp="1"/>
          </p:cNvGraphicFramePr>
          <p:nvPr>
            <p:ph idx="1"/>
            <p:extLst>
              <p:ext uri="{D42A27DB-BD31-4B8C-83A1-F6EECF244321}">
                <p14:modId xmlns:p14="http://schemas.microsoft.com/office/powerpoint/2010/main" val="2981999477"/>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6243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118</TotalTime>
  <Words>643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Kanit</vt:lpstr>
      <vt:lpstr>Martel Sans</vt:lpstr>
      <vt:lpstr>var(--heading-font)</vt:lpstr>
      <vt:lpstr>Wingdings</vt:lpstr>
      <vt:lpstr>Vapor Trail</vt:lpstr>
      <vt:lpstr>Blood donation prediction</vt:lpstr>
      <vt:lpstr>outline</vt:lpstr>
      <vt:lpstr>PROBLEM STATEMENT</vt:lpstr>
      <vt:lpstr>INTRODUCTION TO BLOOD DONATION PREDICTION</vt:lpstr>
      <vt:lpstr>IMPORTANCE OF BLOOD DONATION</vt:lpstr>
      <vt:lpstr>FACTORS INFLUENCING BLOOD DONATION</vt:lpstr>
      <vt:lpstr>Data collection and preprocessing</vt:lpstr>
      <vt:lpstr>MACHINE LEARNING ALGORITHM FOR PREDICTION</vt:lpstr>
      <vt:lpstr>MODEL PERFORMANCE PREDICTION</vt:lpstr>
      <vt:lpstr>PRActice application of prediction model</vt:lpstr>
      <vt:lpstr>Conclusion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prediction</dc:title>
  <dc:creator>Shalini Gopi</dc:creator>
  <cp:lastModifiedBy>Shalini Gopi</cp:lastModifiedBy>
  <cp:revision>1</cp:revision>
  <dcterms:created xsi:type="dcterms:W3CDTF">2024-04-02T12:51:51Z</dcterms:created>
  <dcterms:modified xsi:type="dcterms:W3CDTF">2024-04-02T14:50:00Z</dcterms:modified>
</cp:coreProperties>
</file>