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71" r:id="rId4"/>
    <p:sldId id="273" r:id="rId5"/>
    <p:sldId id="259" r:id="rId6"/>
    <p:sldId id="270" r:id="rId7"/>
    <p:sldId id="262" r:id="rId8"/>
    <p:sldId id="261" r:id="rId9"/>
    <p:sldId id="263" r:id="rId10"/>
    <p:sldId id="266"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15F49A-3ED9-4643-8F36-FBB8D344B852}">
          <p14:sldIdLst>
            <p14:sldId id="256"/>
            <p14:sldId id="257"/>
            <p14:sldId id="271"/>
          </p14:sldIdLst>
        </p14:section>
        <p14:section name="Continue" id="{03192AB8-29BD-4EDC-9056-2EFC9A02A46F}">
          <p14:sldIdLst>
            <p14:sldId id="273"/>
            <p14:sldId id="259"/>
            <p14:sldId id="270"/>
            <p14:sldId id="262"/>
            <p14:sldId id="261"/>
            <p14:sldId id="263"/>
            <p14:sldId id="266"/>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322457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39393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346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116279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087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1656097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2969253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102025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316372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E5B7C-5EA2-480D-858B-AB346DA3DFB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320876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3E5B7C-5EA2-480D-858B-AB346DA3DFBE}"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45669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E5B7C-5EA2-480D-858B-AB346DA3DFBE}"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340907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3E5B7C-5EA2-480D-858B-AB346DA3DFBE}"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346433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E5B7C-5EA2-480D-858B-AB346DA3DFBE}"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298374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3E5B7C-5EA2-480D-858B-AB346DA3DFBE}"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16911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E5B7C-5EA2-480D-858B-AB346DA3DFBE}"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AE0A-AFFF-46F3-918E-B72D7B3B29BC}" type="slidenum">
              <a:rPr lang="en-US" smtClean="0"/>
              <a:t>‹#›</a:t>
            </a:fld>
            <a:endParaRPr lang="en-US"/>
          </a:p>
        </p:txBody>
      </p:sp>
    </p:spTree>
    <p:extLst>
      <p:ext uri="{BB962C8B-B14F-4D97-AF65-F5344CB8AC3E}">
        <p14:creationId xmlns:p14="http://schemas.microsoft.com/office/powerpoint/2010/main" val="180348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3E5B7C-5EA2-480D-858B-AB346DA3DFBE}" type="datetimeFigureOut">
              <a:rPr lang="en-US" smtClean="0"/>
              <a:t>9/5/2019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88AE0A-AFFF-46F3-918E-B72D7B3B29BC}" type="slidenum">
              <a:rPr lang="en-US" smtClean="0"/>
              <a:t>‹#›</a:t>
            </a:fld>
            <a:endParaRPr lang="en-US"/>
          </a:p>
        </p:txBody>
      </p:sp>
    </p:spTree>
    <p:extLst>
      <p:ext uri="{BB962C8B-B14F-4D97-AF65-F5344CB8AC3E}">
        <p14:creationId xmlns:p14="http://schemas.microsoft.com/office/powerpoint/2010/main" val="354700443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33F3-9E93-411B-A4A2-1CFC6637A203}"/>
              </a:ext>
            </a:extLst>
          </p:cNvPr>
          <p:cNvSpPr>
            <a:spLocks noGrp="1"/>
          </p:cNvSpPr>
          <p:nvPr>
            <p:ph type="ctrTitle"/>
          </p:nvPr>
        </p:nvSpPr>
        <p:spPr>
          <a:xfrm>
            <a:off x="522237" y="901146"/>
            <a:ext cx="10190922" cy="1332163"/>
          </a:xfrm>
        </p:spPr>
        <p:txBody>
          <a:bodyPr/>
          <a:lstStyle/>
          <a:p>
            <a:pPr algn="l"/>
            <a:r>
              <a:rPr lang="en-US" dirty="0"/>
              <a:t>PRODUCT PROCESSING SYSTEM</a:t>
            </a:r>
          </a:p>
        </p:txBody>
      </p:sp>
      <p:sp>
        <p:nvSpPr>
          <p:cNvPr id="3" name="Subtitle 2">
            <a:extLst>
              <a:ext uri="{FF2B5EF4-FFF2-40B4-BE49-F238E27FC236}">
                <a16:creationId xmlns:a16="http://schemas.microsoft.com/office/drawing/2014/main" id="{C322AA16-B2B7-4A83-92A3-9C5E2BBA950E}"/>
              </a:ext>
            </a:extLst>
          </p:cNvPr>
          <p:cNvSpPr>
            <a:spLocks noGrp="1"/>
          </p:cNvSpPr>
          <p:nvPr>
            <p:ph type="subTitle" idx="1"/>
          </p:nvPr>
        </p:nvSpPr>
        <p:spPr>
          <a:xfrm>
            <a:off x="5406887" y="3359426"/>
            <a:ext cx="3943134" cy="3081131"/>
          </a:xfrm>
        </p:spPr>
        <p:txBody>
          <a:bodyPr>
            <a:noAutofit/>
          </a:bodyPr>
          <a:lstStyle/>
          <a:p>
            <a:r>
              <a:rPr lang="en-US" sz="2000" b="1" dirty="0">
                <a:solidFill>
                  <a:schemeClr val="tx1">
                    <a:lumMod val="75000"/>
                    <a:lumOff val="25000"/>
                  </a:schemeClr>
                </a:solidFill>
                <a:effectLst>
                  <a:outerShdw blurRad="38100" dist="38100" dir="2700000" algn="tl">
                    <a:srgbClr val="000000">
                      <a:alpha val="43137"/>
                    </a:srgbClr>
                  </a:outerShdw>
                </a:effectLst>
              </a:rPr>
              <a:t>Submitted By:</a:t>
            </a:r>
            <a:endParaRPr lang="en-US" sz="1400" b="1" dirty="0">
              <a:solidFill>
                <a:schemeClr val="tx1">
                  <a:lumMod val="75000"/>
                  <a:lumOff val="25000"/>
                </a:schemeClr>
              </a:solidFill>
              <a:effectLst>
                <a:outerShdw blurRad="38100" dist="38100" dir="2700000" algn="tl">
                  <a:srgbClr val="000000">
                    <a:alpha val="43137"/>
                  </a:srgbClr>
                </a:outerShdw>
              </a:effectLst>
            </a:endParaRPr>
          </a:p>
          <a:p>
            <a:endParaRPr lang="en-US" sz="1400" dirty="0">
              <a:solidFill>
                <a:schemeClr val="tx1">
                  <a:lumMod val="75000"/>
                  <a:lumOff val="25000"/>
                </a:schemeClr>
              </a:solidFill>
              <a:effectLst>
                <a:outerShdw blurRad="38100" dist="38100" dir="2700000" algn="tl">
                  <a:srgbClr val="000000">
                    <a:alpha val="43137"/>
                  </a:srgbClr>
                </a:outerShdw>
              </a:effectLst>
            </a:endParaRPr>
          </a:p>
          <a:p>
            <a:r>
              <a:rPr lang="en-US" sz="1800" dirty="0">
                <a:solidFill>
                  <a:schemeClr val="tx1">
                    <a:lumMod val="75000"/>
                    <a:lumOff val="25000"/>
                  </a:schemeClr>
                </a:solidFill>
                <a:effectLst>
                  <a:outerShdw blurRad="38100" dist="38100" dir="2700000" algn="tl">
                    <a:srgbClr val="000000">
                      <a:alpha val="43137"/>
                    </a:srgbClr>
                  </a:outerShdw>
                </a:effectLst>
              </a:rPr>
              <a:t>Anjali Rani</a:t>
            </a:r>
          </a:p>
          <a:p>
            <a:r>
              <a:rPr lang="en-US" sz="1800" dirty="0" err="1">
                <a:solidFill>
                  <a:schemeClr val="tx1">
                    <a:lumMod val="75000"/>
                    <a:lumOff val="25000"/>
                  </a:schemeClr>
                </a:solidFill>
                <a:effectLst>
                  <a:outerShdw blurRad="38100" dist="38100" dir="2700000" algn="tl">
                    <a:srgbClr val="000000">
                      <a:alpha val="43137"/>
                    </a:srgbClr>
                  </a:outerShdw>
                </a:effectLst>
              </a:rPr>
              <a:t>Ashu</a:t>
            </a:r>
            <a:r>
              <a:rPr lang="en-US" sz="1800" dirty="0">
                <a:solidFill>
                  <a:schemeClr val="tx1">
                    <a:lumMod val="75000"/>
                    <a:lumOff val="25000"/>
                  </a:schemeClr>
                </a:solidFill>
                <a:effectLst>
                  <a:outerShdw blurRad="38100" dist="38100" dir="2700000" algn="tl">
                    <a:srgbClr val="000000">
                      <a:alpha val="43137"/>
                    </a:srgbClr>
                  </a:outerShdw>
                </a:effectLst>
              </a:rPr>
              <a:t> Saini</a:t>
            </a:r>
          </a:p>
          <a:p>
            <a:r>
              <a:rPr lang="en-US" sz="1800" dirty="0">
                <a:solidFill>
                  <a:schemeClr val="tx1">
                    <a:lumMod val="75000"/>
                    <a:lumOff val="25000"/>
                  </a:schemeClr>
                </a:solidFill>
                <a:effectLst>
                  <a:outerShdw blurRad="38100" dist="38100" dir="2700000" algn="tl">
                    <a:srgbClr val="000000">
                      <a:alpha val="43137"/>
                    </a:srgbClr>
                  </a:outerShdw>
                </a:effectLst>
              </a:rPr>
              <a:t>Rahul Sharma</a:t>
            </a:r>
          </a:p>
          <a:p>
            <a:r>
              <a:rPr lang="en-US" sz="1800" dirty="0" err="1">
                <a:solidFill>
                  <a:schemeClr val="tx1">
                    <a:lumMod val="75000"/>
                    <a:lumOff val="25000"/>
                  </a:schemeClr>
                </a:solidFill>
                <a:effectLst>
                  <a:outerShdw blurRad="38100" dist="38100" dir="2700000" algn="tl">
                    <a:srgbClr val="000000">
                      <a:alpha val="43137"/>
                    </a:srgbClr>
                  </a:outerShdw>
                </a:effectLst>
              </a:rPr>
              <a:t>Pravesh</a:t>
            </a:r>
            <a:r>
              <a:rPr lang="en-US" sz="1800" dirty="0">
                <a:solidFill>
                  <a:schemeClr val="tx1">
                    <a:lumMod val="75000"/>
                    <a:lumOff val="25000"/>
                  </a:schemeClr>
                </a:solidFill>
                <a:effectLst>
                  <a:outerShdw blurRad="38100" dist="38100" dir="2700000" algn="tl">
                    <a:srgbClr val="000000">
                      <a:alpha val="43137"/>
                    </a:srgbClr>
                  </a:outerShdw>
                </a:effectLst>
              </a:rPr>
              <a:t> Sharma</a:t>
            </a:r>
          </a:p>
          <a:p>
            <a:r>
              <a:rPr lang="en-US" sz="1800" dirty="0">
                <a:solidFill>
                  <a:schemeClr val="tx1">
                    <a:lumMod val="75000"/>
                    <a:lumOff val="25000"/>
                  </a:schemeClr>
                </a:solidFill>
                <a:effectLst>
                  <a:outerShdw blurRad="38100" dist="38100" dir="2700000" algn="tl">
                    <a:srgbClr val="000000">
                      <a:alpha val="43137"/>
                    </a:srgbClr>
                  </a:outerShdw>
                </a:effectLst>
              </a:rPr>
              <a:t>Prajwal </a:t>
            </a:r>
            <a:r>
              <a:rPr lang="en-US" dirty="0">
                <a:solidFill>
                  <a:schemeClr val="tx1">
                    <a:lumMod val="75000"/>
                    <a:lumOff val="25000"/>
                  </a:schemeClr>
                </a:solidFill>
                <a:effectLst>
                  <a:outerShdw blurRad="38100" dist="38100" dir="2700000" algn="tl">
                    <a:srgbClr val="000000">
                      <a:alpha val="43137"/>
                    </a:srgbClr>
                  </a:outerShdw>
                </a:effectLst>
              </a:rPr>
              <a:t>Kumar</a:t>
            </a:r>
            <a:endParaRPr lang="en-US" sz="1800" dirty="0">
              <a:solidFill>
                <a:schemeClr val="tx1">
                  <a:lumMod val="75000"/>
                  <a:lumOff val="25000"/>
                </a:schemeClr>
              </a:solidFill>
              <a:effectLst>
                <a:outerShdw blurRad="38100" dist="38100" dir="2700000" algn="tl">
                  <a:srgbClr val="000000">
                    <a:alpha val="43137"/>
                  </a:srgbClr>
                </a:outerShdw>
              </a:effectLst>
            </a:endParaRPr>
          </a:p>
          <a:p>
            <a:r>
              <a:rPr lang="en-US" sz="1800" dirty="0">
                <a:solidFill>
                  <a:schemeClr val="tx1">
                    <a:lumMod val="75000"/>
                    <a:lumOff val="25000"/>
                  </a:schemeClr>
                </a:solidFill>
                <a:effectLst>
                  <a:outerShdw blurRad="38100" dist="38100" dir="2700000" algn="tl">
                    <a:srgbClr val="000000">
                      <a:alpha val="43137"/>
                    </a:srgbClr>
                  </a:outerShdw>
                </a:effectLst>
              </a:rPr>
              <a:t>Vidhi Choudhary</a:t>
            </a:r>
          </a:p>
          <a:p>
            <a:endParaRPr lang="en-US" sz="1200" dirty="0">
              <a:solidFill>
                <a:schemeClr val="tx1">
                  <a:lumMod val="75000"/>
                  <a:lumOff val="25000"/>
                </a:schemeClr>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234BF3C-95B7-40E6-8076-40D8FEC61EE2}"/>
              </a:ext>
            </a:extLst>
          </p:cNvPr>
          <p:cNvSpPr txBox="1"/>
          <p:nvPr/>
        </p:nvSpPr>
        <p:spPr>
          <a:xfrm>
            <a:off x="636103" y="5772188"/>
            <a:ext cx="4253949" cy="369332"/>
          </a:xfrm>
          <a:prstGeom prst="rect">
            <a:avLst/>
          </a:prstGeom>
          <a:noFill/>
        </p:spPr>
        <p:txBody>
          <a:bodyPr wrap="square" rtlCol="0">
            <a:spAutoFit/>
          </a:bodyPr>
          <a:lstStyle/>
          <a:p>
            <a:r>
              <a:rPr lang="en-US" dirty="0"/>
              <a:t>Under the Guidance of : Debashish Sir </a:t>
            </a:r>
          </a:p>
        </p:txBody>
      </p:sp>
    </p:spTree>
    <p:extLst>
      <p:ext uri="{BB962C8B-B14F-4D97-AF65-F5344CB8AC3E}">
        <p14:creationId xmlns:p14="http://schemas.microsoft.com/office/powerpoint/2010/main" val="3688581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0BA7-E9B2-489F-A3E8-4FC4F4767E54}"/>
              </a:ext>
            </a:extLst>
          </p:cNvPr>
          <p:cNvSpPr>
            <a:spLocks noGrp="1"/>
          </p:cNvSpPr>
          <p:nvPr>
            <p:ph type="title"/>
          </p:nvPr>
        </p:nvSpPr>
        <p:spPr/>
        <p:txBody>
          <a:bodyPr/>
          <a:lstStyle/>
          <a:p>
            <a:r>
              <a:rPr lang="en-US" b="1" i="1" dirty="0"/>
              <a:t>Combination of waterfall and spiral model :</a:t>
            </a:r>
            <a:endParaRPr lang="en-US" dirty="0"/>
          </a:p>
        </p:txBody>
      </p:sp>
      <p:pic>
        <p:nvPicPr>
          <p:cNvPr id="3074" name="Picture 7">
            <a:extLst>
              <a:ext uri="{FF2B5EF4-FFF2-40B4-BE49-F238E27FC236}">
                <a16:creationId xmlns:a16="http://schemas.microsoft.com/office/drawing/2014/main" id="{6C915744-F7D3-4647-9F0E-F3BE7BEB3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90191"/>
            <a:ext cx="7845287" cy="377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699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5149FE-9211-45C2-B781-A7C9E2EE6973}"/>
              </a:ext>
            </a:extLst>
          </p:cNvPr>
          <p:cNvSpPr/>
          <p:nvPr/>
        </p:nvSpPr>
        <p:spPr>
          <a:xfrm>
            <a:off x="677334" y="1144926"/>
            <a:ext cx="9118715" cy="1015663"/>
          </a:xfrm>
          <a:prstGeom prst="rect">
            <a:avLst/>
          </a:prstGeom>
          <a:noFill/>
        </p:spPr>
        <p:txBody>
          <a:bodyPr wrap="none" lIns="91440" tIns="45720" rIns="91440" bIns="45720">
            <a:spAutoFit/>
          </a:bodyPr>
          <a:lstStyle/>
          <a:p>
            <a:pPr algn="ctr"/>
            <a:r>
              <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NOW ITS TIME FOR DEMO</a:t>
            </a:r>
          </a:p>
        </p:txBody>
      </p:sp>
      <p:sp>
        <p:nvSpPr>
          <p:cNvPr id="8" name="Content Placeholder 7">
            <a:extLst>
              <a:ext uri="{FF2B5EF4-FFF2-40B4-BE49-F238E27FC236}">
                <a16:creationId xmlns:a16="http://schemas.microsoft.com/office/drawing/2014/main" id="{803B00E9-F5CC-4A6A-8446-8D3C5400873E}"/>
              </a:ext>
            </a:extLst>
          </p:cNvPr>
          <p:cNvSpPr>
            <a:spLocks noGrp="1"/>
          </p:cNvSpPr>
          <p:nvPr>
            <p:ph idx="1"/>
          </p:nvPr>
        </p:nvSpPr>
        <p:spPr>
          <a:xfrm>
            <a:off x="848138" y="2160589"/>
            <a:ext cx="8947911" cy="3880773"/>
          </a:xfrm>
        </p:spPr>
        <p:txBody>
          <a:bodyPr>
            <a:normAutofit/>
          </a:bodyPr>
          <a:lstStyle/>
          <a:p>
            <a:pPr marL="914400" lvl="2" indent="0" algn="ctr">
              <a:buNone/>
            </a:pPr>
            <a:endParaRPr lang="en-US" sz="8000" dirty="0"/>
          </a:p>
          <a:p>
            <a:pPr marL="914400" lvl="2" indent="0" algn="ctr">
              <a:buNone/>
            </a:pPr>
            <a:r>
              <a:rPr lang="en-US" sz="7600" dirty="0"/>
              <a:t>Lets </a:t>
            </a:r>
            <a:r>
              <a:rPr lang="en-US" sz="7600" dirty="0">
                <a:ln w="0"/>
                <a:effectLst>
                  <a:outerShdw blurRad="38100" dist="19050" dir="2700000" algn="tl" rotWithShape="0">
                    <a:schemeClr val="dk1">
                      <a:alpha val="40000"/>
                    </a:schemeClr>
                  </a:outerShdw>
                </a:effectLst>
              </a:rPr>
              <a:t>Proceed</a:t>
            </a:r>
            <a:r>
              <a:rPr lang="en-US" sz="7600" dirty="0"/>
              <a:t> !!!</a:t>
            </a:r>
          </a:p>
        </p:txBody>
      </p:sp>
    </p:spTree>
    <p:extLst>
      <p:ext uri="{BB962C8B-B14F-4D97-AF65-F5344CB8AC3E}">
        <p14:creationId xmlns:p14="http://schemas.microsoft.com/office/powerpoint/2010/main" val="276220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images green color">
            <a:extLst>
              <a:ext uri="{FF2B5EF4-FFF2-40B4-BE49-F238E27FC236}">
                <a16:creationId xmlns:a16="http://schemas.microsoft.com/office/drawing/2014/main" id="{552079A4-6B15-442E-9B4C-9560C9FCC2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5861" y="437323"/>
            <a:ext cx="8560903" cy="581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5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8E467B-A577-4076-901A-83779417805B}"/>
              </a:ext>
            </a:extLst>
          </p:cNvPr>
          <p:cNvSpPr>
            <a:spLocks noGrp="1"/>
          </p:cNvSpPr>
          <p:nvPr>
            <p:ph type="title"/>
          </p:nvPr>
        </p:nvSpPr>
        <p:spPr>
          <a:xfrm>
            <a:off x="677334" y="816638"/>
            <a:ext cx="8596668" cy="940904"/>
          </a:xfrm>
        </p:spPr>
        <p:txBody>
          <a:bodyPr/>
          <a:lstStyle/>
          <a:p>
            <a:pPr algn="ctr"/>
            <a:r>
              <a:rPr lang="en-US" dirty="0"/>
              <a:t>PROJECT INTRODUCTION </a:t>
            </a:r>
          </a:p>
        </p:txBody>
      </p:sp>
      <p:sp>
        <p:nvSpPr>
          <p:cNvPr id="3" name="Content Placeholder 2">
            <a:extLst>
              <a:ext uri="{FF2B5EF4-FFF2-40B4-BE49-F238E27FC236}">
                <a16:creationId xmlns:a16="http://schemas.microsoft.com/office/drawing/2014/main" id="{DC35C96C-5E95-4211-A33D-8F67AFEA6B14}"/>
              </a:ext>
            </a:extLst>
          </p:cNvPr>
          <p:cNvSpPr>
            <a:spLocks noGrp="1"/>
          </p:cNvSpPr>
          <p:nvPr>
            <p:ph idx="1"/>
          </p:nvPr>
        </p:nvSpPr>
        <p:spPr>
          <a:xfrm>
            <a:off x="677334" y="2160589"/>
            <a:ext cx="8596668" cy="3880773"/>
          </a:xfrm>
        </p:spPr>
        <p:txBody>
          <a:bodyPr>
            <a:normAutofit/>
          </a:bodyPr>
          <a:lstStyle/>
          <a:p>
            <a:r>
              <a:rPr lang="en-US" sz="2000" dirty="0"/>
              <a:t>This project will consist of creating the tool for automated Order, Purchase, Sale. This project will fulfill the requirement of inventory and ledger system. It will generate the reports about inventory and ledger to control inventory flow and party ledger. It will enable party to setup order, and administrator module will enable to approve or reject the request, and maintain various lists of shop category.</a:t>
            </a:r>
          </a:p>
          <a:p>
            <a:r>
              <a:rPr lang="en-US" sz="2000" dirty="0"/>
              <a:t>The main goal of Order Management System is to ensure consistent availability of supplies for consumers.  Thus, Order Management System is directed toward owners of small to large stores and stock managers who are responsible of maintaining sufficient goods on hand in a retail or manufacturing business</a:t>
            </a:r>
          </a:p>
        </p:txBody>
      </p:sp>
    </p:spTree>
    <p:extLst>
      <p:ext uri="{BB962C8B-B14F-4D97-AF65-F5344CB8AC3E}">
        <p14:creationId xmlns:p14="http://schemas.microsoft.com/office/powerpoint/2010/main" val="173395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1317-27B6-4149-905F-DE983B3F39BA}"/>
              </a:ext>
            </a:extLst>
          </p:cNvPr>
          <p:cNvSpPr>
            <a:spLocks noGrp="1"/>
          </p:cNvSpPr>
          <p:nvPr>
            <p:ph type="title"/>
          </p:nvPr>
        </p:nvSpPr>
        <p:spPr/>
        <p:txBody>
          <a:bodyPr/>
          <a:lstStyle/>
          <a:p>
            <a:r>
              <a:rPr lang="en-US" dirty="0"/>
              <a:t>APPROACH USE IN PROJECT :MVC</a:t>
            </a:r>
          </a:p>
        </p:txBody>
      </p:sp>
      <p:pic>
        <p:nvPicPr>
          <p:cNvPr id="1028" name="Picture 4" descr="Image result for mvc picture">
            <a:extLst>
              <a:ext uri="{FF2B5EF4-FFF2-40B4-BE49-F238E27FC236}">
                <a16:creationId xmlns:a16="http://schemas.microsoft.com/office/drawing/2014/main" id="{E12A4992-D317-4123-B5C8-062DC36C93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5948" y="1930400"/>
            <a:ext cx="7779026" cy="42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39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E095-399E-49B9-9623-5CBF47C1F9CD}"/>
              </a:ext>
            </a:extLst>
          </p:cNvPr>
          <p:cNvSpPr>
            <a:spLocks noGrp="1"/>
          </p:cNvSpPr>
          <p:nvPr>
            <p:ph type="title"/>
          </p:nvPr>
        </p:nvSpPr>
        <p:spPr>
          <a:xfrm>
            <a:off x="770099" y="2014331"/>
            <a:ext cx="8596667" cy="1656521"/>
          </a:xfrm>
        </p:spPr>
        <p:txBody>
          <a:bodyPr>
            <a:normAutofit/>
          </a:bodyPr>
          <a:lstStyle/>
          <a:p>
            <a:r>
              <a:rPr lang="en-US" sz="3200" dirty="0"/>
              <a:t>(.) FRONT END TECHNOLOGY</a:t>
            </a:r>
            <a:br>
              <a:rPr lang="en-US" sz="3200" dirty="0"/>
            </a:br>
            <a:r>
              <a:rPr lang="en-US" sz="3200" dirty="0"/>
              <a:t>	=&gt; HTML , CSS , JAVASCRIPT</a:t>
            </a:r>
            <a:br>
              <a:rPr lang="en-US" sz="3200" dirty="0"/>
            </a:br>
            <a:endParaRPr lang="en-US" sz="3200" dirty="0"/>
          </a:p>
        </p:txBody>
      </p:sp>
      <p:sp>
        <p:nvSpPr>
          <p:cNvPr id="4" name="Text Placeholder 3">
            <a:extLst>
              <a:ext uri="{FF2B5EF4-FFF2-40B4-BE49-F238E27FC236}">
                <a16:creationId xmlns:a16="http://schemas.microsoft.com/office/drawing/2014/main" id="{FB5D72F7-9FFB-44D2-96D8-A469F4295519}"/>
              </a:ext>
            </a:extLst>
          </p:cNvPr>
          <p:cNvSpPr>
            <a:spLocks noGrp="1"/>
          </p:cNvSpPr>
          <p:nvPr>
            <p:ph type="body" sz="half" idx="2"/>
          </p:nvPr>
        </p:nvSpPr>
        <p:spPr>
          <a:xfrm>
            <a:off x="756846" y="3979835"/>
            <a:ext cx="8596667" cy="1466808"/>
          </a:xfrm>
        </p:spPr>
        <p:txBody>
          <a:bodyPr>
            <a:normAutofit/>
          </a:bodyPr>
          <a:lstStyle/>
          <a:p>
            <a:r>
              <a:rPr lang="en-US" sz="3200" dirty="0">
                <a:solidFill>
                  <a:schemeClr val="accent1"/>
                </a:solidFill>
              </a:rPr>
              <a:t>(.) BACK END TECHNOLOGY</a:t>
            </a:r>
          </a:p>
          <a:p>
            <a:r>
              <a:rPr lang="en-US" sz="3200" dirty="0">
                <a:solidFill>
                  <a:schemeClr val="accent1"/>
                </a:solidFill>
              </a:rPr>
              <a:t>	=&gt; JAVA , HIBERNATE </a:t>
            </a:r>
          </a:p>
        </p:txBody>
      </p:sp>
      <p:sp>
        <p:nvSpPr>
          <p:cNvPr id="5" name="Rectangle 4">
            <a:extLst>
              <a:ext uri="{FF2B5EF4-FFF2-40B4-BE49-F238E27FC236}">
                <a16:creationId xmlns:a16="http://schemas.microsoft.com/office/drawing/2014/main" id="{6005002E-5D24-40EC-9202-0B8BCA9A81FB}"/>
              </a:ext>
            </a:extLst>
          </p:cNvPr>
          <p:cNvSpPr/>
          <p:nvPr/>
        </p:nvSpPr>
        <p:spPr>
          <a:xfrm>
            <a:off x="677334" y="935907"/>
            <a:ext cx="7848046" cy="769441"/>
          </a:xfrm>
          <a:prstGeom prst="rect">
            <a:avLst/>
          </a:prstGeom>
        </p:spPr>
        <p:txBody>
          <a:bodyPr wrap="none">
            <a:spAutoFit/>
          </a:bodyPr>
          <a:lstStyle/>
          <a:p>
            <a:r>
              <a:rPr lang="en-US" sz="4400" dirty="0">
                <a:solidFill>
                  <a:srgbClr val="92D050"/>
                </a:solidFill>
              </a:rPr>
              <a:t>TECHNOLOGY USE IN PROJECT</a:t>
            </a:r>
          </a:p>
        </p:txBody>
      </p:sp>
    </p:spTree>
    <p:extLst>
      <p:ext uri="{BB962C8B-B14F-4D97-AF65-F5344CB8AC3E}">
        <p14:creationId xmlns:p14="http://schemas.microsoft.com/office/powerpoint/2010/main" val="144288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0AC1-318B-49AA-A86F-3CCBC85F1A6D}"/>
              </a:ext>
            </a:extLst>
          </p:cNvPr>
          <p:cNvSpPr>
            <a:spLocks noGrp="1"/>
          </p:cNvSpPr>
          <p:nvPr>
            <p:ph type="title"/>
          </p:nvPr>
        </p:nvSpPr>
        <p:spPr>
          <a:xfrm>
            <a:off x="809856" y="790159"/>
            <a:ext cx="8596668" cy="999601"/>
          </a:xfrm>
        </p:spPr>
        <p:txBody>
          <a:bodyPr/>
          <a:lstStyle/>
          <a:p>
            <a:r>
              <a:rPr lang="en-US" b="1" u="sng" dirty="0"/>
              <a:t>Functional Requirements:</a:t>
            </a:r>
            <a:endParaRPr lang="en-US" dirty="0"/>
          </a:p>
        </p:txBody>
      </p:sp>
      <p:sp>
        <p:nvSpPr>
          <p:cNvPr id="3" name="Content Placeholder 2">
            <a:extLst>
              <a:ext uri="{FF2B5EF4-FFF2-40B4-BE49-F238E27FC236}">
                <a16:creationId xmlns:a16="http://schemas.microsoft.com/office/drawing/2014/main" id="{0316E80A-996B-4CBB-A7DC-4A6CB01683D2}"/>
              </a:ext>
            </a:extLst>
          </p:cNvPr>
          <p:cNvSpPr>
            <a:spLocks noGrp="1"/>
          </p:cNvSpPr>
          <p:nvPr>
            <p:ph idx="1"/>
          </p:nvPr>
        </p:nvSpPr>
        <p:spPr>
          <a:xfrm>
            <a:off x="677334" y="2160589"/>
            <a:ext cx="8596668" cy="4405226"/>
          </a:xfrm>
        </p:spPr>
        <p:txBody>
          <a:bodyPr>
            <a:normAutofit/>
          </a:bodyPr>
          <a:lstStyle/>
          <a:p>
            <a:r>
              <a:rPr lang="en-US" sz="2000" dirty="0"/>
              <a:t>The structure of the system can be divided into three main logical components. The first component must provide some form of Inventory management, allowing the Store/Shop to control what can be ordered by customers. The second component is the Ordering system and provides the functionality for customers to place their order and supply all necessary details .</a:t>
            </a:r>
          </a:p>
          <a:p>
            <a:r>
              <a:rPr lang="en-US" sz="2000" dirty="0"/>
              <a:t>As can be seen in the above system model diagramed, each of the three system components essentially provides a layer of isolation between the end user and the database .</a:t>
            </a:r>
          </a:p>
          <a:p>
            <a:endParaRPr lang="en-US" sz="2000" dirty="0"/>
          </a:p>
        </p:txBody>
      </p:sp>
      <p:sp>
        <p:nvSpPr>
          <p:cNvPr id="4" name="Text Box 41">
            <a:extLst>
              <a:ext uri="{FF2B5EF4-FFF2-40B4-BE49-F238E27FC236}">
                <a16:creationId xmlns:a16="http://schemas.microsoft.com/office/drawing/2014/main" id="{F7F565DB-C0EF-4FE4-82B8-1E0DA2A879AE}"/>
              </a:ext>
            </a:extLst>
          </p:cNvPr>
          <p:cNvSpPr txBox="1">
            <a:spLocks noChangeArrowheads="1"/>
          </p:cNvSpPr>
          <p:nvPr/>
        </p:nvSpPr>
        <p:spPr bwMode="auto">
          <a:xfrm>
            <a:off x="3180814" y="5333932"/>
            <a:ext cx="909073" cy="444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Ordering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40">
            <a:extLst>
              <a:ext uri="{FF2B5EF4-FFF2-40B4-BE49-F238E27FC236}">
                <a16:creationId xmlns:a16="http://schemas.microsoft.com/office/drawing/2014/main" id="{6272F978-81E8-44E1-A651-35B85D6C9DDF}"/>
              </a:ext>
            </a:extLst>
          </p:cNvPr>
          <p:cNvSpPr txBox="1">
            <a:spLocks noChangeArrowheads="1"/>
          </p:cNvSpPr>
          <p:nvPr/>
        </p:nvSpPr>
        <p:spPr bwMode="auto">
          <a:xfrm>
            <a:off x="1802889" y="5424422"/>
            <a:ext cx="909073" cy="3429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Customer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39">
            <a:extLst>
              <a:ext uri="{FF2B5EF4-FFF2-40B4-BE49-F238E27FC236}">
                <a16:creationId xmlns:a16="http://schemas.microsoft.com/office/drawing/2014/main" id="{C677EC75-CBF4-4FAA-AD3B-4B15F1D63E98}"/>
              </a:ext>
            </a:extLst>
          </p:cNvPr>
          <p:cNvSpPr>
            <a:spLocks noChangeShapeType="1"/>
          </p:cNvSpPr>
          <p:nvPr/>
        </p:nvSpPr>
        <p:spPr bwMode="auto">
          <a:xfrm>
            <a:off x="2874066" y="5556182"/>
            <a:ext cx="14378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38">
            <a:extLst>
              <a:ext uri="{FF2B5EF4-FFF2-40B4-BE49-F238E27FC236}">
                <a16:creationId xmlns:a16="http://schemas.microsoft.com/office/drawing/2014/main" id="{C9CF10E1-012D-4881-A96A-8F98A7860C74}"/>
              </a:ext>
            </a:extLst>
          </p:cNvPr>
          <p:cNvSpPr txBox="1">
            <a:spLocks noChangeArrowheads="1"/>
          </p:cNvSpPr>
          <p:nvPr/>
        </p:nvSpPr>
        <p:spPr bwMode="auto">
          <a:xfrm>
            <a:off x="4528259" y="5333932"/>
            <a:ext cx="923023" cy="444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37">
            <a:extLst>
              <a:ext uri="{FF2B5EF4-FFF2-40B4-BE49-F238E27FC236}">
                <a16:creationId xmlns:a16="http://schemas.microsoft.com/office/drawing/2014/main" id="{74CE4B10-E880-42D5-8F85-107ED2E02E8D}"/>
              </a:ext>
            </a:extLst>
          </p:cNvPr>
          <p:cNvSpPr>
            <a:spLocks noChangeShapeType="1"/>
          </p:cNvSpPr>
          <p:nvPr/>
        </p:nvSpPr>
        <p:spPr bwMode="auto">
          <a:xfrm>
            <a:off x="4230904" y="5505382"/>
            <a:ext cx="14378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36">
            <a:extLst>
              <a:ext uri="{FF2B5EF4-FFF2-40B4-BE49-F238E27FC236}">
                <a16:creationId xmlns:a16="http://schemas.microsoft.com/office/drawing/2014/main" id="{9D7D521C-9457-470A-A8FD-E05B23252DEE}"/>
              </a:ext>
            </a:extLst>
          </p:cNvPr>
          <p:cNvSpPr txBox="1">
            <a:spLocks noChangeArrowheads="1"/>
          </p:cNvSpPr>
          <p:nvPr/>
        </p:nvSpPr>
        <p:spPr bwMode="auto">
          <a:xfrm>
            <a:off x="5857341" y="5333932"/>
            <a:ext cx="897338" cy="444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Ordering Retrieval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AutoShape 35">
            <a:extLst>
              <a:ext uri="{FF2B5EF4-FFF2-40B4-BE49-F238E27FC236}">
                <a16:creationId xmlns:a16="http://schemas.microsoft.com/office/drawing/2014/main" id="{CCAEC90C-76F1-4F77-9440-76DF2E26942E}"/>
              </a:ext>
            </a:extLst>
          </p:cNvPr>
          <p:cNvSpPr>
            <a:spLocks noChangeShapeType="1"/>
          </p:cNvSpPr>
          <p:nvPr/>
        </p:nvSpPr>
        <p:spPr bwMode="auto">
          <a:xfrm>
            <a:off x="5572539" y="5538236"/>
            <a:ext cx="14378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 Box 34">
            <a:extLst>
              <a:ext uri="{FF2B5EF4-FFF2-40B4-BE49-F238E27FC236}">
                <a16:creationId xmlns:a16="http://schemas.microsoft.com/office/drawing/2014/main" id="{DD8BFEEC-F954-4E70-95CB-61541170A6F9}"/>
              </a:ext>
            </a:extLst>
          </p:cNvPr>
          <p:cNvSpPr txBox="1">
            <a:spLocks noChangeArrowheads="1"/>
          </p:cNvSpPr>
          <p:nvPr/>
        </p:nvSpPr>
        <p:spPr bwMode="auto">
          <a:xfrm>
            <a:off x="7160738" y="5340282"/>
            <a:ext cx="1154180" cy="4381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Store/Shop Employee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utoShape 33">
            <a:extLst>
              <a:ext uri="{FF2B5EF4-FFF2-40B4-BE49-F238E27FC236}">
                <a16:creationId xmlns:a16="http://schemas.microsoft.com/office/drawing/2014/main" id="{B07B1C18-C9E3-42ED-B4CE-670A088ED79A}"/>
              </a:ext>
            </a:extLst>
          </p:cNvPr>
          <p:cNvSpPr>
            <a:spLocks noChangeShapeType="1"/>
          </p:cNvSpPr>
          <p:nvPr/>
        </p:nvSpPr>
        <p:spPr bwMode="auto">
          <a:xfrm flipH="1" flipV="1">
            <a:off x="6956896" y="5528711"/>
            <a:ext cx="125813"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1B91CF64-9433-41C6-85D6-EE13EF90B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817" y="6089625"/>
            <a:ext cx="1161905" cy="476190"/>
          </a:xfrm>
          <a:prstGeom prst="rect">
            <a:avLst/>
          </a:prstGeom>
        </p:spPr>
      </p:pic>
      <p:cxnSp>
        <p:nvCxnSpPr>
          <p:cNvPr id="14" name="AutoShape 51">
            <a:extLst>
              <a:ext uri="{FF2B5EF4-FFF2-40B4-BE49-F238E27FC236}">
                <a16:creationId xmlns:a16="http://schemas.microsoft.com/office/drawing/2014/main" id="{B4CF86F1-E625-40BE-8807-7B870A77D647}"/>
              </a:ext>
            </a:extLst>
          </p:cNvPr>
          <p:cNvCxnSpPr>
            <a:cxnSpLocks noChangeShapeType="1"/>
          </p:cNvCxnSpPr>
          <p:nvPr/>
        </p:nvCxnSpPr>
        <p:spPr bwMode="auto">
          <a:xfrm flipV="1">
            <a:off x="4989770" y="5778916"/>
            <a:ext cx="0" cy="2889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3654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CFE7-A080-4306-8AE9-3FB8B3AA4F5B}"/>
              </a:ext>
            </a:extLst>
          </p:cNvPr>
          <p:cNvSpPr>
            <a:spLocks noGrp="1"/>
          </p:cNvSpPr>
          <p:nvPr>
            <p:ph type="title"/>
          </p:nvPr>
        </p:nvSpPr>
        <p:spPr>
          <a:xfrm>
            <a:off x="677334" y="1086679"/>
            <a:ext cx="8596668" cy="848139"/>
          </a:xfrm>
        </p:spPr>
        <p:txBody>
          <a:bodyPr/>
          <a:lstStyle/>
          <a:p>
            <a:r>
              <a:rPr lang="en-US" b="1" i="1" dirty="0"/>
              <a:t>The Ordering System</a:t>
            </a:r>
            <a:endParaRPr lang="en-US" dirty="0"/>
          </a:p>
        </p:txBody>
      </p:sp>
      <p:sp>
        <p:nvSpPr>
          <p:cNvPr id="3" name="Content Placeholder 2">
            <a:extLst>
              <a:ext uri="{FF2B5EF4-FFF2-40B4-BE49-F238E27FC236}">
                <a16:creationId xmlns:a16="http://schemas.microsoft.com/office/drawing/2014/main" id="{EB4D24F8-98ED-4E31-AE2A-C9FD325DE2F7}"/>
              </a:ext>
            </a:extLst>
          </p:cNvPr>
          <p:cNvSpPr>
            <a:spLocks noGrp="1"/>
          </p:cNvSpPr>
          <p:nvPr>
            <p:ph idx="1"/>
          </p:nvPr>
        </p:nvSpPr>
        <p:spPr>
          <a:xfrm>
            <a:off x="677334" y="2253354"/>
            <a:ext cx="8596668" cy="3880773"/>
          </a:xfrm>
        </p:spPr>
        <p:txBody>
          <a:bodyPr>
            <a:normAutofit/>
          </a:bodyPr>
          <a:lstStyle/>
          <a:p>
            <a:r>
              <a:rPr lang="en-US" dirty="0"/>
              <a:t>Users of the ordering system, namely Store/Shop customers, must be provided the following functionality:</a:t>
            </a:r>
          </a:p>
          <a:p>
            <a:pPr lvl="0"/>
            <a:r>
              <a:rPr lang="en-US" dirty="0"/>
              <a:t>Create an account.</a:t>
            </a:r>
          </a:p>
          <a:p>
            <a:pPr lvl="0"/>
            <a:r>
              <a:rPr lang="en-US" dirty="0"/>
              <a:t>Manage their account.</a:t>
            </a:r>
          </a:p>
          <a:p>
            <a:pPr lvl="0"/>
            <a:r>
              <a:rPr lang="en-US" dirty="0"/>
              <a:t>Log in to the system.</a:t>
            </a:r>
          </a:p>
          <a:p>
            <a:pPr lvl="0"/>
            <a:r>
              <a:rPr lang="en-US" dirty="0"/>
              <a:t>Customize options for a selected product.</a:t>
            </a:r>
          </a:p>
          <a:p>
            <a:pPr lvl="0"/>
            <a:r>
              <a:rPr lang="en-US" dirty="0"/>
              <a:t>Add a product to their current order.</a:t>
            </a:r>
          </a:p>
          <a:p>
            <a:pPr lvl="0"/>
            <a:r>
              <a:rPr lang="en-US" dirty="0"/>
              <a:t>Remove a product/remove all products from their current order.</a:t>
            </a:r>
          </a:p>
          <a:p>
            <a:endParaRPr lang="en-US" dirty="0"/>
          </a:p>
        </p:txBody>
      </p:sp>
    </p:spTree>
    <p:extLst>
      <p:ext uri="{BB962C8B-B14F-4D97-AF65-F5344CB8AC3E}">
        <p14:creationId xmlns:p14="http://schemas.microsoft.com/office/powerpoint/2010/main" val="429157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5A83-B0A2-441D-870F-D5B46611D689}"/>
              </a:ext>
            </a:extLst>
          </p:cNvPr>
          <p:cNvSpPr>
            <a:spLocks noGrp="1"/>
          </p:cNvSpPr>
          <p:nvPr>
            <p:ph type="title"/>
          </p:nvPr>
        </p:nvSpPr>
        <p:spPr>
          <a:xfrm>
            <a:off x="677334" y="816638"/>
            <a:ext cx="8596668" cy="1113183"/>
          </a:xfrm>
        </p:spPr>
        <p:txBody>
          <a:bodyPr/>
          <a:lstStyle/>
          <a:p>
            <a:r>
              <a:rPr lang="en-US" b="1" i="1" dirty="0"/>
              <a:t>Inventory Management System </a:t>
            </a:r>
            <a:endParaRPr lang="en-US" dirty="0"/>
          </a:p>
        </p:txBody>
      </p:sp>
      <p:sp>
        <p:nvSpPr>
          <p:cNvPr id="3" name="Content Placeholder 2">
            <a:extLst>
              <a:ext uri="{FF2B5EF4-FFF2-40B4-BE49-F238E27FC236}">
                <a16:creationId xmlns:a16="http://schemas.microsoft.com/office/drawing/2014/main" id="{0B1C93BB-8195-4A63-8FA0-B946766594F1}"/>
              </a:ext>
            </a:extLst>
          </p:cNvPr>
          <p:cNvSpPr>
            <a:spLocks noGrp="1"/>
          </p:cNvSpPr>
          <p:nvPr>
            <p:ph idx="1"/>
          </p:nvPr>
        </p:nvSpPr>
        <p:spPr/>
        <p:txBody>
          <a:bodyPr>
            <a:normAutofit fontScale="92500"/>
          </a:bodyPr>
          <a:lstStyle/>
          <a:p>
            <a:r>
              <a:rPr lang="en-US" dirty="0"/>
              <a:t>The Inventory management system will be available only to Store/Shop employees and will, as the name suggests, allow them to manage the Inventory that is displayed to users of the ordering system. The functions afforded by the Inventory management system provide user with the ability to, using a graphical interface:</a:t>
            </a:r>
          </a:p>
          <a:p>
            <a:pPr lvl="0"/>
            <a:r>
              <a:rPr lang="en-US" dirty="0"/>
              <a:t>Add a new/delete supplier to/from the Inventory.</a:t>
            </a:r>
          </a:p>
          <a:p>
            <a:pPr lvl="0"/>
            <a:r>
              <a:rPr lang="en-US" dirty="0"/>
              <a:t>Add a new/delete product category to/from the Inventory.</a:t>
            </a:r>
          </a:p>
          <a:p>
            <a:pPr lvl="0"/>
            <a:r>
              <a:rPr lang="en-US" dirty="0"/>
              <a:t>Add a new/delete product to/from the Inventory.</a:t>
            </a:r>
          </a:p>
          <a:p>
            <a:pPr lvl="0"/>
            <a:r>
              <a:rPr lang="en-US" dirty="0"/>
              <a:t>Add a new/delete option for a given product.</a:t>
            </a:r>
          </a:p>
          <a:p>
            <a:pPr lvl="0"/>
            <a:r>
              <a:rPr lang="en-US" dirty="0"/>
              <a:t>Update price for a given product.</a:t>
            </a:r>
          </a:p>
          <a:p>
            <a:pPr lvl="0"/>
            <a:r>
              <a:rPr lang="en-US" dirty="0"/>
              <a:t>Update default options for a given product.</a:t>
            </a:r>
          </a:p>
          <a:p>
            <a:pPr lvl="0"/>
            <a:r>
              <a:rPr lang="en-US" dirty="0"/>
              <a:t>Update additional information (description, photo, etc.) for a given product. </a:t>
            </a:r>
          </a:p>
          <a:p>
            <a:endParaRPr lang="en-US" dirty="0"/>
          </a:p>
        </p:txBody>
      </p:sp>
    </p:spTree>
    <p:extLst>
      <p:ext uri="{BB962C8B-B14F-4D97-AF65-F5344CB8AC3E}">
        <p14:creationId xmlns:p14="http://schemas.microsoft.com/office/powerpoint/2010/main" val="157758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0BEF-55CB-4487-87EF-440457819BB7}"/>
              </a:ext>
            </a:extLst>
          </p:cNvPr>
          <p:cNvSpPr>
            <a:spLocks noGrp="1"/>
          </p:cNvSpPr>
          <p:nvPr>
            <p:ph type="title"/>
          </p:nvPr>
        </p:nvSpPr>
        <p:spPr/>
        <p:txBody>
          <a:bodyPr/>
          <a:lstStyle/>
          <a:p>
            <a:r>
              <a:rPr lang="en-US" b="1" i="1" dirty="0"/>
              <a:t>Order Retrieval System</a:t>
            </a:r>
            <a:endParaRPr lang="en-US" dirty="0"/>
          </a:p>
        </p:txBody>
      </p:sp>
      <p:sp>
        <p:nvSpPr>
          <p:cNvPr id="3" name="Content Placeholder 2">
            <a:extLst>
              <a:ext uri="{FF2B5EF4-FFF2-40B4-BE49-F238E27FC236}">
                <a16:creationId xmlns:a16="http://schemas.microsoft.com/office/drawing/2014/main" id="{42A49D55-E202-4DD9-A769-54759C53E1CE}"/>
              </a:ext>
            </a:extLst>
          </p:cNvPr>
          <p:cNvSpPr>
            <a:spLocks noGrp="1"/>
          </p:cNvSpPr>
          <p:nvPr>
            <p:ph idx="1"/>
          </p:nvPr>
        </p:nvSpPr>
        <p:spPr>
          <a:xfrm>
            <a:off x="677334" y="2160590"/>
            <a:ext cx="8596668" cy="2767012"/>
          </a:xfrm>
        </p:spPr>
        <p:txBody>
          <a:bodyPr/>
          <a:lstStyle/>
          <a:p>
            <a:r>
              <a:rPr lang="en-US" dirty="0"/>
              <a:t>Of the three components, the order retrieval system is functionally the simplest. Like the Inventory management system, it is designed to be used only by Store/Shop employees, and provides the following functions:</a:t>
            </a:r>
          </a:p>
          <a:p>
            <a:pPr lvl="0"/>
            <a:r>
              <a:rPr lang="en-US" dirty="0"/>
              <a:t>Retrieve new orders from the database.</a:t>
            </a:r>
          </a:p>
          <a:p>
            <a:pPr lvl="0"/>
            <a:r>
              <a:rPr lang="en-US" dirty="0"/>
              <a:t>Display the orders in an easily readable, graphical way.</a:t>
            </a:r>
          </a:p>
          <a:p>
            <a:r>
              <a:rPr lang="en-US" dirty="0"/>
              <a:t>Mark an order as having been processed and remove it from the active order list</a:t>
            </a:r>
          </a:p>
        </p:txBody>
      </p:sp>
    </p:spTree>
    <p:extLst>
      <p:ext uri="{BB962C8B-B14F-4D97-AF65-F5344CB8AC3E}">
        <p14:creationId xmlns:p14="http://schemas.microsoft.com/office/powerpoint/2010/main" val="188693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3EDA-63EF-46EE-A080-3740D236BFCB}"/>
              </a:ext>
            </a:extLst>
          </p:cNvPr>
          <p:cNvSpPr>
            <a:spLocks noGrp="1"/>
          </p:cNvSpPr>
          <p:nvPr>
            <p:ph type="title"/>
          </p:nvPr>
        </p:nvSpPr>
        <p:spPr/>
        <p:txBody>
          <a:bodyPr>
            <a:normAutofit/>
          </a:bodyPr>
          <a:lstStyle/>
          <a:p>
            <a:r>
              <a:rPr lang="en-US" sz="6600" dirty="0"/>
              <a:t>METHODOLOGY USE</a:t>
            </a:r>
          </a:p>
        </p:txBody>
      </p:sp>
      <p:sp>
        <p:nvSpPr>
          <p:cNvPr id="3" name="Content Placeholder 2">
            <a:extLst>
              <a:ext uri="{FF2B5EF4-FFF2-40B4-BE49-F238E27FC236}">
                <a16:creationId xmlns:a16="http://schemas.microsoft.com/office/drawing/2014/main" id="{3F9BD0AB-1D05-403B-8B28-4590C3EBABDC}"/>
              </a:ext>
            </a:extLst>
          </p:cNvPr>
          <p:cNvSpPr>
            <a:spLocks noGrp="1"/>
          </p:cNvSpPr>
          <p:nvPr>
            <p:ph idx="1"/>
          </p:nvPr>
        </p:nvSpPr>
        <p:spPr/>
        <p:txBody>
          <a:bodyPr>
            <a:normAutofit/>
          </a:bodyPr>
          <a:lstStyle/>
          <a:p>
            <a:r>
              <a:rPr lang="en-US" sz="4800" b="1" i="1" dirty="0"/>
              <a:t>Waterfall Model</a:t>
            </a:r>
            <a:endParaRPr lang="en-US" sz="4800" dirty="0"/>
          </a:p>
          <a:p>
            <a:r>
              <a:rPr lang="en-US" sz="4800" b="1" i="1" dirty="0"/>
              <a:t>Spiral Model</a:t>
            </a:r>
            <a:endParaRPr lang="en-US" sz="4800" dirty="0"/>
          </a:p>
          <a:p>
            <a:r>
              <a:rPr lang="en-US" sz="4800" b="1" i="1" dirty="0"/>
              <a:t>Combination of waterfall and spiral model</a:t>
            </a:r>
            <a:endParaRPr lang="en-US" sz="4800" dirty="0"/>
          </a:p>
        </p:txBody>
      </p:sp>
    </p:spTree>
    <p:extLst>
      <p:ext uri="{BB962C8B-B14F-4D97-AF65-F5344CB8AC3E}">
        <p14:creationId xmlns:p14="http://schemas.microsoft.com/office/powerpoint/2010/main" val="35195504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580</TotalTime>
  <Words>576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PRODUCT PROCESSING SYSTEM</vt:lpstr>
      <vt:lpstr>PROJECT INTRODUCTION </vt:lpstr>
      <vt:lpstr>APPROACH USE IN PROJECT :MVC</vt:lpstr>
      <vt:lpstr>(.) FRONT END TECHNOLOGY  =&gt; HTML , CSS , JAVASCRIPT </vt:lpstr>
      <vt:lpstr>Functional Requirements:</vt:lpstr>
      <vt:lpstr>The Ordering System</vt:lpstr>
      <vt:lpstr>Inventory Management System </vt:lpstr>
      <vt:lpstr>Order Retrieval System</vt:lpstr>
      <vt:lpstr>METHODOLOGY USE</vt:lpstr>
      <vt:lpstr>Combination of waterfall and spiral model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PROCESSING SYSTEM</dc:title>
  <dc:creator>Prajwal</dc:creator>
  <cp:lastModifiedBy>Prajwal</cp:lastModifiedBy>
  <cp:revision>13</cp:revision>
  <dcterms:created xsi:type="dcterms:W3CDTF">2019-09-04T19:23:48Z</dcterms:created>
  <dcterms:modified xsi:type="dcterms:W3CDTF">2019-09-05T05:13:49Z</dcterms:modified>
</cp:coreProperties>
</file>