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6" r:id="rId5"/>
    <p:sldMasterId id="2147483714" r:id="rId6"/>
    <p:sldMasterId id="2147483732" r:id="rId7"/>
    <p:sldMasterId id="2147483750" r:id="rId8"/>
  </p:sldMasterIdLst>
  <p:sldIdLst>
    <p:sldId id="263" r:id="rId9"/>
    <p:sldId id="267" r:id="rId10"/>
    <p:sldId id="269" r:id="rId11"/>
    <p:sldId id="274" r:id="rId12"/>
    <p:sldId id="270" r:id="rId13"/>
    <p:sldId id="256" r:id="rId14"/>
    <p:sldId id="278" r:id="rId15"/>
    <p:sldId id="279" r:id="rId16"/>
    <p:sldId id="280" r:id="rId17"/>
    <p:sldId id="268" r:id="rId18"/>
    <p:sldId id="281" r:id="rId19"/>
    <p:sldId id="258" r:id="rId20"/>
    <p:sldId id="259" r:id="rId21"/>
    <p:sldId id="260" r:id="rId22"/>
    <p:sldId id="271"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7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t>‹#›</a:t>
            </a:fld>
            <a:endParaRPr lang="en-IN"/>
          </a:p>
        </p:txBody>
      </p:sp>
    </p:spTree>
    <p:extLst>
      <p:ext uri="{BB962C8B-B14F-4D97-AF65-F5344CB8AC3E}">
        <p14:creationId xmlns:p14="http://schemas.microsoft.com/office/powerpoint/2010/main" val="290542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4230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357944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86467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84608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t>05-05-2020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4284238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t>05-05-2020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2352723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652988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2069079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solidFill>
                  <a:prstClr val="white"/>
                </a:solidFill>
              </a:rPr>
              <a:pPr/>
              <a:t>05-05-2020</a:t>
            </a:fld>
            <a:endParaRPr lang="en-IN">
              <a:solidFill>
                <a:prstClr val="white"/>
              </a:solidFill>
            </a:endParaRP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solidFill>
                <a:prstClr val="white"/>
              </a:solidFill>
            </a:endParaRP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88101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81758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402095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8783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112696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241527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4" name="Footer Placeholder 3"/>
          <p:cNvSpPr>
            <a:spLocks noGrp="1"/>
          </p:cNvSpPr>
          <p:nvPr>
            <p:ph type="ftr" sz="quarter" idx="11"/>
          </p:nvPr>
        </p:nvSpPr>
        <p:spPr/>
        <p:txBody>
          <a:bodyPr/>
          <a:lstStyle/>
          <a:p>
            <a:endParaRPr lang="en-IN">
              <a:solidFill>
                <a:srgbClr val="B01513"/>
              </a:solidFill>
            </a:endParaRPr>
          </a:p>
        </p:txBody>
      </p:sp>
      <p:sp>
        <p:nvSpPr>
          <p:cNvPr id="5" name="Slide Number Placeholder 4"/>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42479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3" name="Footer Placeholder 2"/>
          <p:cNvSpPr>
            <a:spLocks noGrp="1"/>
          </p:cNvSpPr>
          <p:nvPr>
            <p:ph type="ftr" sz="quarter" idx="11"/>
          </p:nvPr>
        </p:nvSpPr>
        <p:spPr/>
        <p:txBody>
          <a:bodyPr/>
          <a:lstStyle/>
          <a:p>
            <a:endParaRPr lang="en-IN">
              <a:solidFill>
                <a:srgbClr val="B01513"/>
              </a:solidFill>
            </a:endParaRP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293619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512544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14619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057747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168232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73707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05-05-2020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3951302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66872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106749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142798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080121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813526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solidFill>
                  <a:prstClr val="white"/>
                </a:solidFill>
              </a:rPr>
              <a:pPr/>
              <a:t>05-05-2020</a:t>
            </a:fld>
            <a:endParaRPr lang="en-IN">
              <a:solidFill>
                <a:prstClr val="white"/>
              </a:solidFill>
            </a:endParaRP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solidFill>
                <a:prstClr val="white"/>
              </a:solidFill>
            </a:endParaRP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412783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37158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2420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5697413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7556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0836147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4" name="Footer Placeholder 3"/>
          <p:cNvSpPr>
            <a:spLocks noGrp="1"/>
          </p:cNvSpPr>
          <p:nvPr>
            <p:ph type="ftr" sz="quarter" idx="11"/>
          </p:nvPr>
        </p:nvSpPr>
        <p:spPr/>
        <p:txBody>
          <a:bodyPr/>
          <a:lstStyle/>
          <a:p>
            <a:endParaRPr lang="en-IN">
              <a:solidFill>
                <a:srgbClr val="B01513"/>
              </a:solidFill>
            </a:endParaRPr>
          </a:p>
        </p:txBody>
      </p:sp>
      <p:sp>
        <p:nvSpPr>
          <p:cNvPr id="5" name="Slide Number Placeholder 4"/>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9821487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3" name="Footer Placeholder 2"/>
          <p:cNvSpPr>
            <a:spLocks noGrp="1"/>
          </p:cNvSpPr>
          <p:nvPr>
            <p:ph type="ftr" sz="quarter" idx="11"/>
          </p:nvPr>
        </p:nvSpPr>
        <p:spPr/>
        <p:txBody>
          <a:bodyPr/>
          <a:lstStyle/>
          <a:p>
            <a:endParaRPr lang="en-IN">
              <a:solidFill>
                <a:srgbClr val="B01513"/>
              </a:solidFill>
            </a:endParaRP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4715790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169880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127975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2891526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530165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79811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74047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307236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7856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t>05-05-2020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32748932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8504584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016215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solidFill>
                  <a:prstClr val="white"/>
                </a:solidFill>
              </a:rPr>
              <a:pPr/>
              <a:t>05-05-2020</a:t>
            </a:fld>
            <a:endParaRPr lang="en-IN">
              <a:solidFill>
                <a:prstClr val="white"/>
              </a:solidFill>
            </a:endParaRP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solidFill>
                <a:prstClr val="white"/>
              </a:solidFill>
            </a:endParaRP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2015963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1690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8481409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450373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4718582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4" name="Footer Placeholder 3"/>
          <p:cNvSpPr>
            <a:spLocks noGrp="1"/>
          </p:cNvSpPr>
          <p:nvPr>
            <p:ph type="ftr" sz="quarter" idx="11"/>
          </p:nvPr>
        </p:nvSpPr>
        <p:spPr/>
        <p:txBody>
          <a:bodyPr/>
          <a:lstStyle/>
          <a:p>
            <a:endParaRPr lang="en-IN">
              <a:solidFill>
                <a:srgbClr val="B01513"/>
              </a:solidFill>
            </a:endParaRPr>
          </a:p>
        </p:txBody>
      </p:sp>
      <p:sp>
        <p:nvSpPr>
          <p:cNvPr id="5" name="Slide Number Placeholder 4"/>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7786282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3" name="Footer Placeholder 2"/>
          <p:cNvSpPr>
            <a:spLocks noGrp="1"/>
          </p:cNvSpPr>
          <p:nvPr>
            <p:ph type="ftr" sz="quarter" idx="11"/>
          </p:nvPr>
        </p:nvSpPr>
        <p:spPr/>
        <p:txBody>
          <a:bodyPr/>
          <a:lstStyle/>
          <a:p>
            <a:endParaRPr lang="en-IN">
              <a:solidFill>
                <a:srgbClr val="B01513"/>
              </a:solidFill>
            </a:endParaRP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250387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81124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t>05-05-2020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3843123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2183601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7252051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0156219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8679843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87435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7565056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323602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7480404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184099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solidFill>
                  <a:prstClr val="white"/>
                </a:solidFill>
              </a:rPr>
              <a:pPr/>
              <a:t>05-05-2020</a:t>
            </a:fld>
            <a:endParaRPr lang="en-IN">
              <a:solidFill>
                <a:prstClr val="white"/>
              </a:solidFill>
            </a:endParaRP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solidFill>
                <a:prstClr val="white"/>
              </a:solidFill>
            </a:endParaRP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71309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t>05-05-2020</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25441180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1006005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039762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8569669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299194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4" name="Footer Placeholder 3"/>
          <p:cNvSpPr>
            <a:spLocks noGrp="1"/>
          </p:cNvSpPr>
          <p:nvPr>
            <p:ph type="ftr" sz="quarter" idx="11"/>
          </p:nvPr>
        </p:nvSpPr>
        <p:spPr/>
        <p:txBody>
          <a:bodyPr/>
          <a:lstStyle/>
          <a:p>
            <a:endParaRPr lang="en-IN">
              <a:solidFill>
                <a:srgbClr val="B01513"/>
              </a:solidFill>
            </a:endParaRPr>
          </a:p>
        </p:txBody>
      </p:sp>
      <p:sp>
        <p:nvSpPr>
          <p:cNvPr id="5" name="Slide Number Placeholder 4"/>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7339365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3" name="Footer Placeholder 2"/>
          <p:cNvSpPr>
            <a:spLocks noGrp="1"/>
          </p:cNvSpPr>
          <p:nvPr>
            <p:ph type="ftr" sz="quarter" idx="11"/>
          </p:nvPr>
        </p:nvSpPr>
        <p:spPr/>
        <p:txBody>
          <a:bodyPr/>
          <a:lstStyle/>
          <a:p>
            <a:endParaRPr lang="en-IN">
              <a:solidFill>
                <a:srgbClr val="B01513"/>
              </a:solidFill>
            </a:endParaRP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9119829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599467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015891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5347453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44779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1683594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174131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2947494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2915532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9909087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1817645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00304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88006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jpe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jpe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1.jpe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t>05-05-2020</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t>‹#›</a:t>
            </a:fld>
            <a:endParaRPr lang="en-IN"/>
          </a:p>
        </p:txBody>
      </p:sp>
    </p:spTree>
    <p:extLst>
      <p:ext uri="{BB962C8B-B14F-4D97-AF65-F5344CB8AC3E}">
        <p14:creationId xmlns:p14="http://schemas.microsoft.com/office/powerpoint/2010/main" val="1684322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solidFill>
                <a:srgbClr val="B01513"/>
              </a:solidFill>
            </a:endParaRP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3362907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solidFill>
                <a:srgbClr val="B01513"/>
              </a:solidFill>
            </a:endParaRP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1122338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solidFill>
                <a:srgbClr val="B01513"/>
              </a:solidFill>
            </a:endParaRP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2248163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solidFill>
                  <a:srgbClr val="B01513"/>
                </a:solidFill>
              </a:rPr>
              <a:pPr/>
              <a:t>05-05-2020</a:t>
            </a:fld>
            <a:endParaRPr lang="en-IN">
              <a:solidFill>
                <a:srgbClr val="B01513"/>
              </a:solidFill>
            </a:endParaRP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solidFill>
                <a:srgbClr val="B01513"/>
              </a:solidFill>
            </a:endParaRP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09381114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371475" y="576469"/>
            <a:ext cx="11449050" cy="1924049"/>
          </a:xfrm>
        </p:spPr>
        <p:txBody>
          <a:bodyPr>
            <a:noAutofit/>
          </a:bodyPr>
          <a:lstStyle/>
          <a:p>
            <a:pPr algn="ctr" fontAlgn="base"/>
            <a:r>
              <a:rPr lang="en-IN" sz="4800" b="1" dirty="0" err="1">
                <a:solidFill>
                  <a:schemeClr val="tx1">
                    <a:lumMod val="50000"/>
                    <a:lumOff val="50000"/>
                  </a:schemeClr>
                </a:solidFill>
              </a:rPr>
              <a:t>Realme</a:t>
            </a:r>
            <a:r>
              <a:rPr lang="en-IN" sz="4800" b="1" dirty="0">
                <a:solidFill>
                  <a:schemeClr val="tx1">
                    <a:lumMod val="50000"/>
                    <a:lumOff val="50000"/>
                  </a:schemeClr>
                </a:solidFill>
              </a:rPr>
              <a:t> </a:t>
            </a:r>
            <a:r>
              <a:rPr lang="en-IN" sz="4800" b="1" dirty="0" err="1">
                <a:solidFill>
                  <a:schemeClr val="tx1">
                    <a:lumMod val="50000"/>
                    <a:lumOff val="50000"/>
                  </a:schemeClr>
                </a:solidFill>
              </a:rPr>
              <a:t>Paysa</a:t>
            </a:r>
            <a:r>
              <a:rPr lang="en-IN" sz="4800" b="1" dirty="0">
                <a:solidFill>
                  <a:schemeClr val="tx1">
                    <a:lumMod val="50000"/>
                    <a:lumOff val="50000"/>
                  </a:schemeClr>
                </a:solidFill>
              </a:rPr>
              <a:t> UPI Hackathon</a:t>
            </a:r>
            <a:br>
              <a:rPr lang="en-IN" sz="4800" b="1" dirty="0">
                <a:solidFill>
                  <a:schemeClr val="tx1">
                    <a:lumMod val="50000"/>
                    <a:lumOff val="50000"/>
                  </a:schemeClr>
                </a:solidFill>
              </a:rPr>
            </a:br>
            <a:r>
              <a:rPr lang="en-IN" sz="4800" b="1" dirty="0">
                <a:solidFill>
                  <a:schemeClr val="tx1">
                    <a:lumMod val="50000"/>
                    <a:lumOff val="50000"/>
                  </a:schemeClr>
                </a:solidFill>
              </a:rPr>
              <a:t>Phase 2: Detailed Solution Phase</a:t>
            </a:r>
            <a:br>
              <a:rPr lang="en-IN" sz="4800" b="1" dirty="0">
                <a:solidFill>
                  <a:schemeClr val="tx1">
                    <a:lumMod val="50000"/>
                    <a:lumOff val="50000"/>
                  </a:schemeClr>
                </a:solidFill>
              </a:rPr>
            </a:br>
            <a:r>
              <a:rPr lang="en-IN" sz="2400" dirty="0">
                <a:solidFill>
                  <a:schemeClr val="tx1">
                    <a:lumMod val="50000"/>
                    <a:lumOff val="50000"/>
                  </a:schemeClr>
                </a:solidFill>
              </a:rPr>
              <a:t>Submission format</a:t>
            </a:r>
            <a:endParaRPr lang="en-US" sz="4800" dirty="0">
              <a:solidFill>
                <a:schemeClr val="tx1">
                  <a:lumMod val="50000"/>
                  <a:lumOff val="50000"/>
                </a:schemeClr>
              </a:solidFill>
            </a:endParaRPr>
          </a:p>
        </p:txBody>
      </p:sp>
      <p:sp>
        <p:nvSpPr>
          <p:cNvPr id="6" name="Rectangle 5">
            <a:extLst>
              <a:ext uri="{FF2B5EF4-FFF2-40B4-BE49-F238E27FC236}">
                <a16:creationId xmlns:a16="http://schemas.microsoft.com/office/drawing/2014/main" xmlns="" id="{806C481F-6CBB-4C0B-B11C-3EB411C7F007}"/>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782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838200" y="-457200"/>
            <a:ext cx="11449050" cy="1924049"/>
          </a:xfrm>
        </p:spPr>
        <p:txBody>
          <a:bodyPr>
            <a:noAutofit/>
          </a:bodyPr>
          <a:lstStyle/>
          <a:p>
            <a:pPr fontAlgn="base"/>
            <a:r>
              <a:rPr lang="en-IN" sz="2800" b="1" dirty="0">
                <a:solidFill>
                  <a:schemeClr val="tx1">
                    <a:lumMod val="50000"/>
                    <a:lumOff val="50000"/>
                  </a:schemeClr>
                </a:solidFill>
              </a:rPr>
              <a:t>Technical &amp; architectural details  </a:t>
            </a:r>
            <a:endParaRPr lang="en-US" sz="2800" b="1" dirty="0">
              <a:solidFill>
                <a:schemeClr val="tx1">
                  <a:lumMod val="50000"/>
                  <a:lumOff val="50000"/>
                </a:schemeClr>
              </a:solidFill>
            </a:endParaRP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978010" y="1582341"/>
            <a:ext cx="10654748" cy="2308324"/>
          </a:xfrm>
          <a:prstGeom prst="rect">
            <a:avLst/>
          </a:prstGeom>
        </p:spPr>
        <p:txBody>
          <a:bodyPr wrap="square">
            <a:spAutoFit/>
          </a:bodyPr>
          <a:lstStyle/>
          <a:p>
            <a:r>
              <a:rPr lang="en-US" dirty="0"/>
              <a:t>  1. Architecture: The app was created for both conductors and even the passengers which included many facilities like the conductor can detect the passengers without a ticket or the ones whose ticket has expired so as to maintain proper flow of passengers</a:t>
            </a:r>
            <a:r>
              <a:rPr lang="en-US" dirty="0" smtClean="0"/>
              <a:t>. The </a:t>
            </a:r>
            <a:r>
              <a:rPr lang="en-US" dirty="0"/>
              <a:t>conductor was given a option to scan the QR code to verify the validity of the ticket and maintain proper count of the passengers onboard</a:t>
            </a:r>
            <a:r>
              <a:rPr lang="en-US" dirty="0" smtClean="0"/>
              <a:t>. Our </a:t>
            </a:r>
            <a:r>
              <a:rPr lang="en-US" dirty="0"/>
              <a:t>idea of digital payment in this sector will surely ease the workload of the conductors and help increase transparency in this sector.</a:t>
            </a:r>
            <a:endParaRPr lang="en-US" dirty="0"/>
          </a:p>
          <a:p>
            <a:r>
              <a:rPr lang="en-US" dirty="0"/>
              <a:t/>
            </a:r>
            <a:br>
              <a:rPr lang="en-US" dirty="0"/>
            </a:br>
            <a:endParaRPr lang="en-US" dirty="0"/>
          </a:p>
        </p:txBody>
      </p:sp>
    </p:spTree>
    <p:extLst>
      <p:ext uri="{BB962C8B-B14F-4D97-AF65-F5344CB8AC3E}">
        <p14:creationId xmlns:p14="http://schemas.microsoft.com/office/powerpoint/2010/main" val="5623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838200" y="-457200"/>
            <a:ext cx="11449050" cy="1924049"/>
          </a:xfrm>
        </p:spPr>
        <p:txBody>
          <a:bodyPr>
            <a:noAutofit/>
          </a:bodyPr>
          <a:lstStyle/>
          <a:p>
            <a:pPr fontAlgn="base"/>
            <a:r>
              <a:rPr lang="en-IN" sz="2800" b="1" dirty="0">
                <a:solidFill>
                  <a:schemeClr val="tx1">
                    <a:lumMod val="50000"/>
                    <a:lumOff val="50000"/>
                  </a:schemeClr>
                </a:solidFill>
              </a:rPr>
              <a:t>Technical &amp; architectural details  </a:t>
            </a:r>
            <a:endParaRPr lang="en-US" sz="2800" b="1" dirty="0">
              <a:solidFill>
                <a:schemeClr val="tx1">
                  <a:lumMod val="50000"/>
                  <a:lumOff val="50000"/>
                </a:schemeClr>
              </a:solidFill>
            </a:endParaRP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Rectangle 2"/>
          <p:cNvSpPr/>
          <p:nvPr/>
        </p:nvSpPr>
        <p:spPr>
          <a:xfrm>
            <a:off x="978010" y="1582341"/>
            <a:ext cx="10654748" cy="4247317"/>
          </a:xfrm>
          <a:prstGeom prst="rect">
            <a:avLst/>
          </a:prstGeom>
        </p:spPr>
        <p:txBody>
          <a:bodyPr wrap="square">
            <a:spAutoFit/>
          </a:bodyPr>
          <a:lstStyle/>
          <a:p>
            <a:r>
              <a:rPr lang="en-US" dirty="0"/>
              <a:t> 2.Technical Stack : The apps required for the conductor and passengers were created using react-native. React-native was chosen because one of its advantages is high performance and other that you don’t have to create apps separately for both Android and IOS once created in react-native. The API’s were created in node.js by making use of express module and they were consumed from the react-native (frontend) so as to interact with the database and make post and get requests so as to keep track of the passenger’s data as well as of the conductor’s data.</a:t>
            </a:r>
          </a:p>
          <a:p>
            <a:endParaRPr lang="en-US" dirty="0"/>
          </a:p>
          <a:p>
            <a:endParaRPr lang="en-US" dirty="0"/>
          </a:p>
          <a:p>
            <a:r>
              <a:rPr lang="en-US" dirty="0"/>
              <a:t/>
            </a:r>
            <a:br>
              <a:rPr lang="en-US" dirty="0"/>
            </a:br>
            <a:r>
              <a:rPr lang="en-US" dirty="0"/>
              <a:t>3.Database:The data was stored in the </a:t>
            </a:r>
            <a:r>
              <a:rPr lang="en-US" dirty="0" err="1"/>
              <a:t>mongodb</a:t>
            </a:r>
            <a:r>
              <a:rPr lang="en-US" dirty="0"/>
              <a:t> database which has some advantages that it has a flexible schema and it can even scale horizontally and the same database hosted locally can be even taken to the cloud if this product becomes a huge success.</a:t>
            </a:r>
          </a:p>
          <a:p>
            <a:r>
              <a:rPr lang="en-US" dirty="0"/>
              <a:t/>
            </a:r>
            <a:br>
              <a:rPr lang="en-US" dirty="0"/>
            </a:br>
            <a:endParaRPr lang="en-US" dirty="0"/>
          </a:p>
        </p:txBody>
      </p:sp>
    </p:spTree>
    <p:extLst>
      <p:ext uri="{BB962C8B-B14F-4D97-AF65-F5344CB8AC3E}">
        <p14:creationId xmlns:p14="http://schemas.microsoft.com/office/powerpoint/2010/main" val="282487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371475" y="-431599"/>
            <a:ext cx="11449050" cy="1924049"/>
          </a:xfrm>
        </p:spPr>
        <p:txBody>
          <a:bodyPr>
            <a:noAutofit/>
          </a:bodyPr>
          <a:lstStyle/>
          <a:p>
            <a:r>
              <a:rPr lang="en-US" sz="2800" b="1" dirty="0">
                <a:solidFill>
                  <a:schemeClr val="tx1">
                    <a:lumMod val="50000"/>
                    <a:lumOff val="50000"/>
                  </a:schemeClr>
                </a:solidFill>
              </a:rPr>
              <a:t>What do you need from us to make the solution live?</a:t>
            </a:r>
            <a:endParaRPr lang="en-IN" sz="2800" b="1" dirty="0">
              <a:solidFill>
                <a:schemeClr val="tx1">
                  <a:lumMod val="50000"/>
                  <a:lumOff val="50000"/>
                </a:schemeClr>
              </a:solidFill>
            </a:endParaRPr>
          </a:p>
        </p:txBody>
      </p:sp>
      <p:sp>
        <p:nvSpPr>
          <p:cNvPr id="3" name="Rectangle 2">
            <a:extLst>
              <a:ext uri="{FF2B5EF4-FFF2-40B4-BE49-F238E27FC236}">
                <a16:creationId xmlns:a16="http://schemas.microsoft.com/office/drawing/2014/main" xmlns="" id="{521554C6-4534-4BF6-9920-5217A046B248}"/>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85030" y="1859340"/>
            <a:ext cx="10917140" cy="2031325"/>
          </a:xfrm>
          <a:prstGeom prst="rect">
            <a:avLst/>
          </a:prstGeom>
        </p:spPr>
        <p:txBody>
          <a:bodyPr wrap="square">
            <a:spAutoFit/>
          </a:bodyPr>
          <a:lstStyle/>
          <a:p>
            <a:r>
              <a:rPr lang="en-US" dirty="0"/>
              <a:t>Most of the work to build this project on the large scale will be done by us. But we will be needing your help in the integration of the payment process. The normal API cannot handle so many requests at a time, so we need the standard payment system, which has proper system design, with uniform load balancing, and other factors. So to integrate the </a:t>
            </a:r>
            <a:r>
              <a:rPr lang="en-US" dirty="0" err="1"/>
              <a:t>realme</a:t>
            </a:r>
            <a:r>
              <a:rPr lang="en-US" dirty="0"/>
              <a:t> </a:t>
            </a:r>
            <a:r>
              <a:rPr lang="en-US" dirty="0" err="1"/>
              <a:t>paysa</a:t>
            </a:r>
            <a:r>
              <a:rPr lang="en-US" dirty="0"/>
              <a:t> with our application, we will need help from your side.</a:t>
            </a:r>
            <a:endParaRPr lang="en-US" dirty="0"/>
          </a:p>
          <a:p>
            <a:r>
              <a:rPr lang="en-US" dirty="0"/>
              <a:t/>
            </a:r>
            <a:br>
              <a:rPr lang="en-US" dirty="0"/>
            </a:br>
            <a:endParaRPr lang="en-US" dirty="0"/>
          </a:p>
        </p:txBody>
      </p:sp>
    </p:spTree>
    <p:extLst>
      <p:ext uri="{BB962C8B-B14F-4D97-AF65-F5344CB8AC3E}">
        <p14:creationId xmlns:p14="http://schemas.microsoft.com/office/powerpoint/2010/main" val="136811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542778" y="-147711"/>
            <a:ext cx="11449050" cy="1924049"/>
          </a:xfrm>
        </p:spPr>
        <p:txBody>
          <a:bodyPr>
            <a:noAutofit/>
          </a:bodyPr>
          <a:lstStyle/>
          <a:p>
            <a:pPr fontAlgn="base"/>
            <a:r>
              <a:rPr lang="en-US" sz="2800" b="1" dirty="0">
                <a:solidFill>
                  <a:schemeClr val="tx1">
                    <a:lumMod val="50000"/>
                    <a:lumOff val="50000"/>
                  </a:schemeClr>
                </a:solidFill>
              </a:rPr>
              <a:t>Core tech stack: Frameworks, technology and platforms to build your solution</a:t>
            </a:r>
          </a:p>
        </p:txBody>
      </p:sp>
      <p:sp>
        <p:nvSpPr>
          <p:cNvPr id="4" name="Rectangle 3">
            <a:extLst>
              <a:ext uri="{FF2B5EF4-FFF2-40B4-BE49-F238E27FC236}">
                <a16:creationId xmlns:a16="http://schemas.microsoft.com/office/drawing/2014/main" xmlns="" id="{4B50821C-0FBC-4864-9651-3DCB9E9BD575}"/>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636104" y="2231021"/>
            <a:ext cx="11179534" cy="2585323"/>
          </a:xfrm>
          <a:prstGeom prst="rect">
            <a:avLst/>
          </a:prstGeom>
        </p:spPr>
        <p:txBody>
          <a:bodyPr wrap="square">
            <a:spAutoFit/>
          </a:bodyPr>
          <a:lstStyle/>
          <a:p>
            <a:r>
              <a:rPr lang="en-US" dirty="0"/>
              <a:t>1. Framework</a:t>
            </a:r>
            <a:r>
              <a:rPr lang="en-US" dirty="0" smtClean="0"/>
              <a:t>: React-native </a:t>
            </a:r>
            <a:r>
              <a:rPr lang="en-US" dirty="0"/>
              <a:t>framework to build UI components for both IOS and Android.</a:t>
            </a:r>
            <a:endParaRPr lang="en-US" dirty="0"/>
          </a:p>
          <a:p>
            <a:r>
              <a:rPr lang="en-US" dirty="0"/>
              <a:t>                    Express : which provides mechanisms to write handlers for requests with  </a:t>
            </a:r>
            <a:endParaRPr lang="en-US" dirty="0"/>
          </a:p>
          <a:p>
            <a:r>
              <a:rPr lang="en-US" dirty="0"/>
              <a:t>                   different HTTP verbs at different URL paths (routes).</a:t>
            </a:r>
            <a:endParaRPr lang="en-US" dirty="0"/>
          </a:p>
          <a:p>
            <a:r>
              <a:rPr lang="en-US" dirty="0"/>
              <a:t> </a:t>
            </a:r>
            <a:endParaRPr lang="en-US" dirty="0"/>
          </a:p>
          <a:p>
            <a:r>
              <a:rPr lang="en-US" dirty="0"/>
              <a:t>2.Technologies used: </a:t>
            </a:r>
            <a:r>
              <a:rPr lang="en-US" dirty="0" err="1"/>
              <a:t>Javascript</a:t>
            </a:r>
            <a:r>
              <a:rPr lang="en-US" dirty="0" smtClean="0"/>
              <a:t>, Node.js, </a:t>
            </a:r>
            <a:r>
              <a:rPr lang="en-US" dirty="0" err="1" smtClean="0"/>
              <a:t>Mongodb</a:t>
            </a:r>
            <a:r>
              <a:rPr lang="en-US" dirty="0" smtClean="0"/>
              <a:t>, Expo, Postman</a:t>
            </a:r>
            <a:r>
              <a:rPr lang="en-US" dirty="0"/>
              <a:t>.</a:t>
            </a:r>
            <a:endParaRPr lang="en-US" dirty="0"/>
          </a:p>
          <a:p>
            <a:r>
              <a:rPr lang="en-US" dirty="0"/>
              <a:t/>
            </a:r>
            <a:br>
              <a:rPr lang="en-US" dirty="0"/>
            </a:br>
            <a:r>
              <a:rPr lang="en-US" dirty="0"/>
              <a:t>3,Platforms used for building process: Android and </a:t>
            </a:r>
            <a:r>
              <a:rPr lang="en-US" dirty="0" smtClean="0"/>
              <a:t>IOS.</a:t>
            </a:r>
            <a:endParaRPr lang="en-US" dirty="0"/>
          </a:p>
          <a:p>
            <a:r>
              <a:rPr lang="en-US" dirty="0"/>
              <a:t/>
            </a:r>
            <a:br>
              <a:rPr lang="en-US" dirty="0"/>
            </a:br>
            <a:endParaRPr lang="en-US" dirty="0"/>
          </a:p>
        </p:txBody>
      </p:sp>
    </p:spTree>
    <p:extLst>
      <p:ext uri="{BB962C8B-B14F-4D97-AF65-F5344CB8AC3E}">
        <p14:creationId xmlns:p14="http://schemas.microsoft.com/office/powerpoint/2010/main" val="7014179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588205" y="-863196"/>
            <a:ext cx="11449050" cy="1924049"/>
          </a:xfrm>
        </p:spPr>
        <p:txBody>
          <a:bodyPr>
            <a:noAutofit/>
          </a:bodyPr>
          <a:lstStyle/>
          <a:p>
            <a:r>
              <a:rPr lang="en-US" sz="2800" b="1" dirty="0">
                <a:solidFill>
                  <a:schemeClr val="tx1">
                    <a:lumMod val="50000"/>
                    <a:lumOff val="50000"/>
                  </a:schemeClr>
                </a:solidFill>
              </a:rPr>
              <a:t>Please do talk about your innovation </a:t>
            </a:r>
            <a:endParaRPr lang="en-IN" sz="2800" b="1" dirty="0">
              <a:solidFill>
                <a:schemeClr val="tx1">
                  <a:lumMod val="50000"/>
                  <a:lumOff val="50000"/>
                </a:schemeClr>
              </a:solidFill>
            </a:endParaRPr>
          </a:p>
        </p:txBody>
      </p:sp>
      <p:sp>
        <p:nvSpPr>
          <p:cNvPr id="3" name="Rectangle 2">
            <a:extLst>
              <a:ext uri="{FF2B5EF4-FFF2-40B4-BE49-F238E27FC236}">
                <a16:creationId xmlns:a16="http://schemas.microsoft.com/office/drawing/2014/main" xmlns="" id="{224555D1-3074-40F0-AB70-52390495A943}"/>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8153" y="1588824"/>
            <a:ext cx="10821725" cy="3970318"/>
          </a:xfrm>
          <a:prstGeom prst="rect">
            <a:avLst/>
          </a:prstGeom>
        </p:spPr>
        <p:txBody>
          <a:bodyPr wrap="square">
            <a:spAutoFit/>
          </a:bodyPr>
          <a:lstStyle/>
          <a:p>
            <a:pPr algn="just"/>
            <a:r>
              <a:rPr lang="en-US" dirty="0"/>
              <a:t>1.Since this e-booking facility was available in every transport facilities we came up </a:t>
            </a:r>
            <a:r>
              <a:rPr lang="en-US" dirty="0" smtClean="0"/>
              <a:t>to implement </a:t>
            </a:r>
            <a:r>
              <a:rPr lang="en-US" dirty="0"/>
              <a:t>this same into bus transportation as well and implement this with the </a:t>
            </a:r>
            <a:r>
              <a:rPr lang="en-US" dirty="0" smtClean="0"/>
              <a:t>proper</a:t>
            </a:r>
            <a:r>
              <a:rPr lang="en-US" dirty="0"/>
              <a:t> </a:t>
            </a:r>
            <a:r>
              <a:rPr lang="en-US" dirty="0" smtClean="0"/>
              <a:t>design </a:t>
            </a:r>
            <a:r>
              <a:rPr lang="en-US" dirty="0"/>
              <a:t>architecture.</a:t>
            </a:r>
            <a:endParaRPr lang="en-US" dirty="0"/>
          </a:p>
          <a:p>
            <a:pPr algn="just"/>
            <a:r>
              <a:rPr lang="en-US" dirty="0"/>
              <a:t>2. In the current system there is no proper way to detect fast the passengers with the no </a:t>
            </a:r>
            <a:r>
              <a:rPr lang="en-US" dirty="0" smtClean="0"/>
              <a:t>tickets so </a:t>
            </a:r>
            <a:r>
              <a:rPr lang="en-US" dirty="0"/>
              <a:t>our app maintains a record for each passengers start station as well as destination </a:t>
            </a:r>
            <a:r>
              <a:rPr lang="en-US" dirty="0" smtClean="0"/>
              <a:t>station and </a:t>
            </a:r>
            <a:r>
              <a:rPr lang="en-US" dirty="0"/>
              <a:t>if that passenger travels beyond that destination then the message will be sent to </a:t>
            </a:r>
            <a:r>
              <a:rPr lang="en-US" dirty="0" smtClean="0"/>
              <a:t>the conductor </a:t>
            </a:r>
            <a:r>
              <a:rPr lang="en-US" dirty="0"/>
              <a:t>about the passengers and his/her details.</a:t>
            </a:r>
            <a:endParaRPr lang="en-US" dirty="0"/>
          </a:p>
          <a:p>
            <a:pPr algn="just"/>
            <a:r>
              <a:rPr lang="en-US" dirty="0"/>
              <a:t>3. There is no way to book your tickets in advance in the current bus transportation but we </a:t>
            </a:r>
            <a:r>
              <a:rPr lang="en-US" dirty="0" smtClean="0"/>
              <a:t>will even </a:t>
            </a:r>
            <a:r>
              <a:rPr lang="en-US" dirty="0"/>
              <a:t>provide that and the notification regarding the confirmation of ticket will be sent to the </a:t>
            </a:r>
            <a:r>
              <a:rPr lang="en-US" dirty="0" smtClean="0"/>
              <a:t>passenger </a:t>
            </a:r>
            <a:r>
              <a:rPr lang="en-US" dirty="0"/>
              <a:t>15 minutes prior to the bus timings because in the bus transportation the booking </a:t>
            </a:r>
            <a:r>
              <a:rPr lang="en-US" dirty="0" smtClean="0"/>
              <a:t>    process </a:t>
            </a:r>
            <a:r>
              <a:rPr lang="en-US" dirty="0"/>
              <a:t>is a bit fluctuating and by doing so we can maintain the proper record in our </a:t>
            </a:r>
            <a:r>
              <a:rPr lang="en-US" dirty="0" smtClean="0"/>
              <a:t> database</a:t>
            </a:r>
            <a:r>
              <a:rPr lang="en-US" dirty="0"/>
              <a:t>.         </a:t>
            </a:r>
            <a:endParaRPr lang="en-US" dirty="0"/>
          </a:p>
          <a:p>
            <a:pPr algn="just"/>
            <a:r>
              <a:rPr lang="en-US" dirty="0"/>
              <a:t/>
            </a:r>
            <a:br>
              <a:rPr lang="en-US" dirty="0"/>
            </a:br>
            <a:endParaRPr lang="en-US" dirty="0"/>
          </a:p>
        </p:txBody>
      </p:sp>
    </p:spTree>
    <p:extLst>
      <p:ext uri="{BB962C8B-B14F-4D97-AF65-F5344CB8AC3E}">
        <p14:creationId xmlns:p14="http://schemas.microsoft.com/office/powerpoint/2010/main" val="357851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838200" y="-457199"/>
            <a:ext cx="11449050" cy="1199322"/>
          </a:xfrm>
        </p:spPr>
        <p:txBody>
          <a:bodyPr>
            <a:noAutofit/>
          </a:bodyPr>
          <a:lstStyle/>
          <a:p>
            <a:pPr lvl="0"/>
            <a:r>
              <a:rPr lang="en-IN" sz="2800" b="1" dirty="0">
                <a:solidFill>
                  <a:schemeClr val="tx1">
                    <a:lumMod val="50000"/>
                    <a:lumOff val="50000"/>
                  </a:schemeClr>
                </a:solidFill>
              </a:rPr>
              <a:t/>
            </a:r>
            <a:br>
              <a:rPr lang="en-IN" sz="2800" b="1" dirty="0">
                <a:solidFill>
                  <a:schemeClr val="tx1">
                    <a:lumMod val="50000"/>
                    <a:lumOff val="50000"/>
                  </a:schemeClr>
                </a:solidFill>
              </a:rPr>
            </a:br>
            <a:r>
              <a:rPr lang="en-IN" sz="2800" b="1" dirty="0">
                <a:solidFill>
                  <a:schemeClr val="tx1">
                    <a:lumMod val="50000"/>
                    <a:lumOff val="50000"/>
                  </a:schemeClr>
                </a:solidFill>
              </a:rPr>
              <a:t>Team composition &amp; Experience</a:t>
            </a: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917050" y="1052931"/>
            <a:ext cx="10580535" cy="2031325"/>
          </a:xfrm>
          <a:prstGeom prst="rect">
            <a:avLst/>
          </a:prstGeom>
        </p:spPr>
        <p:txBody>
          <a:bodyPr wrap="square">
            <a:spAutoFit/>
          </a:bodyPr>
          <a:lstStyle/>
          <a:p>
            <a:r>
              <a:rPr lang="en-US" dirty="0" err="1"/>
              <a:t>Prajwal</a:t>
            </a:r>
            <a:r>
              <a:rPr lang="en-US" dirty="0"/>
              <a:t> </a:t>
            </a:r>
            <a:r>
              <a:rPr lang="en-US" dirty="0" err="1"/>
              <a:t>Kotalwar</a:t>
            </a:r>
            <a:r>
              <a:rPr lang="en-US" dirty="0"/>
              <a:t> – Backend Development (TY Computer Engineering, </a:t>
            </a:r>
            <a:r>
              <a:rPr lang="en-US" dirty="0" err="1"/>
              <a:t>VIT,Pune</a:t>
            </a:r>
            <a:r>
              <a:rPr lang="en-US" dirty="0"/>
              <a:t>.)</a:t>
            </a:r>
          </a:p>
          <a:p>
            <a:r>
              <a:rPr lang="en-US" dirty="0" err="1"/>
              <a:t>Darshan</a:t>
            </a:r>
            <a:r>
              <a:rPr lang="en-US" dirty="0"/>
              <a:t> </a:t>
            </a:r>
            <a:r>
              <a:rPr lang="en-US" dirty="0" err="1"/>
              <a:t>Awachat</a:t>
            </a:r>
            <a:r>
              <a:rPr lang="en-US" dirty="0"/>
              <a:t> – Backend Development (TY Computer Engineering, </a:t>
            </a:r>
            <a:r>
              <a:rPr lang="en-US" dirty="0" err="1"/>
              <a:t>VIT,Pune</a:t>
            </a:r>
            <a:r>
              <a:rPr lang="en-US" dirty="0"/>
              <a:t>.)</a:t>
            </a:r>
          </a:p>
          <a:p>
            <a:r>
              <a:rPr lang="en-US" dirty="0" err="1"/>
              <a:t>Girish</a:t>
            </a:r>
            <a:r>
              <a:rPr lang="en-US" dirty="0"/>
              <a:t> </a:t>
            </a:r>
            <a:r>
              <a:rPr lang="en-US" dirty="0" err="1"/>
              <a:t>Hotwani</a:t>
            </a:r>
            <a:r>
              <a:rPr lang="en-US" dirty="0"/>
              <a:t> – Database Manager (TY Computer Engineering, </a:t>
            </a:r>
            <a:r>
              <a:rPr lang="en-US" dirty="0" err="1"/>
              <a:t>VIT,Pune</a:t>
            </a:r>
            <a:r>
              <a:rPr lang="en-US" dirty="0"/>
              <a:t>.)</a:t>
            </a:r>
          </a:p>
          <a:p>
            <a:r>
              <a:rPr lang="en-US" dirty="0" err="1"/>
              <a:t>Hemant</a:t>
            </a:r>
            <a:r>
              <a:rPr lang="en-US" dirty="0"/>
              <a:t> </a:t>
            </a:r>
            <a:r>
              <a:rPr lang="en-US" dirty="0" err="1"/>
              <a:t>Pardeshi</a:t>
            </a:r>
            <a:r>
              <a:rPr lang="en-US" dirty="0"/>
              <a:t> – Frontend development (TY Computer Engineering, </a:t>
            </a:r>
            <a:r>
              <a:rPr lang="en-US" dirty="0" err="1"/>
              <a:t>VIT,Pune</a:t>
            </a:r>
            <a:r>
              <a:rPr lang="en-US" dirty="0"/>
              <a:t>.)</a:t>
            </a:r>
          </a:p>
          <a:p>
            <a:r>
              <a:rPr lang="en-US" dirty="0" err="1"/>
              <a:t>Shubham</a:t>
            </a:r>
            <a:r>
              <a:rPr lang="en-US" dirty="0"/>
              <a:t> </a:t>
            </a:r>
            <a:r>
              <a:rPr lang="en-US" dirty="0" err="1"/>
              <a:t>Thorat</a:t>
            </a:r>
            <a:r>
              <a:rPr lang="en-US" dirty="0"/>
              <a:t> – Frontend development (TY Electronics, </a:t>
            </a:r>
            <a:r>
              <a:rPr lang="en-US" dirty="0" err="1"/>
              <a:t>VIT,Pune</a:t>
            </a:r>
            <a:r>
              <a:rPr lang="en-US" dirty="0"/>
              <a:t>.)</a:t>
            </a:r>
          </a:p>
          <a:p>
            <a:r>
              <a:rPr lang="en-US" dirty="0"/>
              <a:t/>
            </a:r>
            <a:br>
              <a:rPr lang="en-US" dirty="0"/>
            </a:br>
            <a:endParaRPr lang="en-US" dirty="0"/>
          </a:p>
        </p:txBody>
      </p:sp>
      <p:sp>
        <p:nvSpPr>
          <p:cNvPr id="5" name="Rectangle 4"/>
          <p:cNvSpPr/>
          <p:nvPr/>
        </p:nvSpPr>
        <p:spPr>
          <a:xfrm>
            <a:off x="1012466" y="3084256"/>
            <a:ext cx="10349947" cy="1477328"/>
          </a:xfrm>
          <a:prstGeom prst="rect">
            <a:avLst/>
          </a:prstGeom>
        </p:spPr>
        <p:txBody>
          <a:bodyPr wrap="square">
            <a:spAutoFit/>
          </a:bodyPr>
          <a:lstStyle/>
          <a:p>
            <a:r>
              <a:rPr lang="en-US" dirty="0"/>
              <a:t>Participated in various inter college </a:t>
            </a:r>
            <a:r>
              <a:rPr lang="en-US" dirty="0" err="1"/>
              <a:t>hackathon</a:t>
            </a:r>
            <a:r>
              <a:rPr lang="en-US" dirty="0"/>
              <a:t>. Each member has experience in working on different software applications like file manager for android, operating system which have mouse driver, keyboard driver, file system. Members of the group have payment system experience like </a:t>
            </a:r>
            <a:r>
              <a:rPr lang="en-US" dirty="0" err="1"/>
              <a:t>Raysor</a:t>
            </a:r>
            <a:r>
              <a:rPr lang="en-US" dirty="0"/>
              <a:t>-pay API for payment gateway. </a:t>
            </a:r>
            <a:r>
              <a:rPr lang="en-US" dirty="0" smtClean="0"/>
              <a:t>Members of the team are currently interned at MNC,s. </a:t>
            </a:r>
            <a:endParaRPr lang="en-US" dirty="0"/>
          </a:p>
        </p:txBody>
      </p:sp>
    </p:spTree>
    <p:extLst>
      <p:ext uri="{BB962C8B-B14F-4D97-AF65-F5344CB8AC3E}">
        <p14:creationId xmlns:p14="http://schemas.microsoft.com/office/powerpoint/2010/main" val="122807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268357" y="-125895"/>
            <a:ext cx="11449050" cy="1924049"/>
          </a:xfrm>
        </p:spPr>
        <p:txBody>
          <a:bodyPr>
            <a:noAutofit/>
          </a:bodyPr>
          <a:lstStyle/>
          <a:p>
            <a:pPr algn="ctr" fontAlgn="base"/>
            <a:r>
              <a:rPr lang="en-IN" sz="4800" b="1" dirty="0">
                <a:solidFill>
                  <a:schemeClr val="tx1">
                    <a:lumMod val="50000"/>
                    <a:lumOff val="50000"/>
                  </a:schemeClr>
                </a:solidFill>
              </a:rPr>
              <a:t>Thank you!</a:t>
            </a:r>
            <a:endParaRPr lang="en-US" sz="4800" b="1" dirty="0">
              <a:solidFill>
                <a:schemeClr val="tx1">
                  <a:lumMod val="50000"/>
                  <a:lumOff val="50000"/>
                </a:schemeClr>
              </a:solidFill>
            </a:endParaRPr>
          </a:p>
        </p:txBody>
      </p:sp>
      <p:sp>
        <p:nvSpPr>
          <p:cNvPr id="3" name="Rectangle 2">
            <a:extLst>
              <a:ext uri="{FF2B5EF4-FFF2-40B4-BE49-F238E27FC236}">
                <a16:creationId xmlns:a16="http://schemas.microsoft.com/office/drawing/2014/main" xmlns="" id="{6CCFF520-99CC-4862-9089-B6959C1067F3}"/>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494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838200" y="-457199"/>
            <a:ext cx="11449050" cy="1398104"/>
          </a:xfrm>
        </p:spPr>
        <p:txBody>
          <a:bodyPr>
            <a:noAutofit/>
          </a:bodyPr>
          <a:lstStyle/>
          <a:p>
            <a:pPr lvl="0"/>
            <a:r>
              <a:rPr lang="en-IN" sz="2800" b="1" dirty="0">
                <a:solidFill>
                  <a:schemeClr val="tx1">
                    <a:lumMod val="50000"/>
                    <a:lumOff val="50000"/>
                  </a:schemeClr>
                </a:solidFill>
              </a:rPr>
              <a:t>Idea title and description</a:t>
            </a: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943468" y="1789245"/>
            <a:ext cx="10689289" cy="646331"/>
          </a:xfrm>
          <a:prstGeom prst="rect">
            <a:avLst/>
          </a:prstGeom>
        </p:spPr>
        <p:txBody>
          <a:bodyPr wrap="square">
            <a:spAutoFit/>
          </a:bodyPr>
          <a:lstStyle/>
          <a:p>
            <a:pPr algn="ctr"/>
            <a:r>
              <a:rPr lang="en-US" sz="3600" dirty="0"/>
              <a:t>Digital Payment In City Bus using UPI</a:t>
            </a:r>
          </a:p>
        </p:txBody>
      </p:sp>
    </p:spTree>
    <p:extLst>
      <p:ext uri="{BB962C8B-B14F-4D97-AF65-F5344CB8AC3E}">
        <p14:creationId xmlns:p14="http://schemas.microsoft.com/office/powerpoint/2010/main" val="224921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838200" y="-457200"/>
            <a:ext cx="11449050" cy="2193235"/>
          </a:xfrm>
        </p:spPr>
        <p:txBody>
          <a:bodyPr>
            <a:noAutofit/>
          </a:bodyPr>
          <a:lstStyle/>
          <a:p>
            <a:pPr lvl="0"/>
            <a:r>
              <a:rPr lang="en-IN" sz="2800" b="1" dirty="0">
                <a:solidFill>
                  <a:schemeClr val="tx1">
                    <a:lumMod val="50000"/>
                    <a:lumOff val="50000"/>
                  </a:schemeClr>
                </a:solidFill>
              </a:rPr>
              <a:t/>
            </a:r>
            <a:br>
              <a:rPr lang="en-IN" sz="2800" b="1" dirty="0">
                <a:solidFill>
                  <a:schemeClr val="tx1">
                    <a:lumMod val="50000"/>
                    <a:lumOff val="50000"/>
                  </a:schemeClr>
                </a:solidFill>
              </a:rPr>
            </a:br>
            <a:r>
              <a:rPr lang="en-IN" sz="2800" b="1" dirty="0">
                <a:solidFill>
                  <a:schemeClr val="tx1">
                    <a:lumMod val="50000"/>
                    <a:lumOff val="50000"/>
                  </a:schemeClr>
                </a:solidFill>
              </a:rPr>
              <a:t/>
            </a:r>
            <a:br>
              <a:rPr lang="en-IN" sz="2800" b="1" dirty="0">
                <a:solidFill>
                  <a:schemeClr val="tx1">
                    <a:lumMod val="50000"/>
                    <a:lumOff val="50000"/>
                  </a:schemeClr>
                </a:solidFill>
              </a:rPr>
            </a:br>
            <a:r>
              <a:rPr lang="en-IN" sz="2800" b="1" dirty="0">
                <a:solidFill>
                  <a:schemeClr val="tx1">
                    <a:lumMod val="50000"/>
                    <a:lumOff val="50000"/>
                  </a:schemeClr>
                </a:solidFill>
              </a:rPr>
              <a:t>Problem Statement </a:t>
            </a:r>
            <a:br>
              <a:rPr lang="en-IN" sz="2800" b="1" dirty="0">
                <a:solidFill>
                  <a:schemeClr val="tx1">
                    <a:lumMod val="50000"/>
                    <a:lumOff val="50000"/>
                  </a:schemeClr>
                </a:solidFill>
              </a:rPr>
            </a:br>
            <a:r>
              <a:rPr lang="en-IN" sz="2800" b="1" dirty="0">
                <a:solidFill>
                  <a:schemeClr val="tx1">
                    <a:lumMod val="50000"/>
                    <a:lumOff val="50000"/>
                  </a:schemeClr>
                </a:solidFill>
              </a:rPr>
              <a:t/>
            </a:r>
            <a:br>
              <a:rPr lang="en-IN" sz="2800" b="1" dirty="0">
                <a:solidFill>
                  <a:schemeClr val="tx1">
                    <a:lumMod val="50000"/>
                    <a:lumOff val="50000"/>
                  </a:schemeClr>
                </a:solidFill>
              </a:rPr>
            </a:br>
            <a:endParaRPr lang="en-IN" sz="2800" b="1" dirty="0">
              <a:solidFill>
                <a:schemeClr val="tx1">
                  <a:lumMod val="50000"/>
                  <a:lumOff val="50000"/>
                </a:schemeClr>
              </a:solidFill>
            </a:endParaRP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917049" y="1559221"/>
            <a:ext cx="10429461" cy="1477328"/>
          </a:xfrm>
          <a:prstGeom prst="rect">
            <a:avLst/>
          </a:prstGeom>
        </p:spPr>
        <p:txBody>
          <a:bodyPr wrap="square">
            <a:spAutoFit/>
          </a:bodyPr>
          <a:lstStyle/>
          <a:p>
            <a:r>
              <a:rPr lang="en-US" b="1" dirty="0"/>
              <a:t>The use of cashless transaction is implemented in every field in transportation like cab services, railways, airplanes, etc. The only service which left behind is the city bus transportation. In city bus, there is no digital technology used to automate the process of the whole tedious task. We are designing a system in which all the process in the city bus transportation will run smoothly and cashless. </a:t>
            </a:r>
            <a:endParaRPr lang="en-US" dirty="0"/>
          </a:p>
        </p:txBody>
      </p:sp>
    </p:spTree>
    <p:extLst>
      <p:ext uri="{BB962C8B-B14F-4D97-AF65-F5344CB8AC3E}">
        <p14:creationId xmlns:p14="http://schemas.microsoft.com/office/powerpoint/2010/main" val="349918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742950" y="-431599"/>
            <a:ext cx="11449050" cy="1924049"/>
          </a:xfrm>
        </p:spPr>
        <p:txBody>
          <a:bodyPr>
            <a:noAutofit/>
          </a:bodyPr>
          <a:lstStyle/>
          <a:p>
            <a:pPr fontAlgn="base"/>
            <a:r>
              <a:rPr lang="en-US" sz="2800" b="1" dirty="0" smtClean="0">
                <a:solidFill>
                  <a:schemeClr val="tx1">
                    <a:lumMod val="50000"/>
                    <a:lumOff val="50000"/>
                  </a:schemeClr>
                </a:solidFill>
              </a:rPr>
              <a:t>Problems </a:t>
            </a:r>
            <a:r>
              <a:rPr lang="en-US" sz="2800" b="1" dirty="0">
                <a:solidFill>
                  <a:schemeClr val="tx1">
                    <a:lumMod val="50000"/>
                    <a:lumOff val="50000"/>
                  </a:schemeClr>
                </a:solidFill>
              </a:rPr>
              <a:t>I</a:t>
            </a:r>
            <a:r>
              <a:rPr lang="en-US" sz="2800" b="1" dirty="0" smtClean="0">
                <a:solidFill>
                  <a:schemeClr val="tx1">
                    <a:lumMod val="50000"/>
                    <a:lumOff val="50000"/>
                  </a:schemeClr>
                </a:solidFill>
              </a:rPr>
              <a:t>n </a:t>
            </a:r>
            <a:r>
              <a:rPr lang="en-US" sz="2800" b="1" dirty="0">
                <a:solidFill>
                  <a:schemeClr val="tx1">
                    <a:lumMod val="50000"/>
                    <a:lumOff val="50000"/>
                  </a:schemeClr>
                </a:solidFill>
              </a:rPr>
              <a:t>C</a:t>
            </a:r>
            <a:r>
              <a:rPr lang="en-US" sz="2800" b="1" dirty="0" smtClean="0">
                <a:solidFill>
                  <a:schemeClr val="tx1">
                    <a:lumMod val="50000"/>
                    <a:lumOff val="50000"/>
                  </a:schemeClr>
                </a:solidFill>
              </a:rPr>
              <a:t>urrent System</a:t>
            </a:r>
            <a:endParaRPr lang="en-US" sz="2800" b="1" dirty="0">
              <a:solidFill>
                <a:schemeClr val="tx1">
                  <a:lumMod val="50000"/>
                  <a:lumOff val="50000"/>
                </a:schemeClr>
              </a:solidFill>
            </a:endParaRP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Rectangle 2"/>
          <p:cNvSpPr/>
          <p:nvPr/>
        </p:nvSpPr>
        <p:spPr>
          <a:xfrm>
            <a:off x="805131" y="1743382"/>
            <a:ext cx="8964587" cy="3693319"/>
          </a:xfrm>
          <a:prstGeom prst="rect">
            <a:avLst/>
          </a:prstGeom>
        </p:spPr>
        <p:txBody>
          <a:bodyPr wrap="square">
            <a:spAutoFit/>
          </a:bodyPr>
          <a:lstStyle/>
          <a:p>
            <a:r>
              <a:rPr lang="en-US" dirty="0">
                <a:solidFill>
                  <a:prstClr val="black"/>
                </a:solidFill>
              </a:rPr>
              <a:t>-Tedious Process: Conductor has to do the whole process (asking the destination, check the current location, no. of persons, give the ticket to the passenger and collect the cash) manually.</a:t>
            </a:r>
          </a:p>
          <a:p>
            <a:r>
              <a:rPr lang="en-US" dirty="0">
                <a:solidFill>
                  <a:prstClr val="black"/>
                </a:solidFill>
              </a:rPr>
              <a:t>-Problem of change: The passenger often gives 100 or 200 denomination notes, so the conductor/passenger  has to look for change which consumes a lot of time, and thus the productivity of the whole process.</a:t>
            </a:r>
          </a:p>
          <a:p>
            <a:r>
              <a:rPr lang="en-US" dirty="0">
                <a:solidFill>
                  <a:prstClr val="black"/>
                </a:solidFill>
              </a:rPr>
              <a:t>-Sitting overtime: Conductor has to look for who is sitting in the bus overtime. At present time, there are many passengers who sit more time than allocated, and there has to be some person to monitor such people.</a:t>
            </a:r>
          </a:p>
          <a:p>
            <a:r>
              <a:rPr lang="en-US" dirty="0">
                <a:solidFill>
                  <a:prstClr val="black"/>
                </a:solidFill>
              </a:rPr>
              <a:t>-People travelling without the tickets: There are many people on the bus who travel without a ticket</a:t>
            </a:r>
            <a:r>
              <a:rPr lang="en-US" dirty="0" smtClean="0">
                <a:solidFill>
                  <a:prstClr val="black"/>
                </a:solidFill>
              </a:rPr>
              <a:t>, so </a:t>
            </a:r>
            <a:r>
              <a:rPr lang="en-US" dirty="0">
                <a:solidFill>
                  <a:prstClr val="black"/>
                </a:solidFill>
              </a:rPr>
              <a:t>it's hard to find such people in the crowded bus. </a:t>
            </a:r>
          </a:p>
          <a:p>
            <a:r>
              <a:rPr lang="en-US" dirty="0">
                <a:solidFill>
                  <a:prstClr val="black"/>
                </a:solidFill>
              </a:rPr>
              <a:t/>
            </a:r>
            <a:br>
              <a:rPr lang="en-US" dirty="0">
                <a:solidFill>
                  <a:prstClr val="black"/>
                </a:solidFill>
              </a:rPr>
            </a:br>
            <a:endParaRPr lang="en-US" dirty="0">
              <a:solidFill>
                <a:prstClr val="black"/>
              </a:solidFill>
            </a:endParaRPr>
          </a:p>
        </p:txBody>
      </p:sp>
    </p:spTree>
    <p:extLst>
      <p:ext uri="{BB962C8B-B14F-4D97-AF65-F5344CB8AC3E}">
        <p14:creationId xmlns:p14="http://schemas.microsoft.com/office/powerpoint/2010/main" val="324787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838200" y="-457199"/>
            <a:ext cx="11449050" cy="1199322"/>
          </a:xfrm>
        </p:spPr>
        <p:txBody>
          <a:bodyPr>
            <a:noAutofit/>
          </a:bodyPr>
          <a:lstStyle/>
          <a:p>
            <a:pPr lvl="0"/>
            <a:r>
              <a:rPr lang="en-IN" sz="2800" b="1" dirty="0">
                <a:solidFill>
                  <a:schemeClr val="tx1">
                    <a:lumMod val="50000"/>
                    <a:lumOff val="50000"/>
                  </a:schemeClr>
                </a:solidFill>
              </a:rPr>
              <a:t/>
            </a:r>
            <a:br>
              <a:rPr lang="en-IN" sz="2800" b="1" dirty="0">
                <a:solidFill>
                  <a:schemeClr val="tx1">
                    <a:lumMod val="50000"/>
                    <a:lumOff val="50000"/>
                  </a:schemeClr>
                </a:solidFill>
              </a:rPr>
            </a:br>
            <a:r>
              <a:rPr lang="en-IN" sz="2800" b="1" dirty="0">
                <a:solidFill>
                  <a:schemeClr val="tx1">
                    <a:lumMod val="50000"/>
                    <a:lumOff val="50000"/>
                  </a:schemeClr>
                </a:solidFill>
              </a:rPr>
              <a:t>User scenarios</a:t>
            </a:r>
          </a:p>
        </p:txBody>
      </p:sp>
      <p:sp>
        <p:nvSpPr>
          <p:cNvPr id="4" name="Rectangle 3">
            <a:extLst>
              <a:ext uri="{FF2B5EF4-FFF2-40B4-BE49-F238E27FC236}">
                <a16:creationId xmlns:a16="http://schemas.microsoft.com/office/drawing/2014/main" xmlns=""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922351" y="1582341"/>
            <a:ext cx="10400306" cy="2031325"/>
          </a:xfrm>
          <a:prstGeom prst="rect">
            <a:avLst/>
          </a:prstGeom>
        </p:spPr>
        <p:txBody>
          <a:bodyPr wrap="square">
            <a:spAutoFit/>
          </a:bodyPr>
          <a:lstStyle/>
          <a:p>
            <a:pPr lvl="0"/>
            <a:r>
              <a:rPr lang="en-US" dirty="0">
                <a:solidFill>
                  <a:prstClr val="black"/>
                </a:solidFill>
              </a:rPr>
              <a:t>This solution can be used in the city bus transportation system. Each passenger travelling will get a number which indicates where the passenger has to depart. The number will increase at each stop, if a passenger is found to have a number less than the display value(display number will be a number starting from zero and will increase by one at every stop.),then he can be charged with some fine for travelling in the bus for more time than allocated. This will help to end the amount of people travelling for free in the public transport system, and also introduces the digital payment system in the city bus transportation.</a:t>
            </a:r>
            <a:endParaRPr lang="en-US" dirty="0">
              <a:solidFill>
                <a:prstClr val="black"/>
              </a:solidFill>
            </a:endParaRPr>
          </a:p>
        </p:txBody>
      </p:sp>
    </p:spTree>
    <p:extLst>
      <p:ext uri="{BB962C8B-B14F-4D97-AF65-F5344CB8AC3E}">
        <p14:creationId xmlns:p14="http://schemas.microsoft.com/office/powerpoint/2010/main" val="226828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694738" y="717807"/>
            <a:ext cx="10286121" cy="583809"/>
          </a:xfrm>
        </p:spPr>
        <p:txBody>
          <a:bodyPr>
            <a:noAutofit/>
          </a:bodyPr>
          <a:lstStyle/>
          <a:p>
            <a:r>
              <a:rPr lang="en-IN" sz="2800" b="1" dirty="0">
                <a:solidFill>
                  <a:schemeClr val="tx1">
                    <a:lumMod val="50000"/>
                    <a:lumOff val="50000"/>
                  </a:schemeClr>
                </a:solidFill>
              </a:rPr>
              <a:t>Detailed solution / user journey</a:t>
            </a:r>
            <a:r>
              <a:rPr lang="en-US" sz="2800" b="1" dirty="0">
                <a:solidFill>
                  <a:schemeClr val="tx1">
                    <a:lumMod val="50000"/>
                    <a:lumOff val="50000"/>
                  </a:schemeClr>
                </a:solidFill>
              </a:rPr>
              <a:t/>
            </a:r>
            <a:br>
              <a:rPr lang="en-US" sz="2800" b="1" dirty="0">
                <a:solidFill>
                  <a:schemeClr val="tx1">
                    <a:lumMod val="50000"/>
                    <a:lumOff val="50000"/>
                  </a:schemeClr>
                </a:solidFill>
              </a:rPr>
            </a:br>
            <a:endParaRPr lang="en-IN" sz="2800" b="1" dirty="0">
              <a:solidFill>
                <a:schemeClr val="tx1">
                  <a:lumMod val="50000"/>
                  <a:lumOff val="50000"/>
                </a:schemeClr>
              </a:solidFill>
            </a:endParaRPr>
          </a:p>
        </p:txBody>
      </p:sp>
      <p:sp>
        <p:nvSpPr>
          <p:cNvPr id="5" name="Rectangle 4">
            <a:extLst>
              <a:ext uri="{FF2B5EF4-FFF2-40B4-BE49-F238E27FC236}">
                <a16:creationId xmlns:a16="http://schemas.microsoft.com/office/drawing/2014/main" xmlns="" id="{DCB01697-B1AE-433C-91AB-802D4148C11C}"/>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906449" y="1305342"/>
            <a:ext cx="10702455" cy="2585323"/>
          </a:xfrm>
          <a:prstGeom prst="rect">
            <a:avLst/>
          </a:prstGeom>
        </p:spPr>
        <p:txBody>
          <a:bodyPr wrap="square">
            <a:spAutoFit/>
          </a:bodyPr>
          <a:lstStyle/>
          <a:p>
            <a:r>
              <a:rPr lang="en-US" dirty="0"/>
              <a:t>The digital payment system is almost present in every domain of this technology-advanced world. In the field of transportation, this technology is present everywhere like railway booking, airplane booking</a:t>
            </a:r>
            <a:r>
              <a:rPr lang="en-US" dirty="0" smtClean="0"/>
              <a:t>, cab </a:t>
            </a:r>
            <a:r>
              <a:rPr lang="en-US" dirty="0"/>
              <a:t>booking</a:t>
            </a:r>
            <a:r>
              <a:rPr lang="en-US" dirty="0" smtClean="0"/>
              <a:t>, etc</a:t>
            </a:r>
            <a:r>
              <a:rPr lang="en-US" dirty="0"/>
              <a:t>. But the digital payment system is not present in the city bus booking, where the majority of the people travel on a daily basis. It had been implemented in few cities, but failed due to good system design and management. So, our application is designed to implement this digital payment system on a greater scale where each user has its own account, and can book a seat in the local city bus transportation.    </a:t>
            </a:r>
            <a:endParaRPr lang="en-US" dirty="0"/>
          </a:p>
          <a:p>
            <a:r>
              <a:rPr lang="en-US" dirty="0"/>
              <a:t/>
            </a:r>
            <a:br>
              <a:rPr lang="en-US" dirty="0"/>
            </a:br>
            <a:endParaRPr lang="en-US" dirty="0"/>
          </a:p>
        </p:txBody>
      </p:sp>
    </p:spTree>
    <p:extLst>
      <p:ext uri="{BB962C8B-B14F-4D97-AF65-F5344CB8AC3E}">
        <p14:creationId xmlns:p14="http://schemas.microsoft.com/office/powerpoint/2010/main" val="341996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694738" y="717807"/>
            <a:ext cx="10286121" cy="583809"/>
          </a:xfrm>
        </p:spPr>
        <p:txBody>
          <a:bodyPr>
            <a:noAutofit/>
          </a:bodyPr>
          <a:lstStyle/>
          <a:p>
            <a:r>
              <a:rPr lang="en-IN" sz="2800" b="1" dirty="0">
                <a:solidFill>
                  <a:schemeClr val="tx1">
                    <a:lumMod val="50000"/>
                    <a:lumOff val="50000"/>
                  </a:schemeClr>
                </a:solidFill>
              </a:rPr>
              <a:t>Detailed solution / user journey</a:t>
            </a:r>
            <a:r>
              <a:rPr lang="en-US" sz="2800" b="1" dirty="0">
                <a:solidFill>
                  <a:schemeClr val="tx1">
                    <a:lumMod val="50000"/>
                    <a:lumOff val="50000"/>
                  </a:schemeClr>
                </a:solidFill>
              </a:rPr>
              <a:t/>
            </a:r>
            <a:br>
              <a:rPr lang="en-US" sz="2800" b="1" dirty="0">
                <a:solidFill>
                  <a:schemeClr val="tx1">
                    <a:lumMod val="50000"/>
                    <a:lumOff val="50000"/>
                  </a:schemeClr>
                </a:solidFill>
              </a:rPr>
            </a:br>
            <a:endParaRPr lang="en-IN" sz="2800" b="1" dirty="0">
              <a:solidFill>
                <a:schemeClr val="tx1">
                  <a:lumMod val="50000"/>
                  <a:lumOff val="50000"/>
                </a:schemeClr>
              </a:solidFill>
            </a:endParaRPr>
          </a:p>
        </p:txBody>
      </p:sp>
      <p:sp>
        <p:nvSpPr>
          <p:cNvPr id="5" name="Rectangle 4">
            <a:extLst>
              <a:ext uri="{FF2B5EF4-FFF2-40B4-BE49-F238E27FC236}">
                <a16:creationId xmlns:a16="http://schemas.microsoft.com/office/drawing/2014/main" xmlns="" id="{DCB01697-B1AE-433C-91AB-802D4148C11C}"/>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Rectangle 3"/>
          <p:cNvSpPr/>
          <p:nvPr/>
        </p:nvSpPr>
        <p:spPr>
          <a:xfrm>
            <a:off x="906449" y="1305342"/>
            <a:ext cx="10702455" cy="3693319"/>
          </a:xfrm>
          <a:prstGeom prst="rect">
            <a:avLst/>
          </a:prstGeom>
        </p:spPr>
        <p:txBody>
          <a:bodyPr wrap="square">
            <a:spAutoFit/>
          </a:bodyPr>
          <a:lstStyle/>
          <a:p>
            <a:r>
              <a:rPr lang="en-US" dirty="0"/>
              <a:t>The application will have two logins- one for the passenger, and another one for the conductor.</a:t>
            </a:r>
          </a:p>
          <a:p>
            <a:r>
              <a:rPr lang="en-US" dirty="0"/>
              <a:t>Users will get options like login with the social accounts, to easily login into the bus application. After login, the application will get the location of the user, and find the nearest bus stop. If the user has to depart from another bus stop, he/she can select for the same. Then the user will have to enter the destination bus stop. After getting the valid values in both the source and the destination field, the application will search for the buses between the two. The buses will be searched according to the current time. List of all the buses will be displayed which will be present at the source location until the next 15 minutes. The list of the buses will be displayed which can be filtered according to the ticket price, travel time, number of stops, and many more. </a:t>
            </a:r>
          </a:p>
          <a:p>
            <a:r>
              <a:rPr lang="en-US" dirty="0"/>
              <a:t/>
            </a:r>
            <a:br>
              <a:rPr lang="en-US" dirty="0"/>
            </a:br>
            <a:endParaRPr lang="en-US" dirty="0"/>
          </a:p>
        </p:txBody>
      </p:sp>
    </p:spTree>
    <p:extLst>
      <p:ext uri="{BB962C8B-B14F-4D97-AF65-F5344CB8AC3E}">
        <p14:creationId xmlns:p14="http://schemas.microsoft.com/office/powerpoint/2010/main" val="315286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694738" y="717807"/>
            <a:ext cx="10286121" cy="583809"/>
          </a:xfrm>
        </p:spPr>
        <p:txBody>
          <a:bodyPr>
            <a:noAutofit/>
          </a:bodyPr>
          <a:lstStyle/>
          <a:p>
            <a:r>
              <a:rPr lang="en-IN" sz="2800" b="1" dirty="0">
                <a:solidFill>
                  <a:schemeClr val="tx1">
                    <a:lumMod val="50000"/>
                    <a:lumOff val="50000"/>
                  </a:schemeClr>
                </a:solidFill>
              </a:rPr>
              <a:t>Detailed solution / user journey</a:t>
            </a:r>
            <a:r>
              <a:rPr lang="en-US" sz="2800" b="1" dirty="0">
                <a:solidFill>
                  <a:schemeClr val="tx1">
                    <a:lumMod val="50000"/>
                    <a:lumOff val="50000"/>
                  </a:schemeClr>
                </a:solidFill>
              </a:rPr>
              <a:t/>
            </a:r>
            <a:br>
              <a:rPr lang="en-US" sz="2800" b="1" dirty="0">
                <a:solidFill>
                  <a:schemeClr val="tx1">
                    <a:lumMod val="50000"/>
                    <a:lumOff val="50000"/>
                  </a:schemeClr>
                </a:solidFill>
              </a:rPr>
            </a:br>
            <a:endParaRPr lang="en-IN" sz="2800" b="1" dirty="0">
              <a:solidFill>
                <a:schemeClr val="tx1">
                  <a:lumMod val="50000"/>
                  <a:lumOff val="50000"/>
                </a:schemeClr>
              </a:solidFill>
            </a:endParaRPr>
          </a:p>
        </p:txBody>
      </p:sp>
      <p:sp>
        <p:nvSpPr>
          <p:cNvPr id="5" name="Rectangle 4">
            <a:extLst>
              <a:ext uri="{FF2B5EF4-FFF2-40B4-BE49-F238E27FC236}">
                <a16:creationId xmlns:a16="http://schemas.microsoft.com/office/drawing/2014/main" xmlns="" id="{DCB01697-B1AE-433C-91AB-802D4148C11C}"/>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Rectangle 3"/>
          <p:cNvSpPr/>
          <p:nvPr/>
        </p:nvSpPr>
        <p:spPr>
          <a:xfrm>
            <a:off x="906449" y="1305342"/>
            <a:ext cx="10702455" cy="2585323"/>
          </a:xfrm>
          <a:prstGeom prst="rect">
            <a:avLst/>
          </a:prstGeom>
        </p:spPr>
        <p:txBody>
          <a:bodyPr wrap="square">
            <a:spAutoFit/>
          </a:bodyPr>
          <a:lstStyle/>
          <a:p>
            <a:r>
              <a:rPr lang="en-US" dirty="0"/>
              <a:t>After selecting the desired bus to be travelled, the layout of the bus will be shown to the user, so that the capacity of the bus, number of people travelling, vacancy of seats will be conveyed to the user. Then the user can select the bus to be travelled. The user can also specify, if he/she is handicapped, or </a:t>
            </a:r>
            <a:r>
              <a:rPr lang="en-US" dirty="0" smtClean="0"/>
              <a:t>old-aged </a:t>
            </a:r>
            <a:r>
              <a:rPr lang="en-US" dirty="0"/>
              <a:t>so that the application can search the seats specifically for them. If the gender of the user is female, then the bus with vacant reservation seats for ladies will be displayed first. Therefore, after selecting the bus, the user will be redirected to the payment page, where he/she can choose their wallet and proceed for the payment procedure. After the confirmation of the payment, the QR code ticket will be stored in the user’s application.</a:t>
            </a:r>
            <a:endParaRPr lang="en-US" dirty="0">
              <a:solidFill>
                <a:prstClr val="black"/>
              </a:solidFill>
            </a:endParaRPr>
          </a:p>
        </p:txBody>
      </p:sp>
    </p:spTree>
    <p:extLst>
      <p:ext uri="{BB962C8B-B14F-4D97-AF65-F5344CB8AC3E}">
        <p14:creationId xmlns:p14="http://schemas.microsoft.com/office/powerpoint/2010/main" val="419690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D43C-7FE4-4995-A12C-66AF27CB0A6E}"/>
              </a:ext>
            </a:extLst>
          </p:cNvPr>
          <p:cNvSpPr>
            <a:spLocks noGrp="1"/>
          </p:cNvSpPr>
          <p:nvPr>
            <p:ph type="ctrTitle"/>
          </p:nvPr>
        </p:nvSpPr>
        <p:spPr>
          <a:xfrm>
            <a:off x="694738" y="717807"/>
            <a:ext cx="10286121" cy="583809"/>
          </a:xfrm>
        </p:spPr>
        <p:txBody>
          <a:bodyPr>
            <a:noAutofit/>
          </a:bodyPr>
          <a:lstStyle/>
          <a:p>
            <a:r>
              <a:rPr lang="en-IN" sz="2800" b="1" dirty="0">
                <a:solidFill>
                  <a:schemeClr val="tx1">
                    <a:lumMod val="50000"/>
                    <a:lumOff val="50000"/>
                  </a:schemeClr>
                </a:solidFill>
              </a:rPr>
              <a:t>Detailed solution / user journey</a:t>
            </a:r>
            <a:r>
              <a:rPr lang="en-US" sz="2800" b="1" dirty="0">
                <a:solidFill>
                  <a:schemeClr val="tx1">
                    <a:lumMod val="50000"/>
                    <a:lumOff val="50000"/>
                  </a:schemeClr>
                </a:solidFill>
              </a:rPr>
              <a:t/>
            </a:r>
            <a:br>
              <a:rPr lang="en-US" sz="2800" b="1" dirty="0">
                <a:solidFill>
                  <a:schemeClr val="tx1">
                    <a:lumMod val="50000"/>
                    <a:lumOff val="50000"/>
                  </a:schemeClr>
                </a:solidFill>
              </a:rPr>
            </a:br>
            <a:endParaRPr lang="en-IN" sz="2800" b="1" dirty="0">
              <a:solidFill>
                <a:schemeClr val="tx1">
                  <a:lumMod val="50000"/>
                  <a:lumOff val="50000"/>
                </a:schemeClr>
              </a:solidFill>
            </a:endParaRPr>
          </a:p>
        </p:txBody>
      </p:sp>
      <p:sp>
        <p:nvSpPr>
          <p:cNvPr id="5" name="Rectangle 4">
            <a:extLst>
              <a:ext uri="{FF2B5EF4-FFF2-40B4-BE49-F238E27FC236}">
                <a16:creationId xmlns:a16="http://schemas.microsoft.com/office/drawing/2014/main" xmlns="" id="{DCB01697-B1AE-433C-91AB-802D4148C11C}"/>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Rectangle 2"/>
          <p:cNvSpPr/>
          <p:nvPr/>
        </p:nvSpPr>
        <p:spPr>
          <a:xfrm>
            <a:off x="787179" y="1406679"/>
            <a:ext cx="10392355" cy="3139321"/>
          </a:xfrm>
          <a:prstGeom prst="rect">
            <a:avLst/>
          </a:prstGeom>
        </p:spPr>
        <p:txBody>
          <a:bodyPr wrap="square">
            <a:spAutoFit/>
          </a:bodyPr>
          <a:lstStyle/>
          <a:p>
            <a:r>
              <a:rPr lang="en-US" dirty="0"/>
              <a:t>Coming to the journey of the conductor, the conductors have their own login page. Same login system is used both for the passenger and the conductor. After the conductor gets logged in on their system, the information of the conductor, and his assigned bus will be displayed. Number of passengers in the bus, number of passengers to be departed from the bus, number of passengers who have pre-booked the tickets, </a:t>
            </a:r>
            <a:r>
              <a:rPr lang="en-US" dirty="0" smtClean="0"/>
              <a:t>and more </a:t>
            </a:r>
            <a:r>
              <a:rPr lang="en-US" dirty="0"/>
              <a:t>information will be displayed on the application of the conductor. The conductor also has information like daily total income, total passengers, insights of the activities of the bus. Conductor will be provided with the scanner which will be linked with the UPI account, so that he will be able to scan the QR-code to confirm the tickets of the passengers.                                              </a:t>
            </a:r>
            <a:endParaRPr lang="en-US" dirty="0"/>
          </a:p>
          <a:p>
            <a:r>
              <a:rPr lang="en-US" dirty="0"/>
              <a:t/>
            </a:r>
            <a:br>
              <a:rPr lang="en-US" dirty="0"/>
            </a:br>
            <a:endParaRPr lang="en-US" dirty="0"/>
          </a:p>
        </p:txBody>
      </p:sp>
    </p:spTree>
    <p:extLst>
      <p:ext uri="{BB962C8B-B14F-4D97-AF65-F5344CB8AC3E}">
        <p14:creationId xmlns:p14="http://schemas.microsoft.com/office/powerpoint/2010/main" val="1033950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ppt/theme/theme3.xml><?xml version="1.0" encoding="utf-8"?>
<a:theme xmlns:a="http://schemas.openxmlformats.org/drawingml/2006/main" name="2_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ppt/theme/theme4.xml><?xml version="1.0" encoding="utf-8"?>
<a:theme xmlns:a="http://schemas.openxmlformats.org/drawingml/2006/main" name="3_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ppt/theme/theme5.xml><?xml version="1.0" encoding="utf-8"?>
<a:theme xmlns:a="http://schemas.openxmlformats.org/drawingml/2006/main" name="4_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45242E60B9AA4AA1C98DA49A3F084B" ma:contentTypeVersion="2" ma:contentTypeDescription="Create a new document." ma:contentTypeScope="" ma:versionID="046baab20e5630c41b406c1c1d7ef29d">
  <xsd:schema xmlns:xsd="http://www.w3.org/2001/XMLSchema" xmlns:xs="http://www.w3.org/2001/XMLSchema" xmlns:p="http://schemas.microsoft.com/office/2006/metadata/properties" xmlns:ns3="ea56c70d-fc3e-4040-8235-023a5a4e3cf5" targetNamespace="http://schemas.microsoft.com/office/2006/metadata/properties" ma:root="true" ma:fieldsID="4baf5ca1a79975578781298370c376b9" ns3:_="">
    <xsd:import namespace="ea56c70d-fc3e-4040-8235-023a5a4e3cf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6c70d-fc3e-4040-8235-023a5a4e3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C33C3F-92E1-488A-B677-58AF30262224}">
  <ds:schemaRefs>
    <ds:schemaRef ds:uri="http://schemas.microsoft.com/office/2006/documentManagement/types"/>
    <ds:schemaRef ds:uri="http://purl.org/dc/dcmitype/"/>
    <ds:schemaRef ds:uri="http://purl.org/dc/elements/1.1/"/>
    <ds:schemaRef ds:uri="http://purl.org/dc/terms/"/>
    <ds:schemaRef ds:uri="http://schemas.microsoft.com/office/2006/metadata/properties"/>
    <ds:schemaRef ds:uri="ea56c70d-fc3e-4040-8235-023a5a4e3cf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DCF74ED-0FD9-4AB2-8993-F5CD185ED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56c70d-fc3e-4040-8235-023a5a4e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7BC63F-4456-4A9E-8D5A-740FA5B8D8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193</TotalTime>
  <Words>1260</Words>
  <Application>Microsoft Office PowerPoint</Application>
  <PresentationFormat>Custom</PresentationFormat>
  <Paragraphs>59</Paragraphs>
  <Slides>16</Slides>
  <Notes>0</Notes>
  <HiddenSlides>0</HiddenSlides>
  <MMClips>0</MMClips>
  <ScaleCrop>false</ScaleCrop>
  <HeadingPairs>
    <vt:vector size="4" baseType="variant">
      <vt:variant>
        <vt:lpstr>Theme</vt:lpstr>
      </vt:variant>
      <vt:variant>
        <vt:i4>5</vt:i4>
      </vt:variant>
      <vt:variant>
        <vt:lpstr>Slide Titles</vt:lpstr>
      </vt:variant>
      <vt:variant>
        <vt:i4>16</vt:i4>
      </vt:variant>
    </vt:vector>
  </HeadingPairs>
  <TitlesOfParts>
    <vt:vector size="21" baseType="lpstr">
      <vt:lpstr>Ion Boardroom</vt:lpstr>
      <vt:lpstr>1_Ion Boardroom</vt:lpstr>
      <vt:lpstr>2_Ion Boardroom</vt:lpstr>
      <vt:lpstr>3_Ion Boardroom</vt:lpstr>
      <vt:lpstr>4_Ion Boardroom</vt:lpstr>
      <vt:lpstr>Realme Paysa UPI Hackathon Phase 2: Detailed Solution Phase Submission format</vt:lpstr>
      <vt:lpstr>Idea title and description</vt:lpstr>
      <vt:lpstr>  Problem Statement   </vt:lpstr>
      <vt:lpstr>Problems In Current System</vt:lpstr>
      <vt:lpstr> User scenarios</vt:lpstr>
      <vt:lpstr>Detailed solution / user journey </vt:lpstr>
      <vt:lpstr>Detailed solution / user journey </vt:lpstr>
      <vt:lpstr>Detailed solution / user journey </vt:lpstr>
      <vt:lpstr>Detailed solution / user journey </vt:lpstr>
      <vt:lpstr>Technical &amp; architectural details  </vt:lpstr>
      <vt:lpstr>Technical &amp; architectural details  </vt:lpstr>
      <vt:lpstr>What do you need from us to make the solution live?</vt:lpstr>
      <vt:lpstr>Core tech stack: Frameworks, technology and platforms to build your solution</vt:lpstr>
      <vt:lpstr>Please do talk about your innovation </vt:lpstr>
      <vt:lpstr> Team composition &amp; Experience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What are you going to solve?</dc:title>
  <dc:creator>Cherish Santoshi</dc:creator>
  <cp:lastModifiedBy>Admin</cp:lastModifiedBy>
  <cp:revision>16</cp:revision>
  <dcterms:created xsi:type="dcterms:W3CDTF">2020-01-22T07:39:59Z</dcterms:created>
  <dcterms:modified xsi:type="dcterms:W3CDTF">2020-05-05T07:30:34Z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0x010100FE45242E60B9AA4AA1C98DA49A3F084B</vt:lpwstr>
  </property>
</Properties>
</file>