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Century Gothic" panose="020B0502020202020204" pitchFamily="34" charset="0"/>
      <p:regular r:id="rId13"/>
      <p:bold r:id="rId14"/>
      <p:italic r:id="rId15"/>
      <p:boldItalic r:id="rId16"/>
    </p:embeddedFont>
    <p:embeddedFont>
      <p:font typeface="Merriweather" panose="00000500000000000000" pitchFamily="2"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67" y="0"/>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415600" y="719633"/>
            <a:ext cx="11360700" cy="17100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 name="Google Shape;12;p2"/>
          <p:cNvSpPr txBox="1">
            <a:spLocks noGrp="1"/>
          </p:cNvSpPr>
          <p:nvPr>
            <p:ph type="subTitle" idx="1"/>
          </p:nvPr>
        </p:nvSpPr>
        <p:spPr>
          <a:xfrm>
            <a:off x="415600" y="2504747"/>
            <a:ext cx="5656800" cy="9843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a:endParaRPr/>
          </a:p>
        </p:txBody>
      </p:sp>
      <p:sp>
        <p:nvSpPr>
          <p:cNvPr id="13" name="Google Shape;13;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415667" y="1108233"/>
            <a:ext cx="7113300" cy="1659600"/>
          </a:xfrm>
          <a:prstGeom prst="rect">
            <a:avLst/>
          </a:prstGeom>
        </p:spPr>
        <p:txBody>
          <a:bodyPr spcFirstLastPara="1" wrap="square" lIns="121900" tIns="121900" rIns="121900" bIns="121900" anchor="b" anchorCtr="0">
            <a:normAutofit/>
          </a:bodyPr>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56" name="Google Shape;56;p11"/>
          <p:cNvSpPr txBox="1">
            <a:spLocks noGrp="1"/>
          </p:cNvSpPr>
          <p:nvPr>
            <p:ph type="body" idx="1"/>
          </p:nvPr>
        </p:nvSpPr>
        <p:spPr>
          <a:xfrm>
            <a:off x="415600" y="2828567"/>
            <a:ext cx="7113300" cy="1256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accent2"/>
              </a:buClr>
              <a:buSzPts val="1700"/>
              <a:buChar char="●"/>
              <a:defRPr>
                <a:solidFill>
                  <a:schemeClr val="accent2"/>
                </a:solidFill>
              </a:defRPr>
            </a:lvl1pPr>
            <a:lvl2pPr marL="914400" lvl="1" indent="-323850">
              <a:spcBef>
                <a:spcPts val="0"/>
              </a:spcBef>
              <a:spcAft>
                <a:spcPts val="0"/>
              </a:spcAft>
              <a:buClr>
                <a:schemeClr val="accent2"/>
              </a:buClr>
              <a:buSzPts val="1500"/>
              <a:buChar char="○"/>
              <a:defRPr>
                <a:solidFill>
                  <a:schemeClr val="accent2"/>
                </a:solidFill>
              </a:defRPr>
            </a:lvl2pPr>
            <a:lvl3pPr marL="1371600" lvl="2" indent="-323850">
              <a:spcBef>
                <a:spcPts val="0"/>
              </a:spcBef>
              <a:spcAft>
                <a:spcPts val="0"/>
              </a:spcAft>
              <a:buClr>
                <a:schemeClr val="accent2"/>
              </a:buClr>
              <a:buSzPts val="1500"/>
              <a:buChar char="■"/>
              <a:defRPr>
                <a:solidFill>
                  <a:schemeClr val="accent2"/>
                </a:solidFill>
              </a:defRPr>
            </a:lvl3pPr>
            <a:lvl4pPr marL="1828800" lvl="3" indent="-323850">
              <a:spcBef>
                <a:spcPts val="0"/>
              </a:spcBef>
              <a:spcAft>
                <a:spcPts val="0"/>
              </a:spcAft>
              <a:buClr>
                <a:schemeClr val="accent2"/>
              </a:buClr>
              <a:buSzPts val="1500"/>
              <a:buChar char="●"/>
              <a:defRPr>
                <a:solidFill>
                  <a:schemeClr val="accent2"/>
                </a:solidFill>
              </a:defRPr>
            </a:lvl4pPr>
            <a:lvl5pPr marL="2286000" lvl="4" indent="-323850">
              <a:spcBef>
                <a:spcPts val="0"/>
              </a:spcBef>
              <a:spcAft>
                <a:spcPts val="0"/>
              </a:spcAft>
              <a:buClr>
                <a:schemeClr val="accent2"/>
              </a:buClr>
              <a:buSzPts val="1500"/>
              <a:buChar char="○"/>
              <a:defRPr>
                <a:solidFill>
                  <a:schemeClr val="accent2"/>
                </a:solidFill>
              </a:defRPr>
            </a:lvl5pPr>
            <a:lvl6pPr marL="2743200" lvl="5" indent="-323850">
              <a:spcBef>
                <a:spcPts val="0"/>
              </a:spcBef>
              <a:spcAft>
                <a:spcPts val="0"/>
              </a:spcAft>
              <a:buClr>
                <a:schemeClr val="accent2"/>
              </a:buClr>
              <a:buSzPts val="1500"/>
              <a:buChar char="■"/>
              <a:defRPr>
                <a:solidFill>
                  <a:schemeClr val="accent2"/>
                </a:solidFill>
              </a:defRPr>
            </a:lvl6pPr>
            <a:lvl7pPr marL="3200400" lvl="6" indent="-323850">
              <a:spcBef>
                <a:spcPts val="0"/>
              </a:spcBef>
              <a:spcAft>
                <a:spcPts val="0"/>
              </a:spcAft>
              <a:buClr>
                <a:schemeClr val="accent2"/>
              </a:buClr>
              <a:buSzPts val="1500"/>
              <a:buChar char="●"/>
              <a:defRPr>
                <a:solidFill>
                  <a:schemeClr val="accent2"/>
                </a:solidFill>
              </a:defRPr>
            </a:lvl7pPr>
            <a:lvl8pPr marL="3657600" lvl="7" indent="-323850">
              <a:spcBef>
                <a:spcPts val="0"/>
              </a:spcBef>
              <a:spcAft>
                <a:spcPts val="0"/>
              </a:spcAft>
              <a:buClr>
                <a:schemeClr val="accent2"/>
              </a:buClr>
              <a:buSzPts val="1500"/>
              <a:buChar char="○"/>
              <a:defRPr>
                <a:solidFill>
                  <a:schemeClr val="accent2"/>
                </a:solidFill>
              </a:defRPr>
            </a:lvl8pPr>
            <a:lvl9pPr marL="4114800" lvl="8" indent="-323850">
              <a:spcBef>
                <a:spcPts val="0"/>
              </a:spcBef>
              <a:spcAft>
                <a:spcPts val="0"/>
              </a:spcAft>
              <a:buClr>
                <a:schemeClr val="accent2"/>
              </a:buClr>
              <a:buSzPts val="1500"/>
              <a:buChar char="■"/>
              <a:defRPr>
                <a:solidFill>
                  <a:schemeClr val="accent2"/>
                </a:solidFill>
              </a:defRPr>
            </a:lvl9pPr>
          </a:lstStyle>
          <a:p>
            <a:endParaRPr/>
          </a:p>
        </p:txBody>
      </p:sp>
      <p:sp>
        <p:nvSpPr>
          <p:cNvPr id="57" name="Google Shape;5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2592925" y="624110"/>
            <a:ext cx="8911800" cy="1281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rgbClr val="168DBA"/>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62" name="Google Shape;62;p13"/>
          <p:cNvSpPr txBox="1">
            <a:spLocks noGrp="1"/>
          </p:cNvSpPr>
          <p:nvPr>
            <p:ph type="body" idx="1"/>
          </p:nvPr>
        </p:nvSpPr>
        <p:spPr>
          <a:xfrm>
            <a:off x="2589212" y="2133600"/>
            <a:ext cx="8915400" cy="3777600"/>
          </a:xfrm>
          <a:prstGeom prst="rect">
            <a:avLst/>
          </a:prstGeom>
          <a:noFill/>
          <a:ln>
            <a:noFill/>
          </a:ln>
        </p:spPr>
        <p:txBody>
          <a:bodyPr spcFirstLastPara="1" wrap="square" lIns="91425" tIns="45700" rIns="91425" bIns="45700" anchor="t" anchorCtr="0">
            <a:normAutofit/>
          </a:bodyPr>
          <a:lstStyle>
            <a:lvl1pPr marL="457200" lvl="0" indent="-342900" algn="l" rtl="0">
              <a:spcBef>
                <a:spcPts val="1000"/>
              </a:spcBef>
              <a:spcAft>
                <a:spcPts val="0"/>
              </a:spcAft>
              <a:buSzPts val="1800"/>
              <a:buChar char="●"/>
              <a:defRPr/>
            </a:lvl1pPr>
            <a:lvl2pPr marL="914400" lvl="1" indent="-342900" algn="l" rtl="0">
              <a:spcBef>
                <a:spcPts val="1000"/>
              </a:spcBef>
              <a:spcAft>
                <a:spcPts val="0"/>
              </a:spcAft>
              <a:buSzPts val="1800"/>
              <a:buChar char="○"/>
              <a:defRPr/>
            </a:lvl2pPr>
            <a:lvl3pPr marL="1371600" lvl="2" indent="-342900" algn="l" rtl="0">
              <a:spcBef>
                <a:spcPts val="1000"/>
              </a:spcBef>
              <a:spcAft>
                <a:spcPts val="0"/>
              </a:spcAft>
              <a:buSzPts val="1800"/>
              <a:buChar char="■"/>
              <a:defRPr/>
            </a:lvl3pPr>
            <a:lvl4pPr marL="1828800" lvl="3" indent="-342900" algn="l" rtl="0">
              <a:spcBef>
                <a:spcPts val="1000"/>
              </a:spcBef>
              <a:spcAft>
                <a:spcPts val="0"/>
              </a:spcAft>
              <a:buSzPts val="1800"/>
              <a:buChar char="●"/>
              <a:defRPr/>
            </a:lvl4pPr>
            <a:lvl5pPr marL="2286000" lvl="4" indent="-342900" algn="l" rtl="0">
              <a:spcBef>
                <a:spcPts val="1000"/>
              </a:spcBef>
              <a:spcAft>
                <a:spcPts val="0"/>
              </a:spcAft>
              <a:buSzPts val="1800"/>
              <a:buChar char="○"/>
              <a:defRPr/>
            </a:lvl5pPr>
            <a:lvl6pPr marL="2743200" lvl="5" indent="-342900" algn="l" rtl="0">
              <a:spcBef>
                <a:spcPts val="1000"/>
              </a:spcBef>
              <a:spcAft>
                <a:spcPts val="0"/>
              </a:spcAft>
              <a:buSzPts val="1800"/>
              <a:buChar char="■"/>
              <a:defRPr/>
            </a:lvl6pPr>
            <a:lvl7pPr marL="3200400" lvl="6" indent="-342900" algn="l" rtl="0">
              <a:spcBef>
                <a:spcPts val="1000"/>
              </a:spcBef>
              <a:spcAft>
                <a:spcPts val="0"/>
              </a:spcAft>
              <a:buSzPts val="1800"/>
              <a:buChar char="●"/>
              <a:defRPr/>
            </a:lvl7pPr>
            <a:lvl8pPr marL="3657600" lvl="7" indent="-342900" algn="l" rtl="0">
              <a:spcBef>
                <a:spcPts val="1000"/>
              </a:spcBef>
              <a:spcAft>
                <a:spcPts val="0"/>
              </a:spcAft>
              <a:buSzPts val="1800"/>
              <a:buChar char="○"/>
              <a:defRPr/>
            </a:lvl8pPr>
            <a:lvl9pPr marL="4114800" lvl="8" indent="-342900" algn="l" rtl="0">
              <a:spcBef>
                <a:spcPts val="1000"/>
              </a:spcBef>
              <a:spcAft>
                <a:spcPts val="0"/>
              </a:spcAft>
              <a:buSzPts val="1800"/>
              <a:buChar char="■"/>
              <a:defRPr/>
            </a:lvl9pPr>
          </a:lstStyle>
          <a:p>
            <a:endParaRPr/>
          </a:p>
        </p:txBody>
      </p:sp>
      <p:sp>
        <p:nvSpPr>
          <p:cNvPr id="63" name="Google Shape;63;p13"/>
          <p:cNvSpPr txBox="1">
            <a:spLocks noGrp="1"/>
          </p:cNvSpPr>
          <p:nvPr>
            <p:ph type="dt" idx="10"/>
          </p:nvPr>
        </p:nvSpPr>
        <p:spPr>
          <a:xfrm>
            <a:off x="10361612" y="6130437"/>
            <a:ext cx="1146300" cy="3705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2589212" y="6135808"/>
            <a:ext cx="76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13"/>
          <p:cNvSpPr/>
          <p:nvPr/>
        </p:nvSpPr>
        <p:spPr>
          <a:xfrm rot="10800000" flipH="1">
            <a:off x="-4189" y="714372"/>
            <a:ext cx="1588529" cy="507300"/>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txBox="1">
            <a:spLocks noGrp="1"/>
          </p:cNvSpPr>
          <p:nvPr>
            <p:ph type="sldNum" idx="12"/>
          </p:nvPr>
        </p:nvSpPr>
        <p:spPr>
          <a:xfrm>
            <a:off x="531812" y="787782"/>
            <a:ext cx="7797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64132"/>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415600" y="719633"/>
            <a:ext cx="11360700" cy="17100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8" name="Google Shape;18;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57519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p4"/>
          <p:cNvSpPr/>
          <p:nvPr/>
        </p:nvSpPr>
        <p:spPr>
          <a:xfrm>
            <a:off x="0" y="58833"/>
            <a:ext cx="5751356" cy="5865687"/>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67" y="0"/>
            <a:ext cx="5755723" cy="5860653"/>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415633" y="667900"/>
            <a:ext cx="4941900" cy="33453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24" name="Google Shape;24;p4"/>
          <p:cNvSpPr txBox="1">
            <a:spLocks noGrp="1"/>
          </p:cNvSpPr>
          <p:nvPr>
            <p:ph type="body" idx="1"/>
          </p:nvPr>
        </p:nvSpPr>
        <p:spPr>
          <a:xfrm>
            <a:off x="6192900" y="667900"/>
            <a:ext cx="5555100" cy="5464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25" name="Google Shape;25;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29" name="Google Shape;29;p5"/>
          <p:cNvSpPr txBox="1">
            <a:spLocks noGrp="1"/>
          </p:cNvSpPr>
          <p:nvPr>
            <p:ph type="body" idx="1"/>
          </p:nvPr>
        </p:nvSpPr>
        <p:spPr>
          <a:xfrm>
            <a:off x="415600" y="2007600"/>
            <a:ext cx="5333100" cy="41016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0" name="Google Shape;30;p5"/>
          <p:cNvSpPr txBox="1">
            <a:spLocks noGrp="1"/>
          </p:cNvSpPr>
          <p:nvPr>
            <p:ph type="body" idx="2"/>
          </p:nvPr>
        </p:nvSpPr>
        <p:spPr>
          <a:xfrm>
            <a:off x="6443200" y="2007600"/>
            <a:ext cx="5333100" cy="41016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1" name="Google Shape;31;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35" name="Google Shape;3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50193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15633" y="667900"/>
            <a:ext cx="4170000" cy="2438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39" name="Google Shape;39;p7"/>
          <p:cNvSpPr txBox="1">
            <a:spLocks noGrp="1"/>
          </p:cNvSpPr>
          <p:nvPr>
            <p:ph type="body" idx="1"/>
          </p:nvPr>
        </p:nvSpPr>
        <p:spPr>
          <a:xfrm>
            <a:off x="415600" y="3187533"/>
            <a:ext cx="4170000" cy="3063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accent2"/>
              </a:buClr>
              <a:buSzPts val="1700"/>
              <a:buChar char="●"/>
              <a:defRPr>
                <a:solidFill>
                  <a:schemeClr val="accent2"/>
                </a:solidFill>
              </a:defRPr>
            </a:lvl1pPr>
            <a:lvl2pPr marL="914400" lvl="1" indent="-323850">
              <a:spcBef>
                <a:spcPts val="0"/>
              </a:spcBef>
              <a:spcAft>
                <a:spcPts val="0"/>
              </a:spcAft>
              <a:buClr>
                <a:schemeClr val="accent2"/>
              </a:buClr>
              <a:buSzPts val="1500"/>
              <a:buChar char="○"/>
              <a:defRPr>
                <a:solidFill>
                  <a:schemeClr val="accent2"/>
                </a:solidFill>
              </a:defRPr>
            </a:lvl2pPr>
            <a:lvl3pPr marL="1371600" lvl="2" indent="-323850">
              <a:spcBef>
                <a:spcPts val="0"/>
              </a:spcBef>
              <a:spcAft>
                <a:spcPts val="0"/>
              </a:spcAft>
              <a:buClr>
                <a:schemeClr val="accent2"/>
              </a:buClr>
              <a:buSzPts val="1500"/>
              <a:buChar char="■"/>
              <a:defRPr>
                <a:solidFill>
                  <a:schemeClr val="accent2"/>
                </a:solidFill>
              </a:defRPr>
            </a:lvl3pPr>
            <a:lvl4pPr marL="1828800" lvl="3" indent="-323850">
              <a:spcBef>
                <a:spcPts val="0"/>
              </a:spcBef>
              <a:spcAft>
                <a:spcPts val="0"/>
              </a:spcAft>
              <a:buClr>
                <a:schemeClr val="accent2"/>
              </a:buClr>
              <a:buSzPts val="1500"/>
              <a:buChar char="●"/>
              <a:defRPr>
                <a:solidFill>
                  <a:schemeClr val="accent2"/>
                </a:solidFill>
              </a:defRPr>
            </a:lvl4pPr>
            <a:lvl5pPr marL="2286000" lvl="4" indent="-323850">
              <a:spcBef>
                <a:spcPts val="0"/>
              </a:spcBef>
              <a:spcAft>
                <a:spcPts val="0"/>
              </a:spcAft>
              <a:buClr>
                <a:schemeClr val="accent2"/>
              </a:buClr>
              <a:buSzPts val="1500"/>
              <a:buChar char="○"/>
              <a:defRPr>
                <a:solidFill>
                  <a:schemeClr val="accent2"/>
                </a:solidFill>
              </a:defRPr>
            </a:lvl5pPr>
            <a:lvl6pPr marL="2743200" lvl="5" indent="-323850">
              <a:spcBef>
                <a:spcPts val="0"/>
              </a:spcBef>
              <a:spcAft>
                <a:spcPts val="0"/>
              </a:spcAft>
              <a:buClr>
                <a:schemeClr val="accent2"/>
              </a:buClr>
              <a:buSzPts val="1500"/>
              <a:buChar char="■"/>
              <a:defRPr>
                <a:solidFill>
                  <a:schemeClr val="accent2"/>
                </a:solidFill>
              </a:defRPr>
            </a:lvl6pPr>
            <a:lvl7pPr marL="3200400" lvl="6" indent="-323850">
              <a:spcBef>
                <a:spcPts val="0"/>
              </a:spcBef>
              <a:spcAft>
                <a:spcPts val="0"/>
              </a:spcAft>
              <a:buClr>
                <a:schemeClr val="accent2"/>
              </a:buClr>
              <a:buSzPts val="1500"/>
              <a:buChar char="●"/>
              <a:defRPr>
                <a:solidFill>
                  <a:schemeClr val="accent2"/>
                </a:solidFill>
              </a:defRPr>
            </a:lvl7pPr>
            <a:lvl8pPr marL="3657600" lvl="7" indent="-323850">
              <a:spcBef>
                <a:spcPts val="0"/>
              </a:spcBef>
              <a:spcAft>
                <a:spcPts val="0"/>
              </a:spcAft>
              <a:buClr>
                <a:schemeClr val="accent2"/>
              </a:buClr>
              <a:buSzPts val="1500"/>
              <a:buChar char="○"/>
              <a:defRPr>
                <a:solidFill>
                  <a:schemeClr val="accent2"/>
                </a:solidFill>
              </a:defRPr>
            </a:lvl8pPr>
            <a:lvl9pPr marL="4114800" lvl="8" indent="-323850">
              <a:spcBef>
                <a:spcPts val="0"/>
              </a:spcBef>
              <a:spcAft>
                <a:spcPts val="0"/>
              </a:spcAft>
              <a:buClr>
                <a:schemeClr val="accent2"/>
              </a:buClr>
              <a:buSzPts val="1500"/>
              <a:buChar char="■"/>
              <a:defRPr>
                <a:solidFill>
                  <a:schemeClr val="accent2"/>
                </a:solidFill>
              </a:defRPr>
            </a:lvl9pPr>
          </a:lstStyle>
          <a:p>
            <a:endParaRPr/>
          </a:p>
        </p:txBody>
      </p:sp>
      <p:sp>
        <p:nvSpPr>
          <p:cNvPr id="40" name="Google Shape;40;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15567" y="1064800"/>
            <a:ext cx="8330400" cy="4728300"/>
          </a:xfrm>
          <a:prstGeom prst="rect">
            <a:avLst/>
          </a:prstGeom>
        </p:spPr>
        <p:txBody>
          <a:bodyPr spcFirstLastPara="1" wrap="square" lIns="121900" tIns="121900" rIns="121900" bIns="121900"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3" name="Google Shape;43;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415067" y="667900"/>
            <a:ext cx="4939200" cy="2732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47" name="Google Shape;47;p9"/>
          <p:cNvSpPr txBox="1">
            <a:spLocks noGrp="1"/>
          </p:cNvSpPr>
          <p:nvPr>
            <p:ph type="subTitle" idx="1"/>
          </p:nvPr>
        </p:nvSpPr>
        <p:spPr>
          <a:xfrm>
            <a:off x="406400" y="3502300"/>
            <a:ext cx="4939200" cy="1235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a:endParaRPr/>
          </a:p>
        </p:txBody>
      </p:sp>
      <p:sp>
        <p:nvSpPr>
          <p:cNvPr id="48" name="Google Shape;48;p9"/>
          <p:cNvSpPr txBox="1">
            <a:spLocks noGrp="1"/>
          </p:cNvSpPr>
          <p:nvPr>
            <p:ph type="body" idx="2"/>
          </p:nvPr>
        </p:nvSpPr>
        <p:spPr>
          <a:xfrm>
            <a:off x="6505367" y="667900"/>
            <a:ext cx="5271900" cy="5481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49" name="Google Shape;49;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5825333"/>
            <a:ext cx="12192000" cy="10323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415600" y="6028533"/>
            <a:ext cx="10639200" cy="6141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marL="914400" lvl="1"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marL="1371600" lvl="2"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marL="1828800" lvl="3"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marL="2286000" lvl="4"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marL="2743200" lvl="5"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marL="3200400" lvl="6"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marL="3657600" lvl="7"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marL="4114800" lvl="8"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ctrTitle"/>
          </p:nvPr>
        </p:nvSpPr>
        <p:spPr>
          <a:xfrm>
            <a:off x="415600" y="719633"/>
            <a:ext cx="11360700" cy="1710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168DBA"/>
              </a:buClr>
              <a:buSzPts val="5400"/>
              <a:buFont typeface="Century Gothic"/>
              <a:buNone/>
            </a:pPr>
            <a:r>
              <a:rPr lang="en-US" dirty="0"/>
              <a:t>Predictive Maintenance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body" idx="1"/>
          </p:nvPr>
        </p:nvSpPr>
        <p:spPr>
          <a:xfrm>
            <a:off x="2589212" y="1759974"/>
            <a:ext cx="8915400" cy="447391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sz="1800" b="1" dirty="0"/>
              <a:t>Q6) How prediction was done?</a:t>
            </a:r>
            <a:endParaRPr dirty="0"/>
          </a:p>
          <a:p>
            <a:pPr marL="0" lvl="0" indent="0" algn="l" rtl="0">
              <a:spcBef>
                <a:spcPts val="1000"/>
              </a:spcBef>
              <a:spcAft>
                <a:spcPts val="0"/>
              </a:spcAft>
              <a:buSzPts val="1800"/>
              <a:buNone/>
            </a:pPr>
            <a:r>
              <a:rPr lang="en-US" sz="1800" dirty="0"/>
              <a:t>On the basis of trained model, the prediction was performed. We also created API interface for classification on the basis of inputs</a:t>
            </a:r>
            <a:endParaRPr b="1" dirty="0"/>
          </a:p>
          <a:p>
            <a:pPr marL="0" lvl="0" indent="0" algn="l" rtl="0">
              <a:spcBef>
                <a:spcPts val="1000"/>
              </a:spcBef>
              <a:spcAft>
                <a:spcPts val="0"/>
              </a:spcAft>
              <a:buSzPts val="1800"/>
              <a:buNone/>
            </a:pPr>
            <a:r>
              <a:rPr lang="en-US" b="1" dirty="0"/>
              <a:t>Q7) What are the different stages of deployment?</a:t>
            </a:r>
            <a:endParaRPr dirty="0"/>
          </a:p>
          <a:p>
            <a:pPr marL="342900" lvl="0" indent="-342900" algn="l" rtl="0">
              <a:spcBef>
                <a:spcPts val="1000"/>
              </a:spcBef>
              <a:spcAft>
                <a:spcPts val="0"/>
              </a:spcAft>
              <a:buSzPts val="1800"/>
              <a:buChar char="●"/>
            </a:pPr>
            <a:r>
              <a:rPr lang="en-US" dirty="0"/>
              <a:t>When the model is ready we deploy it in Render platform.</a:t>
            </a:r>
            <a:endParaRPr dirty="0"/>
          </a:p>
          <a:p>
            <a:pPr marL="342900" lvl="0" indent="-228600" algn="l" rtl="0">
              <a:spcBef>
                <a:spcPts val="1000"/>
              </a:spcBef>
              <a:spcAft>
                <a:spcPts val="0"/>
              </a:spcAft>
              <a:buSzPts val="1800"/>
              <a:buNone/>
            </a:pPr>
            <a:endParaRPr b="1" dirty="0"/>
          </a:p>
          <a:p>
            <a:pPr marL="0" lvl="0" indent="0" algn="l" rtl="0">
              <a:spcBef>
                <a:spcPts val="1000"/>
              </a:spcBef>
              <a:spcAft>
                <a:spcPts val="0"/>
              </a:spcAft>
              <a:buSzPts val="2400"/>
              <a:buNone/>
            </a:pPr>
            <a:br>
              <a:rPr lang="en-US" sz="2400" dirty="0"/>
            </a:br>
            <a:endParaRPr sz="2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body" idx="1"/>
          </p:nvPr>
        </p:nvSpPr>
        <p:spPr>
          <a:xfrm>
            <a:off x="2346615" y="1073020"/>
            <a:ext cx="8915400" cy="5057191"/>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SzPts val="2400"/>
              <a:buNone/>
            </a:pPr>
            <a:r>
              <a:rPr lang="en-US" sz="2400" b="1" dirty="0"/>
              <a:t>Objective</a:t>
            </a:r>
            <a:r>
              <a:rPr lang="en-US" sz="3200" b="1" dirty="0"/>
              <a:t> :</a:t>
            </a:r>
            <a:endParaRPr dirty="0"/>
          </a:p>
          <a:p>
            <a:pPr marL="0" lvl="0" indent="0" algn="l" rtl="0">
              <a:spcBef>
                <a:spcPts val="1000"/>
              </a:spcBef>
              <a:spcAft>
                <a:spcPts val="0"/>
              </a:spcAft>
              <a:buSzPts val="3200"/>
              <a:buNone/>
            </a:pPr>
            <a:endParaRPr sz="3200" b="1" dirty="0"/>
          </a:p>
          <a:p>
            <a:pPr marL="0" lvl="0" indent="0" algn="l" rtl="0">
              <a:spcBef>
                <a:spcPts val="1000"/>
              </a:spcBef>
              <a:spcAft>
                <a:spcPts val="0"/>
              </a:spcAft>
              <a:buSzPts val="1800"/>
              <a:buNone/>
            </a:pPr>
            <a:r>
              <a:rPr lang="en-US" dirty="0"/>
              <a:t>The objective of this project is to develop a predictive maintenance classification model capable of accurately identifying potential machinery failures before they occur. Through leveraging machine learning techniques and historical data, the aim is to optimize maintenance schedules, minimize downtime, and enhance operational efficiency in industrial settings.</a:t>
            </a:r>
            <a:endParaRPr sz="2400" b="1" dirty="0"/>
          </a:p>
          <a:p>
            <a:pPr marL="0" lvl="0" indent="0" algn="l" rtl="0">
              <a:spcBef>
                <a:spcPts val="1000"/>
              </a:spcBef>
              <a:spcAft>
                <a:spcPts val="0"/>
              </a:spcAft>
              <a:buSzPts val="2400"/>
              <a:buNone/>
            </a:pPr>
            <a:r>
              <a:rPr lang="en-US" sz="2400" b="1" dirty="0"/>
              <a:t>Benefits :</a:t>
            </a:r>
            <a:endParaRPr dirty="0"/>
          </a:p>
          <a:p>
            <a:pPr marL="342900" lvl="0" indent="-342900" algn="l" rtl="0">
              <a:spcBef>
                <a:spcPts val="1000"/>
              </a:spcBef>
              <a:spcAft>
                <a:spcPts val="0"/>
              </a:spcAft>
              <a:buSzPts val="1800"/>
              <a:buFont typeface="Noto Sans Symbols"/>
              <a:buChar char="▪"/>
            </a:pPr>
            <a:r>
              <a:rPr lang="en-US" dirty="0"/>
              <a:t>- Reduced Downtime: Identifying issues before they lead to breakdowns minimizes unplanned downtime.</a:t>
            </a:r>
          </a:p>
          <a:p>
            <a:pPr marL="342900" lvl="0" indent="-342900" algn="l" rtl="0">
              <a:spcBef>
                <a:spcPts val="1000"/>
              </a:spcBef>
              <a:spcAft>
                <a:spcPts val="0"/>
              </a:spcAft>
              <a:buSzPts val="1800"/>
              <a:buFont typeface="Noto Sans Symbols"/>
              <a:buChar char="▪"/>
            </a:pPr>
            <a:r>
              <a:rPr lang="en-US" dirty="0"/>
              <a:t>- Cost Savings: Avoiding breakdowns saves money on repairs and replacements.</a:t>
            </a:r>
          </a:p>
          <a:p>
            <a:pPr marL="342900" lvl="0" indent="-342900" algn="l" rtl="0">
              <a:spcBef>
                <a:spcPts val="1000"/>
              </a:spcBef>
              <a:spcAft>
                <a:spcPts val="0"/>
              </a:spcAft>
              <a:buSzPts val="1800"/>
              <a:buFont typeface="Noto Sans Symbols"/>
              <a:buChar char="▪"/>
            </a:pPr>
            <a:r>
              <a:rPr lang="en-US" dirty="0"/>
              <a:t>- Improved Efficiency: Predictive maintenance streamlines operations, enhancing productivity.</a:t>
            </a: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Century Gothic"/>
              <a:buNone/>
            </a:pPr>
            <a:r>
              <a:rPr lang="en-US" sz="3200" b="1">
                <a:solidFill>
                  <a:schemeClr val="dk1"/>
                </a:solidFill>
              </a:rPr>
              <a:t>Architecture</a:t>
            </a:r>
            <a:endParaRPr>
              <a:solidFill>
                <a:schemeClr val="dk1"/>
              </a:solidFill>
            </a:endParaRPr>
          </a:p>
        </p:txBody>
      </p:sp>
      <p:grpSp>
        <p:nvGrpSpPr>
          <p:cNvPr id="82" name="Google Shape;82;p16"/>
          <p:cNvGrpSpPr/>
          <p:nvPr/>
        </p:nvGrpSpPr>
        <p:grpSpPr>
          <a:xfrm>
            <a:off x="3422202" y="1751244"/>
            <a:ext cx="7249421" cy="4159504"/>
            <a:chOff x="832989" y="1101"/>
            <a:chExt cx="7249421" cy="4159504"/>
          </a:xfrm>
        </p:grpSpPr>
        <p:sp>
          <p:nvSpPr>
            <p:cNvPr id="83" name="Google Shape;83;p16"/>
            <p:cNvSpPr/>
            <p:nvPr/>
          </p:nvSpPr>
          <p:spPr>
            <a:xfrm rot="5400000">
              <a:off x="494361" y="945941"/>
              <a:ext cx="1477539" cy="178264"/>
            </a:xfrm>
            <a:prstGeom prst="rect">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4" name="Google Shape;84;p16"/>
            <p:cNvSpPr/>
            <p:nvPr/>
          </p:nvSpPr>
          <p:spPr>
            <a:xfrm>
              <a:off x="832989" y="1101"/>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 name="Google Shape;85;p16"/>
            <p:cNvSpPr txBox="1"/>
            <p:nvPr/>
          </p:nvSpPr>
          <p:spPr>
            <a:xfrm>
              <a:off x="867797" y="35909"/>
              <a:ext cx="1911100" cy="1118813"/>
            </a:xfrm>
            <a:prstGeom prst="rect">
              <a:avLst/>
            </a:prstGeom>
            <a:no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entury Gothic"/>
                <a:buNone/>
              </a:pPr>
              <a:r>
                <a:rPr lang="en-US" sz="2200">
                  <a:solidFill>
                    <a:schemeClr val="dk1"/>
                  </a:solidFill>
                  <a:latin typeface="Century Gothic"/>
                  <a:ea typeface="Century Gothic"/>
                  <a:cs typeface="Century Gothic"/>
                  <a:sym typeface="Century Gothic"/>
                </a:rPr>
                <a:t>Start</a:t>
              </a:r>
              <a:endParaRPr>
                <a:solidFill>
                  <a:schemeClr val="dk1"/>
                </a:solidFill>
              </a:endParaRPr>
            </a:p>
          </p:txBody>
        </p:sp>
        <p:sp>
          <p:nvSpPr>
            <p:cNvPr id="86" name="Google Shape;86;p16"/>
            <p:cNvSpPr/>
            <p:nvPr/>
          </p:nvSpPr>
          <p:spPr>
            <a:xfrm rot="5400000">
              <a:off x="494361" y="2431478"/>
              <a:ext cx="1477539" cy="178264"/>
            </a:xfrm>
            <a:prstGeom prst="rect">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 name="Google Shape;87;p16"/>
            <p:cNvSpPr/>
            <p:nvPr/>
          </p:nvSpPr>
          <p:spPr>
            <a:xfrm>
              <a:off x="832989" y="1486639"/>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8" name="Google Shape;88;p16"/>
            <p:cNvSpPr txBox="1"/>
            <p:nvPr/>
          </p:nvSpPr>
          <p:spPr>
            <a:xfrm>
              <a:off x="867797" y="1521447"/>
              <a:ext cx="1911100" cy="1118813"/>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entury Gothic"/>
                <a:buNone/>
              </a:pPr>
              <a:r>
                <a:rPr lang="en-US" sz="2200" b="0" i="0" u="none" strike="noStrike" cap="none">
                  <a:solidFill>
                    <a:schemeClr val="dk1"/>
                  </a:solidFill>
                  <a:latin typeface="Century Gothic"/>
                  <a:ea typeface="Century Gothic"/>
                  <a:cs typeface="Century Gothic"/>
                  <a:sym typeface="Century Gothic"/>
                </a:rPr>
                <a:t>Data Fetching</a:t>
              </a:r>
              <a:endParaRPr>
                <a:solidFill>
                  <a:schemeClr val="dk1"/>
                </a:solidFill>
              </a:endParaRPr>
            </a:p>
          </p:txBody>
        </p:sp>
        <p:sp>
          <p:nvSpPr>
            <p:cNvPr id="89" name="Google Shape;89;p16"/>
            <p:cNvSpPr/>
            <p:nvPr/>
          </p:nvSpPr>
          <p:spPr>
            <a:xfrm>
              <a:off x="1237130" y="3174246"/>
              <a:ext cx="2626354" cy="178264"/>
            </a:xfrm>
            <a:prstGeom prst="rect">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0" name="Google Shape;90;p16"/>
            <p:cNvSpPr/>
            <p:nvPr/>
          </p:nvSpPr>
          <p:spPr>
            <a:xfrm>
              <a:off x="832989" y="2972176"/>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1" name="Google Shape;91;p16"/>
            <p:cNvSpPr txBox="1"/>
            <p:nvPr/>
          </p:nvSpPr>
          <p:spPr>
            <a:xfrm>
              <a:off x="867797" y="3006984"/>
              <a:ext cx="1911100" cy="1118813"/>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entury Gothic"/>
                <a:buNone/>
              </a:pPr>
              <a:r>
                <a:rPr lang="en-US" sz="2200" b="0" i="0" u="none" strike="noStrike" cap="none">
                  <a:solidFill>
                    <a:schemeClr val="dk1"/>
                  </a:solidFill>
                  <a:latin typeface="Century Gothic"/>
                  <a:ea typeface="Century Gothic"/>
                  <a:cs typeface="Century Gothic"/>
                  <a:sym typeface="Century Gothic"/>
                </a:rPr>
                <a:t>EDA</a:t>
              </a:r>
              <a:endParaRPr>
                <a:solidFill>
                  <a:schemeClr val="dk1"/>
                </a:solidFill>
              </a:endParaRPr>
            </a:p>
          </p:txBody>
        </p:sp>
        <p:sp>
          <p:nvSpPr>
            <p:cNvPr id="92" name="Google Shape;92;p16"/>
            <p:cNvSpPr/>
            <p:nvPr/>
          </p:nvSpPr>
          <p:spPr>
            <a:xfrm rot="-5400000">
              <a:off x="3128714" y="2431478"/>
              <a:ext cx="1477539" cy="178264"/>
            </a:xfrm>
            <a:prstGeom prst="rect">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3" name="Google Shape;93;p16"/>
            <p:cNvSpPr/>
            <p:nvPr/>
          </p:nvSpPr>
          <p:spPr>
            <a:xfrm>
              <a:off x="3467341" y="2972176"/>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4" name="Google Shape;94;p16"/>
            <p:cNvSpPr txBox="1"/>
            <p:nvPr/>
          </p:nvSpPr>
          <p:spPr>
            <a:xfrm>
              <a:off x="3502149" y="3006984"/>
              <a:ext cx="1911100" cy="1118813"/>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entury Gothic"/>
                <a:buNone/>
              </a:pPr>
              <a:r>
                <a:rPr lang="en-US" sz="2200" b="0" i="0" u="none" strike="noStrike" cap="none">
                  <a:solidFill>
                    <a:schemeClr val="dk1"/>
                  </a:solidFill>
                  <a:latin typeface="Century Gothic"/>
                  <a:ea typeface="Century Gothic"/>
                  <a:cs typeface="Century Gothic"/>
                  <a:sym typeface="Century Gothic"/>
                </a:rPr>
                <a:t>Data Cleaning</a:t>
              </a:r>
              <a:endParaRPr>
                <a:solidFill>
                  <a:schemeClr val="dk1"/>
                </a:solidFill>
              </a:endParaRPr>
            </a:p>
          </p:txBody>
        </p:sp>
        <p:sp>
          <p:nvSpPr>
            <p:cNvPr id="95" name="Google Shape;95;p16"/>
            <p:cNvSpPr/>
            <p:nvPr/>
          </p:nvSpPr>
          <p:spPr>
            <a:xfrm rot="-5400000">
              <a:off x="3128714" y="945941"/>
              <a:ext cx="1477539" cy="178264"/>
            </a:xfrm>
            <a:prstGeom prst="rect">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6" name="Google Shape;96;p16"/>
            <p:cNvSpPr/>
            <p:nvPr/>
          </p:nvSpPr>
          <p:spPr>
            <a:xfrm>
              <a:off x="3467341" y="1486639"/>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7" name="Google Shape;97;p16"/>
            <p:cNvSpPr txBox="1"/>
            <p:nvPr/>
          </p:nvSpPr>
          <p:spPr>
            <a:xfrm>
              <a:off x="3502149" y="1521447"/>
              <a:ext cx="1911100" cy="1118813"/>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entury Gothic"/>
                <a:buNone/>
              </a:pPr>
              <a:r>
                <a:rPr lang="en-US" sz="2200" b="0" i="0" u="none" strike="noStrike" cap="none">
                  <a:solidFill>
                    <a:schemeClr val="dk1"/>
                  </a:solidFill>
                  <a:latin typeface="Century Gothic"/>
                  <a:ea typeface="Century Gothic"/>
                  <a:cs typeface="Century Gothic"/>
                  <a:sym typeface="Century Gothic"/>
                </a:rPr>
                <a:t>Feature Engineering</a:t>
              </a:r>
              <a:endParaRPr>
                <a:solidFill>
                  <a:schemeClr val="dk1"/>
                </a:solidFill>
              </a:endParaRPr>
            </a:p>
          </p:txBody>
        </p:sp>
        <p:sp>
          <p:nvSpPr>
            <p:cNvPr id="98" name="Google Shape;98;p16"/>
            <p:cNvSpPr/>
            <p:nvPr/>
          </p:nvSpPr>
          <p:spPr>
            <a:xfrm>
              <a:off x="3871483" y="203172"/>
              <a:ext cx="2626354" cy="178264"/>
            </a:xfrm>
            <a:prstGeom prst="rect">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9" name="Google Shape;99;p16"/>
            <p:cNvSpPr/>
            <p:nvPr/>
          </p:nvSpPr>
          <p:spPr>
            <a:xfrm>
              <a:off x="3467341" y="1101"/>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0" name="Google Shape;100;p16"/>
            <p:cNvSpPr txBox="1"/>
            <p:nvPr/>
          </p:nvSpPr>
          <p:spPr>
            <a:xfrm>
              <a:off x="3502149" y="35909"/>
              <a:ext cx="1911100" cy="1118813"/>
            </a:xfrm>
            <a:prstGeom prst="rect">
              <a:avLst/>
            </a:prstGeom>
            <a:no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entury Gothic"/>
                <a:buNone/>
              </a:pPr>
              <a:r>
                <a:rPr lang="en-US" sz="2200" b="0" i="0" u="none" strike="noStrike" cap="none">
                  <a:solidFill>
                    <a:schemeClr val="dk1"/>
                  </a:solidFill>
                  <a:latin typeface="Century Gothic"/>
                  <a:ea typeface="Century Gothic"/>
                  <a:cs typeface="Century Gothic"/>
                  <a:sym typeface="Century Gothic"/>
                </a:rPr>
                <a:t>Model Building</a:t>
              </a:r>
              <a:endParaRPr>
                <a:solidFill>
                  <a:schemeClr val="dk1"/>
                </a:solidFill>
              </a:endParaRPr>
            </a:p>
          </p:txBody>
        </p:sp>
        <p:sp>
          <p:nvSpPr>
            <p:cNvPr id="101" name="Google Shape;101;p16"/>
            <p:cNvSpPr/>
            <p:nvPr/>
          </p:nvSpPr>
          <p:spPr>
            <a:xfrm rot="5400000">
              <a:off x="5763067" y="945941"/>
              <a:ext cx="1477539" cy="178264"/>
            </a:xfrm>
            <a:prstGeom prst="rect">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 name="Google Shape;102;p16"/>
            <p:cNvSpPr/>
            <p:nvPr/>
          </p:nvSpPr>
          <p:spPr>
            <a:xfrm>
              <a:off x="6101694" y="1101"/>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3" name="Google Shape;103;p16"/>
            <p:cNvSpPr txBox="1"/>
            <p:nvPr/>
          </p:nvSpPr>
          <p:spPr>
            <a:xfrm>
              <a:off x="6136502" y="35909"/>
              <a:ext cx="1911100" cy="1118813"/>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entury Gothic"/>
                <a:buNone/>
              </a:pPr>
              <a:r>
                <a:rPr lang="en-US" sz="2200" b="0" i="0" u="none" strike="noStrike" cap="none">
                  <a:solidFill>
                    <a:schemeClr val="dk1"/>
                  </a:solidFill>
                  <a:latin typeface="Century Gothic"/>
                  <a:ea typeface="Century Gothic"/>
                  <a:cs typeface="Century Gothic"/>
                  <a:sym typeface="Century Gothic"/>
                </a:rPr>
                <a:t>Model Testing</a:t>
              </a:r>
              <a:endParaRPr>
                <a:solidFill>
                  <a:schemeClr val="dk1"/>
                </a:solidFill>
              </a:endParaRPr>
            </a:p>
          </p:txBody>
        </p:sp>
        <p:sp>
          <p:nvSpPr>
            <p:cNvPr id="104" name="Google Shape;104;p16"/>
            <p:cNvSpPr/>
            <p:nvPr/>
          </p:nvSpPr>
          <p:spPr>
            <a:xfrm rot="5400000">
              <a:off x="5763067" y="2431478"/>
              <a:ext cx="1477539" cy="178264"/>
            </a:xfrm>
            <a:prstGeom prst="rect">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5" name="Google Shape;105;p16"/>
            <p:cNvSpPr/>
            <p:nvPr/>
          </p:nvSpPr>
          <p:spPr>
            <a:xfrm>
              <a:off x="6101694" y="1486639"/>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6" name="Google Shape;106;p16"/>
            <p:cNvSpPr txBox="1"/>
            <p:nvPr/>
          </p:nvSpPr>
          <p:spPr>
            <a:xfrm>
              <a:off x="6136502" y="1521447"/>
              <a:ext cx="1911100" cy="1118813"/>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entury Gothic"/>
                <a:buNone/>
              </a:pPr>
              <a:r>
                <a:rPr lang="en-US" sz="2200" b="0" i="0" u="none" strike="noStrike" cap="none">
                  <a:solidFill>
                    <a:schemeClr val="dk1"/>
                  </a:solidFill>
                  <a:latin typeface="Century Gothic"/>
                  <a:ea typeface="Century Gothic"/>
                  <a:cs typeface="Century Gothic"/>
                  <a:sym typeface="Century Gothic"/>
                </a:rPr>
                <a:t>Flask Setup</a:t>
              </a:r>
              <a:endParaRPr>
                <a:solidFill>
                  <a:schemeClr val="dk1"/>
                </a:solidFill>
              </a:endParaRPr>
            </a:p>
          </p:txBody>
        </p:sp>
        <p:sp>
          <p:nvSpPr>
            <p:cNvPr id="107" name="Google Shape;107;p16"/>
            <p:cNvSpPr/>
            <p:nvPr/>
          </p:nvSpPr>
          <p:spPr>
            <a:xfrm>
              <a:off x="6101694" y="2972176"/>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8" name="Google Shape;108;p16"/>
            <p:cNvSpPr txBox="1"/>
            <p:nvPr/>
          </p:nvSpPr>
          <p:spPr>
            <a:xfrm>
              <a:off x="6136502" y="3006984"/>
              <a:ext cx="1911100" cy="1118813"/>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entury Gothic"/>
                <a:buNone/>
              </a:pPr>
              <a:r>
                <a:rPr lang="en-US" sz="2200" b="0" i="0" u="none" strike="noStrike" cap="none">
                  <a:solidFill>
                    <a:schemeClr val="dk1"/>
                  </a:solidFill>
                  <a:latin typeface="Century Gothic"/>
                  <a:ea typeface="Century Gothic"/>
                  <a:cs typeface="Century Gothic"/>
                  <a:sym typeface="Century Gothic"/>
                </a:rPr>
                <a:t>Deployment</a:t>
              </a:r>
              <a:endParaRPr>
                <a:solidFill>
                  <a:schemeClr val="dk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Font typeface="Century Gothic"/>
              <a:buNone/>
            </a:pPr>
            <a:br>
              <a:rPr lang="en-US" sz="2400" b="1">
                <a:solidFill>
                  <a:schemeClr val="dk1"/>
                </a:solidFill>
              </a:rPr>
            </a:br>
            <a:br>
              <a:rPr lang="en-US" sz="2400" b="1">
                <a:solidFill>
                  <a:schemeClr val="dk1"/>
                </a:solidFill>
              </a:rPr>
            </a:br>
            <a:r>
              <a:rPr lang="en-US" sz="2400" b="1">
                <a:solidFill>
                  <a:schemeClr val="dk1"/>
                </a:solidFill>
              </a:rPr>
              <a:t>Data Collection and validation</a:t>
            </a:r>
            <a:endParaRPr/>
          </a:p>
        </p:txBody>
      </p:sp>
      <p:sp>
        <p:nvSpPr>
          <p:cNvPr id="114" name="Google Shape;114;p17"/>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1800"/>
              <a:buFont typeface="Noto Sans Symbols"/>
              <a:buNone/>
            </a:pPr>
            <a:endParaRPr/>
          </a:p>
          <a:p>
            <a:pPr marL="342900" lvl="0" indent="-342900" algn="l" rtl="0">
              <a:spcBef>
                <a:spcPts val="1000"/>
              </a:spcBef>
              <a:spcAft>
                <a:spcPts val="0"/>
              </a:spcAft>
              <a:buSzPts val="1800"/>
              <a:buFont typeface="Noto Sans Symbols"/>
              <a:buChar char="▪"/>
            </a:pPr>
            <a:r>
              <a:rPr lang="en-US"/>
              <a:t>The dataset was taken from the Kaggle competition page.</a:t>
            </a:r>
            <a:endParaRPr/>
          </a:p>
          <a:p>
            <a:pPr marL="342900" lvl="0" indent="-342900" algn="l" rtl="0">
              <a:spcBef>
                <a:spcPts val="1000"/>
              </a:spcBef>
              <a:spcAft>
                <a:spcPts val="0"/>
              </a:spcAft>
              <a:buSzPts val="1800"/>
              <a:buFont typeface="Noto Sans Symbols"/>
              <a:buChar char="▪"/>
            </a:pPr>
            <a:r>
              <a:rPr lang="en-US"/>
              <a:t>Data type of columns – Validating the data type of the columns if wrong, then it was corrected.</a:t>
            </a:r>
            <a:endParaRPr/>
          </a:p>
          <a:p>
            <a:pPr marL="342900" lvl="0" indent="-342900" algn="l" rtl="0">
              <a:spcBef>
                <a:spcPts val="1000"/>
              </a:spcBef>
              <a:spcAft>
                <a:spcPts val="0"/>
              </a:spcAft>
              <a:buSzPts val="1800"/>
              <a:buFont typeface="Noto Sans Symbols"/>
              <a:buChar char="▪"/>
            </a:pPr>
            <a:r>
              <a:rPr lang="en-US"/>
              <a:t>Null values in columns – Validating the column in the dataset have null values or missing information. </a:t>
            </a:r>
            <a:endParaRPr/>
          </a:p>
          <a:p>
            <a:pPr marL="0" lvl="0" indent="0" algn="l" rtl="0">
              <a:spcBef>
                <a:spcPts val="1000"/>
              </a:spcBef>
              <a:spcAft>
                <a:spcPts val="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592925" y="624110"/>
            <a:ext cx="8911687" cy="113586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Century Gothic"/>
              <a:buNone/>
            </a:pPr>
            <a:br>
              <a:rPr lang="en-US" sz="3200" b="1">
                <a:solidFill>
                  <a:schemeClr val="dk1"/>
                </a:solidFill>
              </a:rPr>
            </a:br>
            <a:r>
              <a:rPr lang="en-US" sz="3200" b="1">
                <a:solidFill>
                  <a:schemeClr val="dk1"/>
                </a:solidFill>
              </a:rPr>
              <a:t>Model Training</a:t>
            </a:r>
            <a:endParaRPr/>
          </a:p>
        </p:txBody>
      </p:sp>
      <p:sp>
        <p:nvSpPr>
          <p:cNvPr id="120" name="Google Shape;120;p18"/>
          <p:cNvSpPr txBox="1">
            <a:spLocks noGrp="1"/>
          </p:cNvSpPr>
          <p:nvPr>
            <p:ph type="body" idx="1"/>
          </p:nvPr>
        </p:nvSpPr>
        <p:spPr>
          <a:xfrm>
            <a:off x="2589212" y="1759974"/>
            <a:ext cx="8915400" cy="447391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Font typeface="Noto Sans Symbols"/>
              <a:buChar char="⮚"/>
            </a:pPr>
            <a:r>
              <a:rPr lang="en-US" sz="2400" b="1"/>
              <a:t>Data Pre-processing:  </a:t>
            </a:r>
            <a:endParaRPr/>
          </a:p>
          <a:p>
            <a:pPr marL="342900" lvl="0" indent="-342900" algn="l" rtl="0">
              <a:spcBef>
                <a:spcPts val="1000"/>
              </a:spcBef>
              <a:spcAft>
                <a:spcPts val="0"/>
              </a:spcAft>
              <a:buSzPts val="1800"/>
              <a:buFont typeface="Noto Sans Symbols"/>
              <a:buChar char="▪"/>
            </a:pPr>
            <a:r>
              <a:rPr lang="en-US"/>
              <a:t>Performing EDA to get insights of the data like identifying distribution, outliers etc.</a:t>
            </a:r>
            <a:endParaRPr/>
          </a:p>
          <a:p>
            <a:pPr marL="342900" lvl="0" indent="-342900" algn="l" rtl="0">
              <a:spcBef>
                <a:spcPts val="1000"/>
              </a:spcBef>
              <a:spcAft>
                <a:spcPts val="0"/>
              </a:spcAft>
              <a:buSzPts val="1800"/>
              <a:buFont typeface="Noto Sans Symbols"/>
              <a:buChar char="▪"/>
            </a:pPr>
            <a:r>
              <a:rPr lang="en-US"/>
              <a:t>Check any null values present in the dataset. If present then impute those null values.</a:t>
            </a:r>
            <a:endParaRPr/>
          </a:p>
          <a:p>
            <a:pPr marL="342900" lvl="0" indent="-342900" algn="l" rtl="0">
              <a:spcBef>
                <a:spcPts val="1000"/>
              </a:spcBef>
              <a:spcAft>
                <a:spcPts val="0"/>
              </a:spcAft>
              <a:buSzPts val="1800"/>
              <a:buFont typeface="Noto Sans Symbols"/>
              <a:buChar char="▪"/>
            </a:pPr>
            <a:r>
              <a:rPr lang="en-US"/>
              <a:t>Encode the categorical features/columns.</a:t>
            </a:r>
            <a:endParaRPr/>
          </a:p>
          <a:p>
            <a:pPr marL="342900" lvl="0" indent="-342900" algn="l" rtl="0">
              <a:spcBef>
                <a:spcPts val="1000"/>
              </a:spcBef>
              <a:spcAft>
                <a:spcPts val="0"/>
              </a:spcAft>
              <a:buSzPts val="1800"/>
              <a:buFont typeface="Noto Sans Symbols"/>
              <a:buChar char="▪"/>
            </a:pPr>
            <a:r>
              <a:rPr lang="en-US"/>
              <a:t>Perform Standard Scalar to scale down values.</a:t>
            </a:r>
            <a:endParaRPr/>
          </a:p>
          <a:p>
            <a:pPr marL="0" lvl="0" indent="0" algn="l" rtl="0">
              <a:spcBef>
                <a:spcPts val="1000"/>
              </a:spcBef>
              <a:spcAft>
                <a:spcPts val="0"/>
              </a:spcAft>
              <a:buSzPts val="2200"/>
              <a:buNone/>
            </a:pPr>
            <a:endParaRPr sz="2200"/>
          </a:p>
          <a:p>
            <a:pPr marL="0" lvl="0" indent="0" algn="l" rtl="0">
              <a:spcBef>
                <a:spcPts val="1000"/>
              </a:spcBef>
              <a:spcAft>
                <a:spcPts val="0"/>
              </a:spcAft>
              <a:buSzPts val="2400"/>
              <a:buNone/>
            </a:pP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2592925" y="624110"/>
            <a:ext cx="8911687" cy="11358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Font typeface="Century Gothic"/>
              <a:buNone/>
            </a:pPr>
            <a:br>
              <a:rPr lang="en-US" sz="2400" b="1">
                <a:solidFill>
                  <a:schemeClr val="dk1"/>
                </a:solidFill>
              </a:rPr>
            </a:br>
            <a:br>
              <a:rPr lang="en-US" sz="2400" b="1">
                <a:solidFill>
                  <a:schemeClr val="dk1"/>
                </a:solidFill>
              </a:rPr>
            </a:br>
            <a:r>
              <a:rPr lang="en-US" sz="2400" b="1">
                <a:solidFill>
                  <a:schemeClr val="dk1"/>
                </a:solidFill>
              </a:rPr>
              <a:t>Model Selection</a:t>
            </a:r>
            <a:endParaRPr/>
          </a:p>
        </p:txBody>
      </p:sp>
      <p:sp>
        <p:nvSpPr>
          <p:cNvPr id="126" name="Google Shape;126;p19"/>
          <p:cNvSpPr txBox="1">
            <a:spLocks noGrp="1"/>
          </p:cNvSpPr>
          <p:nvPr>
            <p:ph type="body" idx="1"/>
          </p:nvPr>
        </p:nvSpPr>
        <p:spPr>
          <a:xfrm>
            <a:off x="2589212" y="1759974"/>
            <a:ext cx="8915400" cy="447391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dirty="0"/>
          </a:p>
          <a:p>
            <a:pPr marL="0" lvl="0" indent="0" algn="l" rtl="0">
              <a:spcBef>
                <a:spcPts val="1000"/>
              </a:spcBef>
              <a:spcAft>
                <a:spcPts val="0"/>
              </a:spcAft>
              <a:buSzPts val="1800"/>
              <a:buNone/>
            </a:pPr>
            <a:endParaRPr dirty="0"/>
          </a:p>
          <a:p>
            <a:pPr marL="0" lvl="0" indent="0" algn="l" rtl="0">
              <a:spcBef>
                <a:spcPts val="1000"/>
              </a:spcBef>
              <a:spcAft>
                <a:spcPts val="0"/>
              </a:spcAft>
              <a:buSzPts val="1800"/>
              <a:buNone/>
            </a:pPr>
            <a:r>
              <a:rPr lang="en-US" b="0" i="0" dirty="0">
                <a:solidFill>
                  <a:srgbClr val="0D0D0D"/>
                </a:solidFill>
                <a:effectLst/>
                <a:latin typeface="Söhne"/>
              </a:rPr>
              <a:t>Choosing the appropriate machine learning model is crucial for the success of the predictive maintenance classification project. Considerations include the complexity of the data, the interpretability of the model, and computational efficiency. Commonly considered models include Random Forest, Support Vector Machines (SVM), Gradient Boosting Machines (GBM), and Neural Networks. Evaluating multiple models using techniques like cross-validation helps identify the one that best balances predictive accuracy and practical applicability for the specific maintenance prediction task at hand.</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2592925" y="624110"/>
            <a:ext cx="8911687" cy="113586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2400"/>
              <a:buFont typeface="Century Gothic"/>
              <a:buNone/>
            </a:pPr>
            <a:br>
              <a:rPr lang="en-US" sz="2400" b="1"/>
            </a:br>
            <a:r>
              <a:rPr lang="en-US" sz="2400" b="1">
                <a:solidFill>
                  <a:schemeClr val="dk1"/>
                </a:solidFill>
              </a:rPr>
              <a:t>Predictions</a:t>
            </a:r>
            <a:endParaRPr/>
          </a:p>
        </p:txBody>
      </p:sp>
      <p:sp>
        <p:nvSpPr>
          <p:cNvPr id="132" name="Google Shape;132;p20"/>
          <p:cNvSpPr txBox="1">
            <a:spLocks noGrp="1"/>
          </p:cNvSpPr>
          <p:nvPr>
            <p:ph type="body" idx="1"/>
          </p:nvPr>
        </p:nvSpPr>
        <p:spPr>
          <a:xfrm>
            <a:off x="2589212" y="1759974"/>
            <a:ext cx="8915400" cy="4473916"/>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ts val="2200"/>
              <a:buNone/>
            </a:pPr>
            <a:r>
              <a:rPr lang="en-US" sz="2200" b="1" dirty="0"/>
              <a:t>           </a:t>
            </a:r>
            <a:endParaRPr sz="2200" dirty="0"/>
          </a:p>
          <a:p>
            <a:pPr marL="342900" lvl="0" indent="-190500" algn="l" rtl="0">
              <a:spcBef>
                <a:spcPts val="1000"/>
              </a:spcBef>
              <a:spcAft>
                <a:spcPts val="0"/>
              </a:spcAft>
              <a:buSzPts val="2400"/>
              <a:buNone/>
            </a:pPr>
            <a:r>
              <a:rPr lang="en-US" sz="2400" dirty="0"/>
              <a:t>- Timely Alerts: Predictive maintenance systems provide timely alerts, notifying maintenance teams of potential machinery failures before they occur.</a:t>
            </a:r>
          </a:p>
          <a:p>
            <a:pPr marL="342900" lvl="0" indent="-190500" algn="l" rtl="0">
              <a:spcBef>
                <a:spcPts val="1000"/>
              </a:spcBef>
              <a:spcAft>
                <a:spcPts val="0"/>
              </a:spcAft>
              <a:buSzPts val="2400"/>
              <a:buNone/>
            </a:pPr>
            <a:r>
              <a:rPr lang="en-US" sz="2400" dirty="0"/>
              <a:t>- Proactive Interventions: Predictions enable proactive maintenance interventions, allowing organizations to schedule repairs or replacements before equipment failure leads to costly downtime.</a:t>
            </a:r>
          </a:p>
          <a:p>
            <a:pPr marL="342900" lvl="0" indent="-190500" algn="l" rtl="0">
              <a:spcBef>
                <a:spcPts val="1000"/>
              </a:spcBef>
              <a:spcAft>
                <a:spcPts val="0"/>
              </a:spcAft>
              <a:buSzPts val="2400"/>
              <a:buNone/>
            </a:pPr>
            <a:r>
              <a:rPr lang="en-US" sz="2400" dirty="0"/>
              <a:t>- Data-Driven Decision Making: By leveraging historical data and machine learning algorithms, predictions empower organizations to make data-driven decisions, optimizing maintenance schedules and resource allocation for improved operational efficiency.</a:t>
            </a: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2592925" y="624110"/>
            <a:ext cx="8911687" cy="1135864"/>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2400"/>
              <a:buFont typeface="Century Gothic"/>
              <a:buNone/>
            </a:pPr>
            <a:r>
              <a:rPr lang="en-US" sz="2400" b="1">
                <a:solidFill>
                  <a:schemeClr val="dk1"/>
                </a:solidFill>
              </a:rPr>
              <a:t>Q &amp; A</a:t>
            </a:r>
            <a:endParaRPr/>
          </a:p>
        </p:txBody>
      </p:sp>
      <p:sp>
        <p:nvSpPr>
          <p:cNvPr id="138" name="Google Shape;138;p21"/>
          <p:cNvSpPr txBox="1">
            <a:spLocks noGrp="1"/>
          </p:cNvSpPr>
          <p:nvPr>
            <p:ph type="body" idx="1"/>
          </p:nvPr>
        </p:nvSpPr>
        <p:spPr>
          <a:xfrm>
            <a:off x="2589212" y="1759974"/>
            <a:ext cx="8915400" cy="4473916"/>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spcBef>
                <a:spcPts val="0"/>
              </a:spcBef>
              <a:spcAft>
                <a:spcPts val="0"/>
              </a:spcAft>
              <a:buSzPct val="100000"/>
              <a:buNone/>
            </a:pPr>
            <a:r>
              <a:rPr lang="en-US" sz="7200" b="1"/>
              <a:t>Q1) What is the source data?</a:t>
            </a:r>
            <a:endParaRPr/>
          </a:p>
          <a:p>
            <a:pPr marL="0" lvl="0" indent="0" algn="l" rtl="0">
              <a:spcBef>
                <a:spcPts val="1000"/>
              </a:spcBef>
              <a:spcAft>
                <a:spcPts val="0"/>
              </a:spcAft>
              <a:buSzPct val="100000"/>
              <a:buNone/>
            </a:pPr>
            <a:r>
              <a:rPr lang="en-US" sz="7200"/>
              <a:t>The source of the data is Kaggle. The data is in the form of ‘csv’ file.</a:t>
            </a:r>
            <a:endParaRPr/>
          </a:p>
          <a:p>
            <a:pPr marL="0" lvl="0" indent="0" algn="l" rtl="0">
              <a:spcBef>
                <a:spcPts val="1000"/>
              </a:spcBef>
              <a:spcAft>
                <a:spcPts val="0"/>
              </a:spcAft>
              <a:buSzPct val="100000"/>
              <a:buNone/>
            </a:pPr>
            <a:r>
              <a:rPr lang="en-US" sz="7200" b="1"/>
              <a:t>Q2) What was the type of the data?</a:t>
            </a:r>
            <a:endParaRPr/>
          </a:p>
          <a:p>
            <a:pPr marL="0" lvl="0" indent="0" algn="l" rtl="0">
              <a:spcBef>
                <a:spcPts val="1000"/>
              </a:spcBef>
              <a:spcAft>
                <a:spcPts val="0"/>
              </a:spcAft>
              <a:buSzPct val="100000"/>
              <a:buNone/>
            </a:pPr>
            <a:r>
              <a:rPr lang="en-US" sz="7200"/>
              <a:t>The data was combination of categorical and numerical values.</a:t>
            </a:r>
            <a:endParaRPr/>
          </a:p>
          <a:p>
            <a:pPr marL="0" lvl="0" indent="0" algn="l" rtl="0">
              <a:spcBef>
                <a:spcPts val="1000"/>
              </a:spcBef>
              <a:spcAft>
                <a:spcPts val="0"/>
              </a:spcAft>
              <a:buSzPct val="100000"/>
              <a:buNone/>
            </a:pPr>
            <a:r>
              <a:rPr lang="en-US" sz="7200" b="1"/>
              <a:t>Q3) What’s the complete flow you followed in this project?</a:t>
            </a:r>
            <a:endParaRPr/>
          </a:p>
          <a:p>
            <a:pPr marL="0" lvl="0" indent="0" algn="l" rtl="0">
              <a:spcBef>
                <a:spcPts val="1000"/>
              </a:spcBef>
              <a:spcAft>
                <a:spcPts val="0"/>
              </a:spcAft>
              <a:buSzPct val="100000"/>
              <a:buNone/>
            </a:pPr>
            <a:r>
              <a:rPr lang="en-US" sz="7200"/>
              <a:t>Refer the 3</a:t>
            </a:r>
            <a:r>
              <a:rPr lang="en-US" sz="7200" baseline="30000"/>
              <a:t>rd</a:t>
            </a:r>
            <a:r>
              <a:rPr lang="en-US" sz="7200"/>
              <a:t> slide for better understanding</a:t>
            </a:r>
            <a:endParaRPr sz="5500" b="1"/>
          </a:p>
          <a:p>
            <a:pPr marL="0" lvl="0" indent="0" algn="l" rtl="0">
              <a:spcBef>
                <a:spcPts val="1000"/>
              </a:spcBef>
              <a:spcAft>
                <a:spcPts val="0"/>
              </a:spcAft>
              <a:buSzPct val="100000"/>
              <a:buNone/>
            </a:pPr>
            <a:r>
              <a:rPr lang="en-US" sz="7200" b="1"/>
              <a:t>Q4) What techniques were you using for data pre-processing?</a:t>
            </a:r>
            <a:endParaRPr/>
          </a:p>
          <a:p>
            <a:pPr marL="342900" lvl="0" indent="-342900" algn="l" rtl="0">
              <a:spcBef>
                <a:spcPts val="1000"/>
              </a:spcBef>
              <a:spcAft>
                <a:spcPts val="0"/>
              </a:spcAft>
              <a:buSzPct val="100000"/>
              <a:buChar char="●"/>
            </a:pPr>
            <a:r>
              <a:rPr lang="en-US" sz="7200"/>
              <a:t>Visualizing relation of independent variables with each other and dependent variable. </a:t>
            </a:r>
            <a:endParaRPr/>
          </a:p>
          <a:p>
            <a:pPr marL="342900" lvl="0" indent="-342900" algn="l" rtl="0">
              <a:spcBef>
                <a:spcPts val="1000"/>
              </a:spcBef>
              <a:spcAft>
                <a:spcPts val="0"/>
              </a:spcAft>
              <a:buSzPct val="100000"/>
              <a:buChar char="●"/>
            </a:pPr>
            <a:r>
              <a:rPr lang="en-US" sz="7200"/>
              <a:t>Checking distribution of Continuous variables.</a:t>
            </a:r>
            <a:endParaRPr/>
          </a:p>
          <a:p>
            <a:pPr marL="342900" lvl="0" indent="-342900" algn="l" rtl="0">
              <a:spcBef>
                <a:spcPts val="1000"/>
              </a:spcBef>
              <a:spcAft>
                <a:spcPts val="0"/>
              </a:spcAft>
              <a:buSzPct val="100000"/>
              <a:buChar char="●"/>
            </a:pPr>
            <a:r>
              <a:rPr lang="en-US" sz="7200"/>
              <a:t>Checking any null values present in the dataset.</a:t>
            </a:r>
            <a:endParaRPr/>
          </a:p>
          <a:p>
            <a:pPr marL="0" lvl="0" indent="0" algn="l" rtl="0">
              <a:spcBef>
                <a:spcPts val="1000"/>
              </a:spcBef>
              <a:spcAft>
                <a:spcPts val="0"/>
              </a:spcAft>
              <a:buSzPct val="100000"/>
              <a:buNone/>
            </a:pPr>
            <a:br>
              <a:rPr lang="en-US" sz="2400"/>
            </a:br>
            <a:endParaRPr sz="22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body" idx="1"/>
          </p:nvPr>
        </p:nvSpPr>
        <p:spPr>
          <a:xfrm>
            <a:off x="2589212" y="1759974"/>
            <a:ext cx="8915400" cy="4473916"/>
          </a:xfrm>
          <a:prstGeom prst="rect">
            <a:avLst/>
          </a:prstGeom>
          <a:noFill/>
          <a:ln>
            <a:noFill/>
          </a:ln>
        </p:spPr>
        <p:txBody>
          <a:bodyPr spcFirstLastPara="1" wrap="square" lIns="91425" tIns="45700" rIns="91425" bIns="45700" anchor="t" anchorCtr="0">
            <a:normAutofit fontScale="32500" lnSpcReduction="20000"/>
          </a:bodyPr>
          <a:lstStyle/>
          <a:p>
            <a:pPr marL="342900" lvl="0" indent="-342900" algn="l" rtl="0">
              <a:spcBef>
                <a:spcPts val="0"/>
              </a:spcBef>
              <a:spcAft>
                <a:spcPts val="0"/>
              </a:spcAft>
              <a:buSzPct val="100000"/>
              <a:buChar char="●"/>
            </a:pPr>
            <a:r>
              <a:rPr lang="en-US" sz="7200" dirty="0"/>
              <a:t>Converting categorical data into numeric values.</a:t>
            </a:r>
            <a:endParaRPr dirty="0"/>
          </a:p>
          <a:p>
            <a:pPr marL="342900" lvl="0" indent="-342900" algn="l" rtl="0">
              <a:spcBef>
                <a:spcPts val="1000"/>
              </a:spcBef>
              <a:spcAft>
                <a:spcPts val="0"/>
              </a:spcAft>
              <a:buSzPct val="100000"/>
              <a:buChar char="●"/>
            </a:pPr>
            <a:r>
              <a:rPr lang="en-US" sz="7200" dirty="0"/>
              <a:t>Scaling the data.</a:t>
            </a:r>
            <a:endParaRPr dirty="0"/>
          </a:p>
          <a:p>
            <a:pPr marL="0" lvl="0" indent="0" algn="l" rtl="0">
              <a:spcBef>
                <a:spcPts val="1000"/>
              </a:spcBef>
              <a:spcAft>
                <a:spcPts val="0"/>
              </a:spcAft>
              <a:buSzPct val="100000"/>
              <a:buNone/>
            </a:pPr>
            <a:endParaRPr sz="7200" b="1" dirty="0"/>
          </a:p>
          <a:p>
            <a:pPr marL="0" lvl="0" indent="0" algn="l" rtl="0">
              <a:spcBef>
                <a:spcPts val="1000"/>
              </a:spcBef>
              <a:spcAft>
                <a:spcPts val="0"/>
              </a:spcAft>
              <a:buSzPct val="100000"/>
              <a:buNone/>
            </a:pPr>
            <a:r>
              <a:rPr lang="en-US" sz="7200" b="1" dirty="0"/>
              <a:t>Q5) How training was done or what models were used?</a:t>
            </a:r>
            <a:endParaRPr dirty="0"/>
          </a:p>
          <a:p>
            <a:pPr marL="342900" lvl="0" indent="-342900" algn="l" rtl="0">
              <a:spcBef>
                <a:spcPts val="1000"/>
              </a:spcBef>
              <a:spcAft>
                <a:spcPts val="0"/>
              </a:spcAft>
              <a:buSzPct val="100000"/>
              <a:buChar char="●"/>
            </a:pPr>
            <a:r>
              <a:rPr lang="en-US" sz="7200" dirty="0"/>
              <a:t>Before training the model the dataset is divided into training set and testing/validation set.</a:t>
            </a:r>
            <a:endParaRPr dirty="0"/>
          </a:p>
          <a:p>
            <a:pPr marL="342900" lvl="0" indent="-342900" algn="l" rtl="0">
              <a:spcBef>
                <a:spcPts val="1000"/>
              </a:spcBef>
              <a:spcAft>
                <a:spcPts val="0"/>
              </a:spcAft>
              <a:buSzPct val="100000"/>
              <a:buChar char="●"/>
            </a:pPr>
            <a:r>
              <a:rPr lang="en-US" sz="7200" dirty="0"/>
              <a:t>The scaling was performed of training and validation set.</a:t>
            </a:r>
            <a:endParaRPr dirty="0"/>
          </a:p>
          <a:p>
            <a:pPr marL="342900" lvl="0" indent="-342900" algn="l" rtl="0">
              <a:spcBef>
                <a:spcPts val="1000"/>
              </a:spcBef>
              <a:spcAft>
                <a:spcPts val="0"/>
              </a:spcAft>
              <a:buSzPct val="100000"/>
              <a:buChar char="●"/>
            </a:pPr>
            <a:r>
              <a:rPr lang="en-US" sz="7200" dirty="0"/>
              <a:t>The categorical columns were converted into numeric values.</a:t>
            </a:r>
            <a:endParaRPr dirty="0"/>
          </a:p>
          <a:p>
            <a:pPr marL="342900" lvl="0" indent="-342900" algn="l" rtl="0">
              <a:spcBef>
                <a:spcPts val="1000"/>
              </a:spcBef>
              <a:spcAft>
                <a:spcPts val="0"/>
              </a:spcAft>
              <a:buSzPct val="100000"/>
              <a:buChar char="●"/>
            </a:pPr>
            <a:r>
              <a:rPr lang="en-US" sz="7200" dirty="0"/>
              <a:t>Algorithms like </a:t>
            </a:r>
            <a:r>
              <a:rPr lang="en-US" sz="7200" b="0" i="0" dirty="0">
                <a:solidFill>
                  <a:srgbClr val="0D0D0D"/>
                </a:solidFill>
                <a:effectLst/>
                <a:latin typeface="Söhne"/>
              </a:rPr>
              <a:t>Random Forest, Support Vector Machines (SVM), Gradient Boosting Machines (GBM)</a:t>
            </a:r>
            <a:endParaRPr dirty="0"/>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634</Words>
  <Application>Microsoft Office PowerPoint</Application>
  <PresentationFormat>Widescreen</PresentationFormat>
  <Paragraphs>64</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Merriweather</vt:lpstr>
      <vt:lpstr>Söhne</vt:lpstr>
      <vt:lpstr>Noto Sans Symbols</vt:lpstr>
      <vt:lpstr>Roboto</vt:lpstr>
      <vt:lpstr>Arial</vt:lpstr>
      <vt:lpstr>Century Gothic</vt:lpstr>
      <vt:lpstr>Paradigm</vt:lpstr>
      <vt:lpstr>Predictive Maintenance</vt:lpstr>
      <vt:lpstr>PowerPoint Presentation</vt:lpstr>
      <vt:lpstr>Architecture</vt:lpstr>
      <vt:lpstr>  Data Collection and validation</vt:lpstr>
      <vt:lpstr> Model Training</vt:lpstr>
      <vt:lpstr>  Model Selection</vt:lpstr>
      <vt:lpstr> Predictions</vt:lpstr>
      <vt:lpstr>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cp:lastModifiedBy>Prajwal Krish</cp:lastModifiedBy>
  <cp:revision>3</cp:revision>
  <dcterms:modified xsi:type="dcterms:W3CDTF">2024-02-17T19:16:45Z</dcterms:modified>
</cp:coreProperties>
</file>