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Merriweather"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a:endParaRPr/>
          </a:p>
        </p:txBody>
      </p:sp>
      <p:sp>
        <p:nvSpPr>
          <p:cNvPr id="13" name="Google Shape;13;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p11"/>
          <p:cNvSpPr txBox="1">
            <a:spLocks noGrp="1"/>
          </p:cNvSpPr>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57" name="Google Shape;5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rgbClr val="168DBA"/>
              </a:buClr>
              <a:buSzPts val="1800"/>
              <a:buNone/>
              <a:defRPr/>
            </a:lvl1pPr>
            <a:lvl2pPr lvl="1" algn="l" rtl="0">
              <a:spcBef>
                <a:spcPts val="0"/>
              </a:spcBef>
              <a:spcAft>
                <a:spcPts val="0"/>
              </a:spcAft>
              <a:buSzPts val="3700"/>
              <a:buNone/>
              <a:defRPr/>
            </a:lvl2pPr>
            <a:lvl3pPr lvl="2" algn="l" rtl="0">
              <a:spcBef>
                <a:spcPts val="0"/>
              </a:spcBef>
              <a:spcAft>
                <a:spcPts val="0"/>
              </a:spcAft>
              <a:buSzPts val="3700"/>
              <a:buNone/>
              <a:defRPr/>
            </a:lvl3pPr>
            <a:lvl4pPr lvl="3" algn="l" rtl="0">
              <a:spcBef>
                <a:spcPts val="0"/>
              </a:spcBef>
              <a:spcAft>
                <a:spcPts val="0"/>
              </a:spcAft>
              <a:buSzPts val="3700"/>
              <a:buNone/>
              <a:defRPr/>
            </a:lvl4pPr>
            <a:lvl5pPr lvl="4" algn="l" rtl="0">
              <a:spcBef>
                <a:spcPts val="0"/>
              </a:spcBef>
              <a:spcAft>
                <a:spcPts val="0"/>
              </a:spcAft>
              <a:buSzPts val="3700"/>
              <a:buNone/>
              <a:defRPr/>
            </a:lvl5pPr>
            <a:lvl6pPr lvl="5" algn="l" rtl="0">
              <a:spcBef>
                <a:spcPts val="0"/>
              </a:spcBef>
              <a:spcAft>
                <a:spcPts val="0"/>
              </a:spcAft>
              <a:buSzPts val="3700"/>
              <a:buNone/>
              <a:defRPr/>
            </a:lvl6pPr>
            <a:lvl7pPr lvl="6" algn="l" rtl="0">
              <a:spcBef>
                <a:spcPts val="0"/>
              </a:spcBef>
              <a:spcAft>
                <a:spcPts val="0"/>
              </a:spcAft>
              <a:buSzPts val="3700"/>
              <a:buNone/>
              <a:defRPr/>
            </a:lvl7pPr>
            <a:lvl8pPr lvl="7" algn="l" rtl="0">
              <a:spcBef>
                <a:spcPts val="0"/>
              </a:spcBef>
              <a:spcAft>
                <a:spcPts val="0"/>
              </a:spcAft>
              <a:buSzPts val="3700"/>
              <a:buNone/>
              <a:defRPr/>
            </a:lvl8pPr>
            <a:lvl9pPr lvl="8" algn="l" rtl="0">
              <a:spcBef>
                <a:spcPts val="0"/>
              </a:spcBef>
              <a:spcAft>
                <a:spcPts val="0"/>
              </a:spcAft>
              <a:buSzPts val="3700"/>
              <a:buNone/>
              <a:defRPr/>
            </a:lvl9pPr>
          </a:lstStyle>
          <a:p>
            <a:endParaRPr/>
          </a:p>
        </p:txBody>
      </p:sp>
      <p:sp>
        <p:nvSpPr>
          <p:cNvPr id="62" name="Google Shape;62;p13"/>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lvl1pPr marL="457200" lvl="0" indent="-342900" algn="l" rtl="0">
              <a:spcBef>
                <a:spcPts val="1000"/>
              </a:spcBef>
              <a:spcAft>
                <a:spcPts val="0"/>
              </a:spcAft>
              <a:buSzPts val="1800"/>
              <a:buChar char="●"/>
              <a:defRPr/>
            </a:lvl1pPr>
            <a:lvl2pPr marL="914400" lvl="1" indent="-342900" algn="l" rtl="0">
              <a:spcBef>
                <a:spcPts val="1000"/>
              </a:spcBef>
              <a:spcAft>
                <a:spcPts val="0"/>
              </a:spcAft>
              <a:buSzPts val="1800"/>
              <a:buChar char="○"/>
              <a:defRPr/>
            </a:lvl2pPr>
            <a:lvl3pPr marL="1371600" lvl="2" indent="-342900" algn="l" rtl="0">
              <a:spcBef>
                <a:spcPts val="1000"/>
              </a:spcBef>
              <a:spcAft>
                <a:spcPts val="0"/>
              </a:spcAft>
              <a:buSzPts val="1800"/>
              <a:buChar char="■"/>
              <a:defRPr/>
            </a:lvl3pPr>
            <a:lvl4pPr marL="1828800" lvl="3" indent="-342900" algn="l" rtl="0">
              <a:spcBef>
                <a:spcPts val="1000"/>
              </a:spcBef>
              <a:spcAft>
                <a:spcPts val="0"/>
              </a:spcAft>
              <a:buSzPts val="1800"/>
              <a:buChar char="●"/>
              <a:defRPr/>
            </a:lvl4pPr>
            <a:lvl5pPr marL="2286000" lvl="4" indent="-342900" algn="l" rtl="0">
              <a:spcBef>
                <a:spcPts val="1000"/>
              </a:spcBef>
              <a:spcAft>
                <a:spcPts val="0"/>
              </a:spcAft>
              <a:buSzPts val="1800"/>
              <a:buChar char="○"/>
              <a:defRPr/>
            </a:lvl5pPr>
            <a:lvl6pPr marL="2743200" lvl="5" indent="-342900" algn="l" rtl="0">
              <a:spcBef>
                <a:spcPts val="1000"/>
              </a:spcBef>
              <a:spcAft>
                <a:spcPts val="0"/>
              </a:spcAft>
              <a:buSzPts val="1800"/>
              <a:buChar char="■"/>
              <a:defRPr/>
            </a:lvl6pPr>
            <a:lvl7pPr marL="3200400" lvl="6" indent="-342900" algn="l" rtl="0">
              <a:spcBef>
                <a:spcPts val="1000"/>
              </a:spcBef>
              <a:spcAft>
                <a:spcPts val="0"/>
              </a:spcAft>
              <a:buSzPts val="1800"/>
              <a:buChar char="●"/>
              <a:defRPr/>
            </a:lvl7pPr>
            <a:lvl8pPr marL="3657600" lvl="7" indent="-342900" algn="l" rtl="0">
              <a:spcBef>
                <a:spcPts val="1000"/>
              </a:spcBef>
              <a:spcAft>
                <a:spcPts val="0"/>
              </a:spcAft>
              <a:buSzPts val="1800"/>
              <a:buChar char="○"/>
              <a:defRPr/>
            </a:lvl8pPr>
            <a:lvl9pPr marL="4114800" lvl="8" indent="-342900" algn="l" rtl="0">
              <a:spcBef>
                <a:spcPts val="1000"/>
              </a:spcBef>
              <a:spcAft>
                <a:spcPts val="0"/>
              </a:spcAft>
              <a:buSzPts val="1800"/>
              <a:buChar char="■"/>
              <a:defRPr/>
            </a:lvl9pPr>
          </a:lstStyle>
          <a:p>
            <a:endParaRPr/>
          </a:p>
        </p:txBody>
      </p:sp>
      <p:sp>
        <p:nvSpPr>
          <p:cNvPr id="63" name="Google Shape;63;p13"/>
          <p:cNvSpPr txBox="1">
            <a:spLocks noGrp="1"/>
          </p:cNvSpPr>
          <p:nvPr>
            <p:ph type="dt" idx="10"/>
          </p:nvPr>
        </p:nvSpPr>
        <p:spPr>
          <a:xfrm>
            <a:off x="10361612" y="6130437"/>
            <a:ext cx="1146300" cy="3705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2589212" y="6135808"/>
            <a:ext cx="7620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3"/>
          <p:cNvSpPr/>
          <p:nvPr/>
        </p:nvSpPr>
        <p:spPr>
          <a:xfrm rot="10800000" flipH="1">
            <a:off x="-4189" y="714372"/>
            <a:ext cx="1588529" cy="507300"/>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sldNum" idx="12"/>
          </p:nvPr>
        </p:nvSpPr>
        <p:spPr>
          <a:xfrm>
            <a:off x="531812" y="787782"/>
            <a:ext cx="7797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4"/>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4" name="Google Shape;24;p4"/>
          <p:cNvSpPr txBox="1">
            <a:spLocks noGrp="1"/>
          </p:cNvSpPr>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25" name="Google Shape;25;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p5"/>
          <p:cNvSpPr txBox="1">
            <a:spLocks noGrp="1"/>
          </p:cNvSpPr>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1" name="Google Shape;31;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39" name="Google Shape;39;p7"/>
          <p:cNvSpPr txBox="1">
            <a:spLocks noGrp="1"/>
          </p:cNvSpPr>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accent2"/>
              </a:buClr>
              <a:buSzPts val="1700"/>
              <a:buChar char="●"/>
              <a:defRPr>
                <a:solidFill>
                  <a:schemeClr val="accent2"/>
                </a:solidFill>
              </a:defRPr>
            </a:lvl1pPr>
            <a:lvl2pPr marL="914400" lvl="1" indent="-323850">
              <a:spcBef>
                <a:spcPts val="0"/>
              </a:spcBef>
              <a:spcAft>
                <a:spcPts val="0"/>
              </a:spcAft>
              <a:buClr>
                <a:schemeClr val="accent2"/>
              </a:buClr>
              <a:buSzPts val="1500"/>
              <a:buChar char="○"/>
              <a:defRPr>
                <a:solidFill>
                  <a:schemeClr val="accent2"/>
                </a:solidFill>
              </a:defRPr>
            </a:lvl2pPr>
            <a:lvl3pPr marL="1371600" lvl="2" indent="-323850">
              <a:spcBef>
                <a:spcPts val="0"/>
              </a:spcBef>
              <a:spcAft>
                <a:spcPts val="0"/>
              </a:spcAft>
              <a:buClr>
                <a:schemeClr val="accent2"/>
              </a:buClr>
              <a:buSzPts val="1500"/>
              <a:buChar char="■"/>
              <a:defRPr>
                <a:solidFill>
                  <a:schemeClr val="accent2"/>
                </a:solidFill>
              </a:defRPr>
            </a:lvl3pPr>
            <a:lvl4pPr marL="1828800" lvl="3" indent="-323850">
              <a:spcBef>
                <a:spcPts val="0"/>
              </a:spcBef>
              <a:spcAft>
                <a:spcPts val="0"/>
              </a:spcAft>
              <a:buClr>
                <a:schemeClr val="accent2"/>
              </a:buClr>
              <a:buSzPts val="1500"/>
              <a:buChar char="●"/>
              <a:defRPr>
                <a:solidFill>
                  <a:schemeClr val="accent2"/>
                </a:solidFill>
              </a:defRPr>
            </a:lvl4pPr>
            <a:lvl5pPr marL="2286000" lvl="4" indent="-323850">
              <a:spcBef>
                <a:spcPts val="0"/>
              </a:spcBef>
              <a:spcAft>
                <a:spcPts val="0"/>
              </a:spcAft>
              <a:buClr>
                <a:schemeClr val="accent2"/>
              </a:buClr>
              <a:buSzPts val="1500"/>
              <a:buChar char="○"/>
              <a:defRPr>
                <a:solidFill>
                  <a:schemeClr val="accent2"/>
                </a:solidFill>
              </a:defRPr>
            </a:lvl5pPr>
            <a:lvl6pPr marL="2743200" lvl="5" indent="-323850">
              <a:spcBef>
                <a:spcPts val="0"/>
              </a:spcBef>
              <a:spcAft>
                <a:spcPts val="0"/>
              </a:spcAft>
              <a:buClr>
                <a:schemeClr val="accent2"/>
              </a:buClr>
              <a:buSzPts val="1500"/>
              <a:buChar char="■"/>
              <a:defRPr>
                <a:solidFill>
                  <a:schemeClr val="accent2"/>
                </a:solidFill>
              </a:defRPr>
            </a:lvl6pPr>
            <a:lvl7pPr marL="3200400" lvl="6" indent="-323850">
              <a:spcBef>
                <a:spcPts val="0"/>
              </a:spcBef>
              <a:spcAft>
                <a:spcPts val="0"/>
              </a:spcAft>
              <a:buClr>
                <a:schemeClr val="accent2"/>
              </a:buClr>
              <a:buSzPts val="1500"/>
              <a:buChar char="●"/>
              <a:defRPr>
                <a:solidFill>
                  <a:schemeClr val="accent2"/>
                </a:solidFill>
              </a:defRPr>
            </a:lvl7pPr>
            <a:lvl8pPr marL="3657600" lvl="7" indent="-323850">
              <a:spcBef>
                <a:spcPts val="0"/>
              </a:spcBef>
              <a:spcAft>
                <a:spcPts val="0"/>
              </a:spcAft>
              <a:buClr>
                <a:schemeClr val="accent2"/>
              </a:buClr>
              <a:buSzPts val="1500"/>
              <a:buChar char="○"/>
              <a:defRPr>
                <a:solidFill>
                  <a:schemeClr val="accent2"/>
                </a:solidFill>
              </a:defRPr>
            </a:lvl8pPr>
            <a:lvl9pPr marL="4114800" lvl="8" indent="-323850">
              <a:spcBef>
                <a:spcPts val="0"/>
              </a:spcBef>
              <a:spcAft>
                <a:spcPts val="0"/>
              </a:spcAft>
              <a:buClr>
                <a:schemeClr val="accent2"/>
              </a:buClr>
              <a:buSzPts val="1500"/>
              <a:buChar char="■"/>
              <a:defRPr>
                <a:solidFill>
                  <a:schemeClr val="accent2"/>
                </a:solidFill>
              </a:defRPr>
            </a:lvl9pPr>
          </a:lstStyle>
          <a:p>
            <a:endParaRPr/>
          </a:p>
        </p:txBody>
      </p:sp>
      <p:sp>
        <p:nvSpPr>
          <p:cNvPr id="40" name="Google Shape;40;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a:endParaRPr/>
          </a:p>
        </p:txBody>
      </p:sp>
      <p:sp>
        <p:nvSpPr>
          <p:cNvPr id="47" name="Google Shape;47;p9"/>
          <p:cNvSpPr txBox="1">
            <a:spLocks noGrp="1"/>
          </p:cNvSpPr>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a:endParaRPr/>
          </a:p>
        </p:txBody>
      </p:sp>
      <p:sp>
        <p:nvSpPr>
          <p:cNvPr id="48" name="Google Shape;48;p9"/>
          <p:cNvSpPr txBox="1">
            <a:spLocks noGrp="1"/>
          </p:cNvSpPr>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marL="914400" lvl="1"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marL="1371600" lvl="2"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marL="1828800" lvl="3"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marL="2286000" lvl="4"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marL="2743200" lvl="5"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marL="3200400" lvl="6"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marL="3657600" lvl="7"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marL="4114800" lvl="8" indent="-32385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ctrTitle"/>
          </p:nvPr>
        </p:nvSpPr>
        <p:spPr>
          <a:xfrm>
            <a:off x="415600" y="719633"/>
            <a:ext cx="11360700" cy="1710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168DBA"/>
              </a:buClr>
              <a:buSzPts val="5400"/>
              <a:buFont typeface="Century Gothic"/>
              <a:buNone/>
            </a:pPr>
            <a:r>
              <a:rPr lang="en-US"/>
              <a:t>Insurance Premium Prediction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sz="1800" b="1" dirty="0"/>
              <a:t>Q6) How prediction was done?</a:t>
            </a:r>
            <a:endParaRPr dirty="0"/>
          </a:p>
          <a:p>
            <a:pPr marL="0" lvl="0" indent="0" algn="l" rtl="0">
              <a:spcBef>
                <a:spcPts val="1000"/>
              </a:spcBef>
              <a:spcAft>
                <a:spcPts val="0"/>
              </a:spcAft>
              <a:buSzPts val="1800"/>
              <a:buNone/>
            </a:pPr>
            <a:r>
              <a:rPr lang="en-US" sz="1800" dirty="0"/>
              <a:t>On the basis of trained model, the prediction was performed. We also created API interface for estimating cost of premium on the basis of personal health information/status.</a:t>
            </a:r>
            <a:endParaRPr b="1" dirty="0"/>
          </a:p>
          <a:p>
            <a:pPr marL="0" lvl="0" indent="0" algn="l" rtl="0">
              <a:spcBef>
                <a:spcPts val="1000"/>
              </a:spcBef>
              <a:spcAft>
                <a:spcPts val="0"/>
              </a:spcAft>
              <a:buSzPts val="1800"/>
              <a:buNone/>
            </a:pPr>
            <a:r>
              <a:rPr lang="en-US" b="1" dirty="0"/>
              <a:t>Q7) What are the different stages of deployment?</a:t>
            </a:r>
            <a:endParaRPr dirty="0"/>
          </a:p>
          <a:p>
            <a:pPr marL="342900" lvl="0" indent="-342900" algn="l" rtl="0">
              <a:spcBef>
                <a:spcPts val="1000"/>
              </a:spcBef>
              <a:spcAft>
                <a:spcPts val="0"/>
              </a:spcAft>
              <a:buSzPts val="1800"/>
              <a:buChar char="●"/>
            </a:pPr>
            <a:r>
              <a:rPr lang="en-US" dirty="0"/>
              <a:t>When the model is ready we deploy it in Render platform.</a:t>
            </a:r>
            <a:endParaRPr dirty="0"/>
          </a:p>
          <a:p>
            <a:pPr marL="342900" lvl="0" indent="-228600" algn="l" rtl="0">
              <a:spcBef>
                <a:spcPts val="1000"/>
              </a:spcBef>
              <a:spcAft>
                <a:spcPts val="0"/>
              </a:spcAft>
              <a:buSzPts val="1800"/>
              <a:buNone/>
            </a:pPr>
            <a:endParaRPr b="1" dirty="0"/>
          </a:p>
          <a:p>
            <a:pPr marL="0" lvl="0" indent="0" algn="l" rtl="0">
              <a:spcBef>
                <a:spcPts val="1000"/>
              </a:spcBef>
              <a:spcAft>
                <a:spcPts val="0"/>
              </a:spcAft>
              <a:buSzPts val="2400"/>
              <a:buNone/>
            </a:pPr>
            <a:br>
              <a:rPr lang="en-US" sz="2400" dirty="0"/>
            </a:br>
            <a:endParaRPr sz="2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body" idx="1"/>
          </p:nvPr>
        </p:nvSpPr>
        <p:spPr>
          <a:xfrm>
            <a:off x="2346615" y="1073020"/>
            <a:ext cx="8915400" cy="505719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r>
              <a:rPr lang="en-US" sz="2400" b="1"/>
              <a:t>Objective</a:t>
            </a:r>
            <a:r>
              <a:rPr lang="en-US" sz="3200" b="1"/>
              <a:t> :</a:t>
            </a:r>
            <a:endParaRPr/>
          </a:p>
          <a:p>
            <a:pPr marL="0" lvl="0" indent="0" algn="l" rtl="0">
              <a:spcBef>
                <a:spcPts val="1000"/>
              </a:spcBef>
              <a:spcAft>
                <a:spcPts val="0"/>
              </a:spcAft>
              <a:buSzPts val="3200"/>
              <a:buNone/>
            </a:pPr>
            <a:endParaRPr sz="3200" b="1"/>
          </a:p>
          <a:p>
            <a:pPr marL="0" lvl="0" indent="0" algn="l" rtl="0">
              <a:spcBef>
                <a:spcPts val="1000"/>
              </a:spcBef>
              <a:spcAft>
                <a:spcPts val="0"/>
              </a:spcAft>
              <a:buSzPts val="1800"/>
              <a:buNone/>
            </a:pPr>
            <a:r>
              <a:rPr lang="en-US"/>
              <a:t>                          The goal of this project is to give an estimate of how much they need on their individual health situation and  Build a solution that should able to predict the premium of the personal for health insurance.</a:t>
            </a:r>
            <a:endParaRPr/>
          </a:p>
          <a:p>
            <a:pPr marL="0" lvl="0" indent="0" algn="l" rtl="0">
              <a:spcBef>
                <a:spcPts val="1000"/>
              </a:spcBef>
              <a:spcAft>
                <a:spcPts val="0"/>
              </a:spcAft>
              <a:buSzPts val="2400"/>
              <a:buNone/>
            </a:pPr>
            <a:endParaRPr sz="2400" b="1"/>
          </a:p>
          <a:p>
            <a:pPr marL="0" lvl="0" indent="0" algn="l" rtl="0">
              <a:spcBef>
                <a:spcPts val="1000"/>
              </a:spcBef>
              <a:spcAft>
                <a:spcPts val="0"/>
              </a:spcAft>
              <a:buSzPts val="2400"/>
              <a:buNone/>
            </a:pPr>
            <a:r>
              <a:rPr lang="en-US" sz="2400" b="1"/>
              <a:t>Benefits :</a:t>
            </a:r>
            <a:endParaRPr/>
          </a:p>
          <a:p>
            <a:pPr marL="342900" lvl="0" indent="-342900" algn="l" rtl="0">
              <a:spcBef>
                <a:spcPts val="1000"/>
              </a:spcBef>
              <a:spcAft>
                <a:spcPts val="0"/>
              </a:spcAft>
              <a:buSzPts val="1800"/>
              <a:buFont typeface="Noto Sans Symbols"/>
              <a:buChar char="▪"/>
            </a:pPr>
            <a:r>
              <a:rPr lang="en-US"/>
              <a:t>Gets idea about how much amount required annually according to their own of health status.</a:t>
            </a:r>
            <a:endParaRPr/>
          </a:p>
          <a:p>
            <a:pPr marL="342900" lvl="0" indent="-342900" algn="l" rtl="0">
              <a:spcBef>
                <a:spcPts val="1000"/>
              </a:spcBef>
              <a:spcAft>
                <a:spcPts val="0"/>
              </a:spcAft>
              <a:buSzPts val="1800"/>
              <a:buFont typeface="Noto Sans Symbols"/>
              <a:buChar char="▪"/>
            </a:pPr>
            <a:r>
              <a:rPr lang="en-US"/>
              <a:t>This can help a person in focusing more on the health aspect of an insurance.</a:t>
            </a:r>
            <a:endParaRPr/>
          </a:p>
          <a:p>
            <a:pPr marL="342900" lvl="0" indent="-342900" algn="l" rtl="0">
              <a:spcBef>
                <a:spcPts val="1000"/>
              </a:spcBef>
              <a:spcAft>
                <a:spcPts val="0"/>
              </a:spcAft>
              <a:buSzPts val="1800"/>
              <a:buFont typeface="Noto Sans Symbols"/>
              <a:buChar char="▪"/>
            </a:pPr>
            <a:r>
              <a:rPr lang="en-US"/>
              <a:t>Help in giving premium of health insurance.</a:t>
            </a:r>
            <a:endParaRPr/>
          </a:p>
          <a:p>
            <a:pPr marL="0" lvl="0" indent="0" algn="l" rtl="0">
              <a:spcBef>
                <a:spcPts val="1000"/>
              </a:spcBef>
              <a:spcAft>
                <a:spcPts val="0"/>
              </a:spcAft>
              <a:buSzPts val="1800"/>
              <a:buNone/>
            </a:pP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a:buNone/>
            </a:pPr>
            <a:r>
              <a:rPr lang="en-US" sz="3200" b="1">
                <a:solidFill>
                  <a:schemeClr val="dk1"/>
                </a:solidFill>
              </a:rPr>
              <a:t>Architecture</a:t>
            </a:r>
            <a:endParaRPr>
              <a:solidFill>
                <a:schemeClr val="dk1"/>
              </a:solidFill>
            </a:endParaRPr>
          </a:p>
        </p:txBody>
      </p:sp>
      <p:grpSp>
        <p:nvGrpSpPr>
          <p:cNvPr id="82" name="Google Shape;82;p16"/>
          <p:cNvGrpSpPr/>
          <p:nvPr/>
        </p:nvGrpSpPr>
        <p:grpSpPr>
          <a:xfrm>
            <a:off x="3422202" y="1751244"/>
            <a:ext cx="7249421" cy="4159504"/>
            <a:chOff x="832989" y="1101"/>
            <a:chExt cx="7249421" cy="4159504"/>
          </a:xfrm>
        </p:grpSpPr>
        <p:sp>
          <p:nvSpPr>
            <p:cNvPr id="83" name="Google Shape;83;p16"/>
            <p:cNvSpPr/>
            <p:nvPr/>
          </p:nvSpPr>
          <p:spPr>
            <a:xfrm rot="5400000">
              <a:off x="494361"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 name="Google Shape;84;p16"/>
            <p:cNvSpPr/>
            <p:nvPr/>
          </p:nvSpPr>
          <p:spPr>
            <a:xfrm>
              <a:off x="832989"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 name="Google Shape;85;p16"/>
            <p:cNvSpPr txBox="1"/>
            <p:nvPr/>
          </p:nvSpPr>
          <p:spPr>
            <a:xfrm>
              <a:off x="867797"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US" sz="2200">
                  <a:solidFill>
                    <a:schemeClr val="dk1"/>
                  </a:solidFill>
                  <a:latin typeface="Century Gothic"/>
                  <a:ea typeface="Century Gothic"/>
                  <a:cs typeface="Century Gothic"/>
                  <a:sym typeface="Century Gothic"/>
                </a:rPr>
                <a:t>Start</a:t>
              </a:r>
              <a:endParaRPr>
                <a:solidFill>
                  <a:schemeClr val="dk1"/>
                </a:solidFill>
              </a:endParaRPr>
            </a:p>
          </p:txBody>
        </p:sp>
        <p:sp>
          <p:nvSpPr>
            <p:cNvPr id="86" name="Google Shape;86;p16"/>
            <p:cNvSpPr/>
            <p:nvPr/>
          </p:nvSpPr>
          <p:spPr>
            <a:xfrm rot="5400000">
              <a:off x="494361"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 name="Google Shape;87;p16"/>
            <p:cNvSpPr/>
            <p:nvPr/>
          </p:nvSpPr>
          <p:spPr>
            <a:xfrm>
              <a:off x="832989"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8" name="Google Shape;88;p16"/>
            <p:cNvSpPr txBox="1"/>
            <p:nvPr/>
          </p:nvSpPr>
          <p:spPr>
            <a:xfrm>
              <a:off x="867797"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Data Fetching</a:t>
              </a:r>
              <a:endParaRPr>
                <a:solidFill>
                  <a:schemeClr val="dk1"/>
                </a:solidFill>
              </a:endParaRPr>
            </a:p>
          </p:txBody>
        </p:sp>
        <p:sp>
          <p:nvSpPr>
            <p:cNvPr id="89" name="Google Shape;89;p16"/>
            <p:cNvSpPr/>
            <p:nvPr/>
          </p:nvSpPr>
          <p:spPr>
            <a:xfrm>
              <a:off x="1237130" y="3174246"/>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0" name="Google Shape;90;p16"/>
            <p:cNvSpPr/>
            <p:nvPr/>
          </p:nvSpPr>
          <p:spPr>
            <a:xfrm>
              <a:off x="832989"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1" name="Google Shape;91;p16"/>
            <p:cNvSpPr txBox="1"/>
            <p:nvPr/>
          </p:nvSpPr>
          <p:spPr>
            <a:xfrm>
              <a:off x="867797"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EDA</a:t>
              </a:r>
              <a:endParaRPr>
                <a:solidFill>
                  <a:schemeClr val="dk1"/>
                </a:solidFill>
              </a:endParaRPr>
            </a:p>
          </p:txBody>
        </p:sp>
        <p:sp>
          <p:nvSpPr>
            <p:cNvPr id="92" name="Google Shape;92;p16"/>
            <p:cNvSpPr/>
            <p:nvPr/>
          </p:nvSpPr>
          <p:spPr>
            <a:xfrm rot="-5400000">
              <a:off x="3128714"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6"/>
            <p:cNvSpPr/>
            <p:nvPr/>
          </p:nvSpPr>
          <p:spPr>
            <a:xfrm>
              <a:off x="3467341"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6"/>
            <p:cNvSpPr txBox="1"/>
            <p:nvPr/>
          </p:nvSpPr>
          <p:spPr>
            <a:xfrm>
              <a:off x="3502149"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Data Cleaning</a:t>
              </a:r>
              <a:endParaRPr>
                <a:solidFill>
                  <a:schemeClr val="dk1"/>
                </a:solidFill>
              </a:endParaRPr>
            </a:p>
          </p:txBody>
        </p:sp>
        <p:sp>
          <p:nvSpPr>
            <p:cNvPr id="95" name="Google Shape;95;p16"/>
            <p:cNvSpPr/>
            <p:nvPr/>
          </p:nvSpPr>
          <p:spPr>
            <a:xfrm rot="-5400000">
              <a:off x="3128714"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6" name="Google Shape;96;p16"/>
            <p:cNvSpPr/>
            <p:nvPr/>
          </p:nvSpPr>
          <p:spPr>
            <a:xfrm>
              <a:off x="3467341"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7" name="Google Shape;97;p16"/>
            <p:cNvSpPr txBox="1"/>
            <p:nvPr/>
          </p:nvSpPr>
          <p:spPr>
            <a:xfrm>
              <a:off x="3502149"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Feature Engineering</a:t>
              </a:r>
              <a:endParaRPr>
                <a:solidFill>
                  <a:schemeClr val="dk1"/>
                </a:solidFill>
              </a:endParaRPr>
            </a:p>
          </p:txBody>
        </p:sp>
        <p:sp>
          <p:nvSpPr>
            <p:cNvPr id="98" name="Google Shape;98;p16"/>
            <p:cNvSpPr/>
            <p:nvPr/>
          </p:nvSpPr>
          <p:spPr>
            <a:xfrm>
              <a:off x="3871483" y="203172"/>
              <a:ext cx="2626354"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9" name="Google Shape;99;p16"/>
            <p:cNvSpPr/>
            <p:nvPr/>
          </p:nvSpPr>
          <p:spPr>
            <a:xfrm>
              <a:off x="3467341"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0" name="Google Shape;100;p16"/>
            <p:cNvSpPr txBox="1"/>
            <p:nvPr/>
          </p:nvSpPr>
          <p:spPr>
            <a:xfrm>
              <a:off x="3502149" y="35909"/>
              <a:ext cx="1911100" cy="1118813"/>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Model Building</a:t>
              </a:r>
              <a:endParaRPr>
                <a:solidFill>
                  <a:schemeClr val="dk1"/>
                </a:solidFill>
              </a:endParaRPr>
            </a:p>
          </p:txBody>
        </p:sp>
        <p:sp>
          <p:nvSpPr>
            <p:cNvPr id="101" name="Google Shape;101;p16"/>
            <p:cNvSpPr/>
            <p:nvPr/>
          </p:nvSpPr>
          <p:spPr>
            <a:xfrm rot="5400000">
              <a:off x="5763067" y="945941"/>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16"/>
            <p:cNvSpPr/>
            <p:nvPr/>
          </p:nvSpPr>
          <p:spPr>
            <a:xfrm>
              <a:off x="6101694" y="1101"/>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3" name="Google Shape;103;p16"/>
            <p:cNvSpPr txBox="1"/>
            <p:nvPr/>
          </p:nvSpPr>
          <p:spPr>
            <a:xfrm>
              <a:off x="6136502" y="35909"/>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Model Testing</a:t>
              </a:r>
              <a:endParaRPr>
                <a:solidFill>
                  <a:schemeClr val="dk1"/>
                </a:solidFill>
              </a:endParaRPr>
            </a:p>
          </p:txBody>
        </p:sp>
        <p:sp>
          <p:nvSpPr>
            <p:cNvPr id="104" name="Google Shape;104;p16"/>
            <p:cNvSpPr/>
            <p:nvPr/>
          </p:nvSpPr>
          <p:spPr>
            <a:xfrm rot="5400000">
              <a:off x="5763067" y="2431478"/>
              <a:ext cx="1477539" cy="178264"/>
            </a:xfrm>
            <a:prstGeom prst="rect">
              <a:avLst/>
            </a:pr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16"/>
            <p:cNvSpPr/>
            <p:nvPr/>
          </p:nvSpPr>
          <p:spPr>
            <a:xfrm>
              <a:off x="6101694" y="1486639"/>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6" name="Google Shape;106;p16"/>
            <p:cNvSpPr txBox="1"/>
            <p:nvPr/>
          </p:nvSpPr>
          <p:spPr>
            <a:xfrm>
              <a:off x="6136502" y="1521447"/>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Flask Setup</a:t>
              </a:r>
              <a:endParaRPr>
                <a:solidFill>
                  <a:schemeClr val="dk1"/>
                </a:solidFill>
              </a:endParaRPr>
            </a:p>
          </p:txBody>
        </p:sp>
        <p:sp>
          <p:nvSpPr>
            <p:cNvPr id="107" name="Google Shape;107;p16"/>
            <p:cNvSpPr/>
            <p:nvPr/>
          </p:nvSpPr>
          <p:spPr>
            <a:xfrm>
              <a:off x="6101694" y="2972176"/>
              <a:ext cx="1980716" cy="1188429"/>
            </a:xfrm>
            <a:prstGeom prst="roundRect">
              <a:avLst>
                <a:gd name="adj" fmla="val 10000"/>
              </a:avLst>
            </a:prstGeom>
            <a:solidFill>
              <a:schemeClr val="lt1"/>
            </a:solidFill>
            <a:ln w="15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16"/>
            <p:cNvSpPr txBox="1"/>
            <p:nvPr/>
          </p:nvSpPr>
          <p:spPr>
            <a:xfrm>
              <a:off x="6136502" y="3006984"/>
              <a:ext cx="1911100" cy="1118813"/>
            </a:xfrm>
            <a:prstGeom prst="rect">
              <a:avLst/>
            </a:prstGeom>
            <a:noFill/>
            <a:ln>
              <a:noFill/>
            </a:ln>
          </p:spPr>
          <p:txBody>
            <a:bodyPr spcFirstLastPara="1" wrap="square" lIns="83800" tIns="83800" rIns="83800" bIns="83800" anchor="ctr" anchorCtr="0">
              <a:noAutofit/>
            </a:bodyPr>
            <a:lstStyle/>
            <a:p>
              <a:pPr marL="0" marR="0" lvl="0" indent="0" algn="ctr" rtl="0">
                <a:lnSpc>
                  <a:spcPct val="90000"/>
                </a:lnSpc>
                <a:spcBef>
                  <a:spcPts val="0"/>
                </a:spcBef>
                <a:spcAft>
                  <a:spcPts val="0"/>
                </a:spcAft>
                <a:buClr>
                  <a:schemeClr val="lt1"/>
                </a:buClr>
                <a:buSzPts val="2200"/>
                <a:buFont typeface="Century Gothic"/>
                <a:buNone/>
              </a:pPr>
              <a:r>
                <a:rPr lang="en-US" sz="2200" b="0" i="0" u="none" strike="noStrike" cap="none">
                  <a:solidFill>
                    <a:schemeClr val="dk1"/>
                  </a:solidFill>
                  <a:latin typeface="Century Gothic"/>
                  <a:ea typeface="Century Gothic"/>
                  <a:cs typeface="Century Gothic"/>
                  <a:sym typeface="Century Gothic"/>
                </a:rPr>
                <a:t>Deployment</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a:buNone/>
            </a:pPr>
            <a:br>
              <a:rPr lang="en-US" sz="2400" b="1">
                <a:solidFill>
                  <a:schemeClr val="dk1"/>
                </a:solidFill>
              </a:rPr>
            </a:br>
            <a:br>
              <a:rPr lang="en-US" sz="2400" b="1">
                <a:solidFill>
                  <a:schemeClr val="dk1"/>
                </a:solidFill>
              </a:rPr>
            </a:br>
            <a:r>
              <a:rPr lang="en-US" sz="2400" b="1">
                <a:solidFill>
                  <a:schemeClr val="dk1"/>
                </a:solidFill>
              </a:rPr>
              <a:t>Data Collection and validation</a:t>
            </a:r>
            <a:endParaRPr/>
          </a:p>
        </p:txBody>
      </p:sp>
      <p:sp>
        <p:nvSpPr>
          <p:cNvPr id="114" name="Google Shape;114;p1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1800"/>
              <a:buFont typeface="Noto Sans Symbols"/>
              <a:buNone/>
            </a:pPr>
            <a:endParaRPr/>
          </a:p>
          <a:p>
            <a:pPr marL="342900" lvl="0" indent="-342900" algn="l" rtl="0">
              <a:spcBef>
                <a:spcPts val="1000"/>
              </a:spcBef>
              <a:spcAft>
                <a:spcPts val="0"/>
              </a:spcAft>
              <a:buSzPts val="1800"/>
              <a:buFont typeface="Noto Sans Symbols"/>
              <a:buChar char="▪"/>
            </a:pPr>
            <a:r>
              <a:rPr lang="en-US"/>
              <a:t>The dataset was taken from the Kaggle competition page.</a:t>
            </a:r>
            <a:endParaRPr/>
          </a:p>
          <a:p>
            <a:pPr marL="342900" lvl="0" indent="-342900" algn="l" rtl="0">
              <a:spcBef>
                <a:spcPts val="1000"/>
              </a:spcBef>
              <a:spcAft>
                <a:spcPts val="0"/>
              </a:spcAft>
              <a:buSzPts val="1800"/>
              <a:buFont typeface="Noto Sans Symbols"/>
              <a:buChar char="▪"/>
            </a:pPr>
            <a:r>
              <a:rPr lang="en-US"/>
              <a:t>Data type of columns – Validating the data type of the columns if wrong, then it was corrected.</a:t>
            </a:r>
            <a:endParaRPr/>
          </a:p>
          <a:p>
            <a:pPr marL="342900" lvl="0" indent="-342900" algn="l" rtl="0">
              <a:spcBef>
                <a:spcPts val="1000"/>
              </a:spcBef>
              <a:spcAft>
                <a:spcPts val="0"/>
              </a:spcAft>
              <a:buSzPts val="1800"/>
              <a:buFont typeface="Noto Sans Symbols"/>
              <a:buChar char="▪"/>
            </a:pPr>
            <a:r>
              <a:rPr lang="en-US"/>
              <a:t>Null values in columns – Validating the column in the dataset have null values or missing information. </a:t>
            </a:r>
            <a:endParaRPr/>
          </a:p>
          <a:p>
            <a:pPr marL="0" lvl="0" indent="0" algn="l" rtl="0">
              <a:spcBef>
                <a:spcPts val="10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Century Gothic"/>
              <a:buNone/>
            </a:pPr>
            <a:br>
              <a:rPr lang="en-US" sz="3200" b="1">
                <a:solidFill>
                  <a:schemeClr val="dk1"/>
                </a:solidFill>
              </a:rPr>
            </a:br>
            <a:r>
              <a:rPr lang="en-US" sz="3200" b="1">
                <a:solidFill>
                  <a:schemeClr val="dk1"/>
                </a:solidFill>
              </a:rPr>
              <a:t>Model Training</a:t>
            </a:r>
            <a:endParaRPr/>
          </a:p>
        </p:txBody>
      </p:sp>
      <p:sp>
        <p:nvSpPr>
          <p:cNvPr id="120" name="Google Shape;120;p18"/>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400"/>
              <a:buFont typeface="Noto Sans Symbols"/>
              <a:buChar char="⮚"/>
            </a:pPr>
            <a:r>
              <a:rPr lang="en-US" sz="2400" b="1"/>
              <a:t>Data Pre-processing:  </a:t>
            </a:r>
            <a:endParaRPr/>
          </a:p>
          <a:p>
            <a:pPr marL="342900" lvl="0" indent="-342900" algn="l" rtl="0">
              <a:spcBef>
                <a:spcPts val="1000"/>
              </a:spcBef>
              <a:spcAft>
                <a:spcPts val="0"/>
              </a:spcAft>
              <a:buSzPts val="1800"/>
              <a:buFont typeface="Noto Sans Symbols"/>
              <a:buChar char="▪"/>
            </a:pPr>
            <a:r>
              <a:rPr lang="en-US"/>
              <a:t>Performing EDA to get insights of the data like identifying distribution, outliers etc.</a:t>
            </a:r>
            <a:endParaRPr/>
          </a:p>
          <a:p>
            <a:pPr marL="342900" lvl="0" indent="-342900" algn="l" rtl="0">
              <a:spcBef>
                <a:spcPts val="1000"/>
              </a:spcBef>
              <a:spcAft>
                <a:spcPts val="0"/>
              </a:spcAft>
              <a:buSzPts val="1800"/>
              <a:buFont typeface="Noto Sans Symbols"/>
              <a:buChar char="▪"/>
            </a:pPr>
            <a:r>
              <a:rPr lang="en-US"/>
              <a:t>Check any null values present in the dataset. If present then impute those null values.</a:t>
            </a:r>
            <a:endParaRPr/>
          </a:p>
          <a:p>
            <a:pPr marL="342900" lvl="0" indent="-342900" algn="l" rtl="0">
              <a:spcBef>
                <a:spcPts val="1000"/>
              </a:spcBef>
              <a:spcAft>
                <a:spcPts val="0"/>
              </a:spcAft>
              <a:buSzPts val="1800"/>
              <a:buFont typeface="Noto Sans Symbols"/>
              <a:buChar char="▪"/>
            </a:pPr>
            <a:r>
              <a:rPr lang="en-US"/>
              <a:t>Encode the categorical features/columns.</a:t>
            </a:r>
            <a:endParaRPr/>
          </a:p>
          <a:p>
            <a:pPr marL="342900" lvl="0" indent="-342900" algn="l" rtl="0">
              <a:spcBef>
                <a:spcPts val="1000"/>
              </a:spcBef>
              <a:spcAft>
                <a:spcPts val="0"/>
              </a:spcAft>
              <a:buSzPts val="1800"/>
              <a:buFont typeface="Noto Sans Symbols"/>
              <a:buChar char="▪"/>
            </a:pPr>
            <a:r>
              <a:rPr lang="en-US"/>
              <a:t>Perform Standard Scalar to scale down values.</a:t>
            </a:r>
            <a:endParaRPr/>
          </a:p>
          <a:p>
            <a:pPr marL="0" lvl="0" indent="0" algn="l" rtl="0">
              <a:spcBef>
                <a:spcPts val="1000"/>
              </a:spcBef>
              <a:spcAft>
                <a:spcPts val="0"/>
              </a:spcAft>
              <a:buSzPts val="2200"/>
              <a:buNone/>
            </a:pPr>
            <a:endParaRPr sz="2200"/>
          </a:p>
          <a:p>
            <a:pPr marL="0" lvl="0" indent="0" algn="l" rtl="0">
              <a:spcBef>
                <a:spcPts val="1000"/>
              </a:spcBef>
              <a:spcAft>
                <a:spcPts val="0"/>
              </a:spcAft>
              <a:buSzPts val="24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Century Gothic"/>
              <a:buNone/>
            </a:pPr>
            <a:br>
              <a:rPr lang="en-US" sz="2400" b="1">
                <a:solidFill>
                  <a:schemeClr val="dk1"/>
                </a:solidFill>
              </a:rPr>
            </a:br>
            <a:br>
              <a:rPr lang="en-US" sz="2400" b="1">
                <a:solidFill>
                  <a:schemeClr val="dk1"/>
                </a:solidFill>
              </a:rPr>
            </a:br>
            <a:r>
              <a:rPr lang="en-US" sz="2400" b="1">
                <a:solidFill>
                  <a:schemeClr val="dk1"/>
                </a:solidFill>
              </a:rPr>
              <a:t>Model Selection</a:t>
            </a:r>
            <a:endParaRPr/>
          </a:p>
        </p:txBody>
      </p:sp>
      <p:sp>
        <p:nvSpPr>
          <p:cNvPr id="126" name="Google Shape;126;p19"/>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a:p>
          <a:p>
            <a:pPr marL="0" lvl="0" indent="0" algn="l" rtl="0">
              <a:spcBef>
                <a:spcPts val="1000"/>
              </a:spcBef>
              <a:spcAft>
                <a:spcPts val="0"/>
              </a:spcAft>
              <a:buSzPts val="1800"/>
              <a:buNone/>
            </a:pPr>
            <a:endParaRPr/>
          </a:p>
          <a:p>
            <a:pPr marL="0" lvl="0" indent="0" algn="l" rtl="0">
              <a:spcBef>
                <a:spcPts val="1000"/>
              </a:spcBef>
              <a:spcAft>
                <a:spcPts val="0"/>
              </a:spcAft>
              <a:buSzPts val="1800"/>
              <a:buNone/>
            </a:pPr>
            <a:r>
              <a:rPr lang="en-US"/>
              <a:t>After pre-processing and model training, we find the best model for premium prediction. The model is trained on multiple regression algorithms like Linear Regression, Decision Trees, Random Forest, Gradient Boosting, Extreme Gradient Boosting and K-Nearest Neighbors (KNN). After prediction we will find accuracy of those predictions using evaluation metrics like RMSE (Root mean squared error) and r2_score (R-squared).  </a:t>
            </a:r>
            <a:r>
              <a:rPr lang="en-US" sz="2200" b="1"/>
              <a:t>       </a:t>
            </a:r>
            <a:endParaRPr sz="2200"/>
          </a:p>
          <a:p>
            <a:pPr marL="0" lvl="0" indent="0" algn="l" rtl="0">
              <a:spcBef>
                <a:spcPts val="1000"/>
              </a:spcBef>
              <a:spcAft>
                <a:spcPts val="0"/>
              </a:spcAft>
              <a:buSzPts val="240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68DBA"/>
              </a:buClr>
              <a:buSzPts val="2400"/>
              <a:buFont typeface="Century Gothic"/>
              <a:buNone/>
            </a:pPr>
            <a:br>
              <a:rPr lang="en-US" sz="2400" b="1"/>
            </a:br>
            <a:r>
              <a:rPr lang="en-US" sz="2400" b="1">
                <a:solidFill>
                  <a:schemeClr val="dk1"/>
                </a:solidFill>
              </a:rPr>
              <a:t>Predictions</a:t>
            </a:r>
            <a:endParaRPr/>
          </a:p>
        </p:txBody>
      </p:sp>
      <p:sp>
        <p:nvSpPr>
          <p:cNvPr id="132" name="Google Shape;132;p20"/>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0"/>
              <a:buNone/>
            </a:pPr>
            <a:r>
              <a:rPr lang="en-US" sz="2200" b="1"/>
              <a:t>           </a:t>
            </a:r>
            <a:endParaRPr sz="2200"/>
          </a:p>
          <a:p>
            <a:pPr marL="342900" lvl="0" indent="-342900" algn="l" rtl="0">
              <a:spcBef>
                <a:spcPts val="1000"/>
              </a:spcBef>
              <a:spcAft>
                <a:spcPts val="0"/>
              </a:spcAft>
              <a:buSzPts val="1800"/>
              <a:buChar char="●"/>
            </a:pPr>
            <a:r>
              <a:rPr lang="en-US"/>
              <a:t>Then all the trained models were used for validating test set.</a:t>
            </a:r>
            <a:endParaRPr/>
          </a:p>
          <a:p>
            <a:pPr marL="342900" lvl="0" indent="-342900" algn="l" rtl="0">
              <a:spcBef>
                <a:spcPts val="1000"/>
              </a:spcBef>
              <a:spcAft>
                <a:spcPts val="0"/>
              </a:spcAft>
              <a:buSzPts val="1800"/>
              <a:buChar char="●"/>
            </a:pPr>
            <a:r>
              <a:rPr lang="en-US"/>
              <a:t>We</a:t>
            </a:r>
            <a:r>
              <a:rPr lang="en-US" sz="2400"/>
              <a:t> </a:t>
            </a:r>
            <a:r>
              <a:rPr lang="en-US"/>
              <a:t>perform pre-processing techniques on it.</a:t>
            </a:r>
            <a:endParaRPr/>
          </a:p>
          <a:p>
            <a:pPr marL="342900" lvl="0" indent="-342900" algn="l" rtl="0">
              <a:spcBef>
                <a:spcPts val="1000"/>
              </a:spcBef>
              <a:spcAft>
                <a:spcPts val="0"/>
              </a:spcAft>
              <a:buSzPts val="1800"/>
              <a:buChar char="●"/>
            </a:pPr>
            <a:r>
              <a:rPr lang="en-US"/>
              <a:t>The best RMSE and r2 score model were saved for developing API for prediction of premium.</a:t>
            </a:r>
            <a:endParaRPr/>
          </a:p>
          <a:p>
            <a:pPr marL="342900" lvl="0" indent="-190500" algn="l" rtl="0">
              <a:spcBef>
                <a:spcPts val="1000"/>
              </a:spcBef>
              <a:spcAft>
                <a:spcPts val="0"/>
              </a:spcAft>
              <a:buSzPts val="2400"/>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2592925" y="624110"/>
            <a:ext cx="8911687" cy="113586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Font typeface="Century Gothic"/>
              <a:buNone/>
            </a:pPr>
            <a:r>
              <a:rPr lang="en-US" sz="2400" b="1">
                <a:solidFill>
                  <a:schemeClr val="dk1"/>
                </a:solidFill>
              </a:rPr>
              <a:t>Q &amp; A</a:t>
            </a:r>
            <a:endParaRPr/>
          </a:p>
        </p:txBody>
      </p:sp>
      <p:sp>
        <p:nvSpPr>
          <p:cNvPr id="138" name="Google Shape;138;p21"/>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SzPct val="100000"/>
              <a:buNone/>
            </a:pPr>
            <a:r>
              <a:rPr lang="en-US" sz="7200" b="1"/>
              <a:t>Q1) What is the source data?</a:t>
            </a:r>
            <a:endParaRPr/>
          </a:p>
          <a:p>
            <a:pPr marL="0" lvl="0" indent="0" algn="l" rtl="0">
              <a:spcBef>
                <a:spcPts val="1000"/>
              </a:spcBef>
              <a:spcAft>
                <a:spcPts val="0"/>
              </a:spcAft>
              <a:buSzPct val="100000"/>
              <a:buNone/>
            </a:pPr>
            <a:r>
              <a:rPr lang="en-US" sz="7200"/>
              <a:t>The source of the data is Kaggle. The data is in the form of ‘csv’ file.</a:t>
            </a:r>
            <a:endParaRPr/>
          </a:p>
          <a:p>
            <a:pPr marL="0" lvl="0" indent="0" algn="l" rtl="0">
              <a:spcBef>
                <a:spcPts val="1000"/>
              </a:spcBef>
              <a:spcAft>
                <a:spcPts val="0"/>
              </a:spcAft>
              <a:buSzPct val="100000"/>
              <a:buNone/>
            </a:pPr>
            <a:r>
              <a:rPr lang="en-US" sz="7200" b="1"/>
              <a:t>Q2) What was the type of the data?</a:t>
            </a:r>
            <a:endParaRPr/>
          </a:p>
          <a:p>
            <a:pPr marL="0" lvl="0" indent="0" algn="l" rtl="0">
              <a:spcBef>
                <a:spcPts val="1000"/>
              </a:spcBef>
              <a:spcAft>
                <a:spcPts val="0"/>
              </a:spcAft>
              <a:buSzPct val="100000"/>
              <a:buNone/>
            </a:pPr>
            <a:r>
              <a:rPr lang="en-US" sz="7200"/>
              <a:t>The data was combination of categorical and numerical values.</a:t>
            </a:r>
            <a:endParaRPr/>
          </a:p>
          <a:p>
            <a:pPr marL="0" lvl="0" indent="0" algn="l" rtl="0">
              <a:spcBef>
                <a:spcPts val="1000"/>
              </a:spcBef>
              <a:spcAft>
                <a:spcPts val="0"/>
              </a:spcAft>
              <a:buSzPct val="100000"/>
              <a:buNone/>
            </a:pPr>
            <a:r>
              <a:rPr lang="en-US" sz="7200" b="1"/>
              <a:t>Q3) What’s the complete flow you followed in this project?</a:t>
            </a:r>
            <a:endParaRPr/>
          </a:p>
          <a:p>
            <a:pPr marL="0" lvl="0" indent="0" algn="l" rtl="0">
              <a:spcBef>
                <a:spcPts val="1000"/>
              </a:spcBef>
              <a:spcAft>
                <a:spcPts val="0"/>
              </a:spcAft>
              <a:buSzPct val="100000"/>
              <a:buNone/>
            </a:pPr>
            <a:r>
              <a:rPr lang="en-US" sz="7200"/>
              <a:t>Refer the 3</a:t>
            </a:r>
            <a:r>
              <a:rPr lang="en-US" sz="7200" baseline="30000"/>
              <a:t>rd</a:t>
            </a:r>
            <a:r>
              <a:rPr lang="en-US" sz="7200"/>
              <a:t> slide for better understanding</a:t>
            </a:r>
            <a:endParaRPr sz="5500" b="1"/>
          </a:p>
          <a:p>
            <a:pPr marL="0" lvl="0" indent="0" algn="l" rtl="0">
              <a:spcBef>
                <a:spcPts val="1000"/>
              </a:spcBef>
              <a:spcAft>
                <a:spcPts val="0"/>
              </a:spcAft>
              <a:buSzPct val="100000"/>
              <a:buNone/>
            </a:pPr>
            <a:r>
              <a:rPr lang="en-US" sz="7200" b="1"/>
              <a:t>Q4) What techniques were you using for data pre-processing?</a:t>
            </a:r>
            <a:endParaRPr/>
          </a:p>
          <a:p>
            <a:pPr marL="342900" lvl="0" indent="-342900" algn="l" rtl="0">
              <a:spcBef>
                <a:spcPts val="1000"/>
              </a:spcBef>
              <a:spcAft>
                <a:spcPts val="0"/>
              </a:spcAft>
              <a:buSzPct val="100000"/>
              <a:buChar char="●"/>
            </a:pPr>
            <a:r>
              <a:rPr lang="en-US" sz="7200"/>
              <a:t>Visualizing relation of independent variables with each other and dependent variable. </a:t>
            </a:r>
            <a:endParaRPr/>
          </a:p>
          <a:p>
            <a:pPr marL="342900" lvl="0" indent="-342900" algn="l" rtl="0">
              <a:spcBef>
                <a:spcPts val="1000"/>
              </a:spcBef>
              <a:spcAft>
                <a:spcPts val="0"/>
              </a:spcAft>
              <a:buSzPct val="100000"/>
              <a:buChar char="●"/>
            </a:pPr>
            <a:r>
              <a:rPr lang="en-US" sz="7200"/>
              <a:t>Checking distribution of Continuous variables.</a:t>
            </a:r>
            <a:endParaRPr/>
          </a:p>
          <a:p>
            <a:pPr marL="342900" lvl="0" indent="-342900" algn="l" rtl="0">
              <a:spcBef>
                <a:spcPts val="1000"/>
              </a:spcBef>
              <a:spcAft>
                <a:spcPts val="0"/>
              </a:spcAft>
              <a:buSzPct val="100000"/>
              <a:buChar char="●"/>
            </a:pPr>
            <a:r>
              <a:rPr lang="en-US" sz="7200"/>
              <a:t>Checking any null values present in the dataset.</a:t>
            </a:r>
            <a:endParaRPr/>
          </a:p>
          <a:p>
            <a:pPr marL="0" lvl="0" indent="0" algn="l" rtl="0">
              <a:spcBef>
                <a:spcPts val="1000"/>
              </a:spcBef>
              <a:spcAft>
                <a:spcPts val="0"/>
              </a:spcAft>
              <a:buSzPct val="100000"/>
              <a:buNone/>
            </a:pPr>
            <a:br>
              <a:rPr lang="en-US" sz="2400"/>
            </a:b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body" idx="1"/>
          </p:nvPr>
        </p:nvSpPr>
        <p:spPr>
          <a:xfrm>
            <a:off x="2589212" y="1759974"/>
            <a:ext cx="8915400" cy="4473916"/>
          </a:xfrm>
          <a:prstGeom prst="rect">
            <a:avLst/>
          </a:prstGeom>
          <a:noFill/>
          <a:ln>
            <a:noFill/>
          </a:ln>
        </p:spPr>
        <p:txBody>
          <a:bodyPr spcFirstLastPara="1" wrap="square" lIns="91425" tIns="45700" rIns="91425" bIns="45700" anchor="t" anchorCtr="0">
            <a:normAutofit fontScale="32500" lnSpcReduction="10000"/>
          </a:bodyPr>
          <a:lstStyle/>
          <a:p>
            <a:pPr marL="342900" lvl="0" indent="-342900" algn="l" rtl="0">
              <a:spcBef>
                <a:spcPts val="0"/>
              </a:spcBef>
              <a:spcAft>
                <a:spcPts val="0"/>
              </a:spcAft>
              <a:buSzPct val="100000"/>
              <a:buChar char="●"/>
            </a:pPr>
            <a:r>
              <a:rPr lang="en-US" sz="7200"/>
              <a:t>Converting categorical data into numeric values.</a:t>
            </a:r>
            <a:endParaRPr/>
          </a:p>
          <a:p>
            <a:pPr marL="342900" lvl="0" indent="-342900" algn="l" rtl="0">
              <a:spcBef>
                <a:spcPts val="1000"/>
              </a:spcBef>
              <a:spcAft>
                <a:spcPts val="0"/>
              </a:spcAft>
              <a:buSzPct val="100000"/>
              <a:buChar char="●"/>
            </a:pPr>
            <a:r>
              <a:rPr lang="en-US" sz="7200"/>
              <a:t>Scaling the data.</a:t>
            </a:r>
            <a:endParaRPr/>
          </a:p>
          <a:p>
            <a:pPr marL="0" lvl="0" indent="0" algn="l" rtl="0">
              <a:spcBef>
                <a:spcPts val="1000"/>
              </a:spcBef>
              <a:spcAft>
                <a:spcPts val="0"/>
              </a:spcAft>
              <a:buSzPct val="100000"/>
              <a:buNone/>
            </a:pPr>
            <a:endParaRPr sz="7200" b="1"/>
          </a:p>
          <a:p>
            <a:pPr marL="0" lvl="0" indent="0" algn="l" rtl="0">
              <a:spcBef>
                <a:spcPts val="1000"/>
              </a:spcBef>
              <a:spcAft>
                <a:spcPts val="0"/>
              </a:spcAft>
              <a:buSzPct val="100000"/>
              <a:buNone/>
            </a:pPr>
            <a:r>
              <a:rPr lang="en-US" sz="7200" b="1"/>
              <a:t>Q5) How training was done or what models were used?</a:t>
            </a:r>
            <a:endParaRPr/>
          </a:p>
          <a:p>
            <a:pPr marL="342900" lvl="0" indent="-342900" algn="l" rtl="0">
              <a:spcBef>
                <a:spcPts val="1000"/>
              </a:spcBef>
              <a:spcAft>
                <a:spcPts val="0"/>
              </a:spcAft>
              <a:buSzPct val="100000"/>
              <a:buChar char="●"/>
            </a:pPr>
            <a:r>
              <a:rPr lang="en-US" sz="7200"/>
              <a:t>Before training the model the dataset is divided into training set and testing/validation set.</a:t>
            </a:r>
            <a:endParaRPr/>
          </a:p>
          <a:p>
            <a:pPr marL="342900" lvl="0" indent="-342900" algn="l" rtl="0">
              <a:spcBef>
                <a:spcPts val="1000"/>
              </a:spcBef>
              <a:spcAft>
                <a:spcPts val="0"/>
              </a:spcAft>
              <a:buSzPct val="100000"/>
              <a:buChar char="●"/>
            </a:pPr>
            <a:r>
              <a:rPr lang="en-US" sz="7200"/>
              <a:t>The scaling was performed of training and validation set.</a:t>
            </a:r>
            <a:endParaRPr/>
          </a:p>
          <a:p>
            <a:pPr marL="342900" lvl="0" indent="-342900" algn="l" rtl="0">
              <a:spcBef>
                <a:spcPts val="1000"/>
              </a:spcBef>
              <a:spcAft>
                <a:spcPts val="0"/>
              </a:spcAft>
              <a:buSzPct val="100000"/>
              <a:buChar char="●"/>
            </a:pPr>
            <a:r>
              <a:rPr lang="en-US" sz="7200"/>
              <a:t>The categorical columns were converted into numeric values.</a:t>
            </a:r>
            <a:endParaRPr/>
          </a:p>
          <a:p>
            <a:pPr marL="342900" lvl="0" indent="-342900" algn="l" rtl="0">
              <a:spcBef>
                <a:spcPts val="1000"/>
              </a:spcBef>
              <a:spcAft>
                <a:spcPts val="0"/>
              </a:spcAft>
              <a:buSzPct val="100000"/>
              <a:buChar char="●"/>
            </a:pPr>
            <a:r>
              <a:rPr lang="en-US" sz="7200"/>
              <a:t>Algorithms like Linear Regression, Decision Trees, Random Forest as well as ElasticNet was used.Out of these ElasticNet performed really good</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Widescreen</PresentationFormat>
  <Paragraphs>65</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Century Gothic</vt:lpstr>
      <vt:lpstr>Noto Sans Symbols</vt:lpstr>
      <vt:lpstr>Roboto</vt:lpstr>
      <vt:lpstr>Arial</vt:lpstr>
      <vt:lpstr>Merriweather</vt:lpstr>
      <vt:lpstr>Paradigm</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cp:lastModifiedBy>Prajwal Krishna</cp:lastModifiedBy>
  <cp:revision>2</cp:revision>
  <dcterms:modified xsi:type="dcterms:W3CDTF">2023-03-14T11:00:50Z</dcterms:modified>
</cp:coreProperties>
</file>