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SLDM</a:t>
            </a:r>
            <a:br>
              <a:rPr lang="en-US" sz="6000" dirty="0"/>
            </a:br>
            <a:r>
              <a:rPr lang="en-US" sz="6000" dirty="0"/>
              <a:t>Assignment- 2</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t>Learning from data and Model development </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534-CADB-40D0-B313-FEE980745786}"/>
              </a:ext>
            </a:extLst>
          </p:cNvPr>
          <p:cNvSpPr txBox="1"/>
          <p:nvPr/>
        </p:nvSpPr>
        <p:spPr>
          <a:xfrm>
            <a:off x="7826188" y="232604"/>
            <a:ext cx="4007224" cy="923330"/>
          </a:xfrm>
          <a:prstGeom prst="rect">
            <a:avLst/>
          </a:prstGeom>
          <a:noFill/>
        </p:spPr>
        <p:txBody>
          <a:bodyPr wrap="square" rtlCol="0">
            <a:spAutoFit/>
          </a:bodyPr>
          <a:lstStyle/>
          <a:p>
            <a:pPr algn="r"/>
            <a:r>
              <a:rPr lang="en-US" dirty="0"/>
              <a:t>Group: </a:t>
            </a:r>
            <a:r>
              <a:rPr lang="en-US" dirty="0" err="1"/>
              <a:t>Vedangi</a:t>
            </a:r>
            <a:r>
              <a:rPr lang="en-US" dirty="0"/>
              <a:t> Duse     22060641036</a:t>
            </a:r>
          </a:p>
          <a:p>
            <a:pPr algn="r"/>
            <a:r>
              <a:rPr lang="en-US" dirty="0"/>
              <a:t>            Gauri </a:t>
            </a:r>
            <a:r>
              <a:rPr lang="en-US" dirty="0" err="1"/>
              <a:t>Salunke</a:t>
            </a:r>
            <a:r>
              <a:rPr lang="en-US" dirty="0"/>
              <a:t>     22060641048</a:t>
            </a:r>
          </a:p>
          <a:p>
            <a:pPr algn="r"/>
            <a:r>
              <a:rPr lang="en-US" dirty="0"/>
              <a:t>            Prajakta Sawant  22060641038</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73C70A4-F9B7-48BE-8554-CBA19BCC1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3070"/>
            <a:ext cx="5701553" cy="43148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84084BA-721C-4F46-9B85-F768C633E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 y="133070"/>
            <a:ext cx="5524500"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D6B2EEA1-1E73-4F20-AB9E-D5A5FB580DE7}"/>
              </a:ext>
            </a:extLst>
          </p:cNvPr>
          <p:cNvSpPr/>
          <p:nvPr/>
        </p:nvSpPr>
        <p:spPr>
          <a:xfrm>
            <a:off x="2868706" y="4447895"/>
            <a:ext cx="179294" cy="267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DE8A1F55-7FFE-496E-9A78-98522B942B29}"/>
              </a:ext>
            </a:extLst>
          </p:cNvPr>
          <p:cNvSpPr/>
          <p:nvPr/>
        </p:nvSpPr>
        <p:spPr>
          <a:xfrm>
            <a:off x="9233647" y="4447895"/>
            <a:ext cx="179294" cy="267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D708A7-F894-4842-87AD-3538C54A8E47}"/>
              </a:ext>
            </a:extLst>
          </p:cNvPr>
          <p:cNvSpPr txBox="1"/>
          <p:nvPr/>
        </p:nvSpPr>
        <p:spPr>
          <a:xfrm>
            <a:off x="268940" y="4912659"/>
            <a:ext cx="5362015" cy="923330"/>
          </a:xfrm>
          <a:prstGeom prst="rect">
            <a:avLst/>
          </a:prstGeom>
          <a:noFill/>
        </p:spPr>
        <p:txBody>
          <a:bodyPr wrap="square" rtlCol="0">
            <a:spAutoFit/>
          </a:bodyPr>
          <a:lstStyle/>
          <a:p>
            <a:r>
              <a:rPr lang="en-US" dirty="0"/>
              <a:t>Interpretation: Predicted vs. Actual Plot demonstrates that the model provides accurate and reliable predictions, with minimal errors and outliers. </a:t>
            </a:r>
          </a:p>
        </p:txBody>
      </p:sp>
      <p:sp>
        <p:nvSpPr>
          <p:cNvPr id="7" name="TextBox 6">
            <a:extLst>
              <a:ext uri="{FF2B5EF4-FFF2-40B4-BE49-F238E27FC236}">
                <a16:creationId xmlns:a16="http://schemas.microsoft.com/office/drawing/2014/main" id="{F6AACAC9-2ECE-425B-AB53-B4A9D89C1DC6}"/>
              </a:ext>
            </a:extLst>
          </p:cNvPr>
          <p:cNvSpPr txBox="1"/>
          <p:nvPr/>
        </p:nvSpPr>
        <p:spPr>
          <a:xfrm>
            <a:off x="6535271" y="4912659"/>
            <a:ext cx="5362015" cy="92333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482C114A-61CE-4D83-B14B-11FD6E69D3D5}"/>
              </a:ext>
            </a:extLst>
          </p:cNvPr>
          <p:cNvSpPr txBox="1"/>
          <p:nvPr/>
        </p:nvSpPr>
        <p:spPr>
          <a:xfrm>
            <a:off x="6362698" y="4912659"/>
            <a:ext cx="5434854" cy="923330"/>
          </a:xfrm>
          <a:prstGeom prst="rect">
            <a:avLst/>
          </a:prstGeom>
          <a:noFill/>
        </p:spPr>
        <p:txBody>
          <a:bodyPr wrap="square" rtlCol="0">
            <a:spAutoFit/>
          </a:bodyPr>
          <a:lstStyle/>
          <a:p>
            <a:r>
              <a:rPr lang="en-US" dirty="0"/>
              <a:t>Interpretation: The Q-Q Plot demonstrates that the residuals follows Normal Distribution, as the points lie very close to the line.</a:t>
            </a:r>
          </a:p>
        </p:txBody>
      </p:sp>
    </p:spTree>
    <p:extLst>
      <p:ext uri="{BB962C8B-B14F-4D97-AF65-F5344CB8AC3E}">
        <p14:creationId xmlns:p14="http://schemas.microsoft.com/office/powerpoint/2010/main" val="343678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5137228-1900-4949-AB8D-A79BCC5F82A7}"/>
              </a:ext>
            </a:extLst>
          </p:cNvPr>
          <p:cNvSpPr/>
          <p:nvPr/>
        </p:nvSpPr>
        <p:spPr>
          <a:xfrm>
            <a:off x="224118" y="233081"/>
            <a:ext cx="1532964" cy="537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Conclusion</a:t>
            </a:r>
          </a:p>
        </p:txBody>
      </p:sp>
      <p:sp>
        <p:nvSpPr>
          <p:cNvPr id="3" name="TextBox 2">
            <a:extLst>
              <a:ext uri="{FF2B5EF4-FFF2-40B4-BE49-F238E27FC236}">
                <a16:creationId xmlns:a16="http://schemas.microsoft.com/office/drawing/2014/main" id="{8F338771-85D4-42F4-8DA9-ABF7A3CCBF6F}"/>
              </a:ext>
            </a:extLst>
          </p:cNvPr>
          <p:cNvSpPr txBox="1"/>
          <p:nvPr/>
        </p:nvSpPr>
        <p:spPr>
          <a:xfrm>
            <a:off x="434788" y="1039906"/>
            <a:ext cx="11322424" cy="4247317"/>
          </a:xfrm>
          <a:prstGeom prst="rect">
            <a:avLst/>
          </a:prstGeom>
          <a:noFill/>
        </p:spPr>
        <p:txBody>
          <a:bodyPr wrap="square" rtlCol="0">
            <a:spAutoFit/>
          </a:bodyPr>
          <a:lstStyle/>
          <a:p>
            <a:pPr marL="342900" indent="-342900">
              <a:buFont typeface="+mj-lt"/>
              <a:buAutoNum type="arabicPeriod"/>
            </a:pPr>
            <a:r>
              <a:rPr lang="en-US" dirty="0"/>
              <a:t>From the above graphical representation, the customer characteristics like the ‘gender’, ‘age’, ‘</a:t>
            </a:r>
            <a:r>
              <a:rPr lang="en-US" dirty="0" err="1"/>
              <a:t>ownhome</a:t>
            </a:r>
            <a:r>
              <a:rPr lang="en-US" dirty="0"/>
              <a:t>’, ‘married’, ‘location’, ‘salary’, ‘children’, ‘history’ and ‘catalogs’ , whether individually or together are very important factors which affect the ‘</a:t>
            </a:r>
            <a:r>
              <a:rPr lang="en-US" dirty="0" err="1"/>
              <a:t>amountspent</a:t>
            </a:r>
            <a:r>
              <a:rPr lang="en-US" dirty="0"/>
              <a:t>’ significantly.</a:t>
            </a:r>
          </a:p>
          <a:p>
            <a:pPr marL="342900" indent="-342900">
              <a:buFont typeface="+mj-lt"/>
              <a:buAutoNum type="arabicPeriod"/>
            </a:pPr>
            <a:r>
              <a:rPr lang="en-US" dirty="0"/>
              <a:t>‘Salary’ was found to be highly significant for the dependent variable, which means more salary, more amount spent for the purchase and vice-versa.</a:t>
            </a:r>
          </a:p>
          <a:p>
            <a:pPr marL="342900" indent="-342900">
              <a:buFont typeface="+mj-lt"/>
              <a:buAutoNum type="arabicPeriod"/>
            </a:pPr>
            <a:r>
              <a:rPr lang="en-US" dirty="0"/>
              <a:t>From the variable, ‘history’ and ‘catalogs’, it was found that higher previous purchase history customers were more likely to spent more than the low or medium previous purchase history customers. Also, the number of catalogs sent were more to the customer having higher purchase history, which means if the catalogs are sent to low and medium previous purchase history customers than their spending capacity might also increase.</a:t>
            </a:r>
          </a:p>
          <a:p>
            <a:pPr marL="342900" indent="-342900">
              <a:buFont typeface="+mj-lt"/>
              <a:buAutoNum type="arabicPeriod"/>
            </a:pPr>
            <a:r>
              <a:rPr lang="en-US" dirty="0"/>
              <a:t>From ‘Gender’, it was found that, female tends to spent more than male, therefore female can be target audience for future spending.</a:t>
            </a:r>
          </a:p>
          <a:p>
            <a:pPr marL="342900" indent="-342900">
              <a:buFont typeface="+mj-lt"/>
              <a:buAutoNum type="arabicPeriod"/>
            </a:pPr>
            <a:r>
              <a:rPr lang="en-US" dirty="0"/>
              <a:t>From the model fitting it was found that the Linear Regression Model is well fitted and satisfies all the underlying assumptions. </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56293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4BDC9A-FD6B-4DF3-ABC0-57665AB075F4}"/>
              </a:ext>
            </a:extLst>
          </p:cNvPr>
          <p:cNvSpPr/>
          <p:nvPr/>
        </p:nvSpPr>
        <p:spPr>
          <a:xfrm>
            <a:off x="4202025" y="2752182"/>
            <a:ext cx="359072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72829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D885FDD-4551-4F98-815B-7D89B4F519D5}"/>
              </a:ext>
            </a:extLst>
          </p:cNvPr>
          <p:cNvSpPr/>
          <p:nvPr/>
        </p:nvSpPr>
        <p:spPr>
          <a:xfrm>
            <a:off x="322730" y="206187"/>
            <a:ext cx="1308847" cy="451845"/>
          </a:xfrm>
          <a:prstGeom prst="round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Problem 2</a:t>
            </a:r>
            <a:endParaRPr lang="en-US" dirty="0"/>
          </a:p>
        </p:txBody>
      </p:sp>
      <p:sp>
        <p:nvSpPr>
          <p:cNvPr id="3" name="Rectangle: Rounded Corners 2">
            <a:extLst>
              <a:ext uri="{FF2B5EF4-FFF2-40B4-BE49-F238E27FC236}">
                <a16:creationId xmlns:a16="http://schemas.microsoft.com/office/drawing/2014/main" id="{EC7EAB81-FF20-49CB-9123-A8953457D136}"/>
              </a:ext>
            </a:extLst>
          </p:cNvPr>
          <p:cNvSpPr/>
          <p:nvPr/>
        </p:nvSpPr>
        <p:spPr>
          <a:xfrm>
            <a:off x="322729" y="2701515"/>
            <a:ext cx="1766047" cy="451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Business Goal</a:t>
            </a:r>
          </a:p>
        </p:txBody>
      </p:sp>
      <p:sp>
        <p:nvSpPr>
          <p:cNvPr id="4" name="TextBox 3">
            <a:extLst>
              <a:ext uri="{FF2B5EF4-FFF2-40B4-BE49-F238E27FC236}">
                <a16:creationId xmlns:a16="http://schemas.microsoft.com/office/drawing/2014/main" id="{2DADAC77-5CC3-4D9D-A94C-5836F8C12160}"/>
              </a:ext>
            </a:extLst>
          </p:cNvPr>
          <p:cNvSpPr txBox="1"/>
          <p:nvPr/>
        </p:nvSpPr>
        <p:spPr>
          <a:xfrm>
            <a:off x="2133601" y="2670078"/>
            <a:ext cx="9735669" cy="646331"/>
          </a:xfrm>
          <a:prstGeom prst="rect">
            <a:avLst/>
          </a:prstGeom>
          <a:noFill/>
        </p:spPr>
        <p:txBody>
          <a:bodyPr wrap="square" rtlCol="0">
            <a:spAutoFit/>
          </a:bodyPr>
          <a:lstStyle/>
          <a:p>
            <a:r>
              <a:rPr lang="en-US" dirty="0"/>
              <a:t>-  The goal is to elucidate the relationship between the customer characteristics and the amount              spent in order to optimize the effectiveness of the direct marketing strategy.</a:t>
            </a:r>
          </a:p>
        </p:txBody>
      </p:sp>
      <p:sp>
        <p:nvSpPr>
          <p:cNvPr id="5" name="Rectangle: Rounded Corners 4">
            <a:extLst>
              <a:ext uri="{FF2B5EF4-FFF2-40B4-BE49-F238E27FC236}">
                <a16:creationId xmlns:a16="http://schemas.microsoft.com/office/drawing/2014/main" id="{1C356352-07BD-46EC-919B-7F82F1E7524D}"/>
              </a:ext>
            </a:extLst>
          </p:cNvPr>
          <p:cNvSpPr/>
          <p:nvPr/>
        </p:nvSpPr>
        <p:spPr>
          <a:xfrm>
            <a:off x="322729" y="3890683"/>
            <a:ext cx="2169460" cy="528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Analytics Objective</a:t>
            </a:r>
          </a:p>
        </p:txBody>
      </p:sp>
      <p:sp>
        <p:nvSpPr>
          <p:cNvPr id="6" name="TextBox 5">
            <a:extLst>
              <a:ext uri="{FF2B5EF4-FFF2-40B4-BE49-F238E27FC236}">
                <a16:creationId xmlns:a16="http://schemas.microsoft.com/office/drawing/2014/main" id="{895B8227-699E-46E6-8D82-8046B70F420D}"/>
              </a:ext>
            </a:extLst>
          </p:cNvPr>
          <p:cNvSpPr txBox="1"/>
          <p:nvPr/>
        </p:nvSpPr>
        <p:spPr>
          <a:xfrm>
            <a:off x="2492190" y="3827930"/>
            <a:ext cx="9377080" cy="923330"/>
          </a:xfrm>
          <a:prstGeom prst="rect">
            <a:avLst/>
          </a:prstGeom>
          <a:noFill/>
        </p:spPr>
        <p:txBody>
          <a:bodyPr wrap="square" rtlCol="0">
            <a:spAutoFit/>
          </a:bodyPr>
          <a:lstStyle/>
          <a:p>
            <a:r>
              <a:rPr lang="en-US" dirty="0"/>
              <a:t>- To identify key customer characteristics and their impact on the amount spent, enabling the development of a predictive model that can be used to target specific customer segments and optimize the allocation of catalogs in the direct marketing campaign.</a:t>
            </a:r>
          </a:p>
        </p:txBody>
      </p:sp>
      <p:sp>
        <p:nvSpPr>
          <p:cNvPr id="7" name="Rectangle: Rounded Corners 6">
            <a:extLst>
              <a:ext uri="{FF2B5EF4-FFF2-40B4-BE49-F238E27FC236}">
                <a16:creationId xmlns:a16="http://schemas.microsoft.com/office/drawing/2014/main" id="{22479DDF-EA0C-459F-84E2-11CCB3E9C0C4}"/>
              </a:ext>
            </a:extLst>
          </p:cNvPr>
          <p:cNvSpPr/>
          <p:nvPr/>
        </p:nvSpPr>
        <p:spPr>
          <a:xfrm>
            <a:off x="322729" y="1146478"/>
            <a:ext cx="1497105" cy="451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About Data</a:t>
            </a:r>
          </a:p>
        </p:txBody>
      </p:sp>
      <p:sp>
        <p:nvSpPr>
          <p:cNvPr id="8" name="TextBox 7">
            <a:extLst>
              <a:ext uri="{FF2B5EF4-FFF2-40B4-BE49-F238E27FC236}">
                <a16:creationId xmlns:a16="http://schemas.microsoft.com/office/drawing/2014/main" id="{0CB23D4C-DDA2-49BD-8C42-89CE6BD57AA7}"/>
              </a:ext>
            </a:extLst>
          </p:cNvPr>
          <p:cNvSpPr txBox="1"/>
          <p:nvPr/>
        </p:nvSpPr>
        <p:spPr>
          <a:xfrm>
            <a:off x="1819834" y="1075764"/>
            <a:ext cx="10049436" cy="1200329"/>
          </a:xfrm>
          <a:prstGeom prst="rect">
            <a:avLst/>
          </a:prstGeom>
          <a:noFill/>
        </p:spPr>
        <p:txBody>
          <a:bodyPr wrap="square" rtlCol="0">
            <a:spAutoFit/>
          </a:bodyPr>
          <a:lstStyle/>
          <a:p>
            <a:r>
              <a:rPr lang="en-US" dirty="0"/>
              <a:t>- The dataset, titled "DirectMarketing.csv," comprises data from a direct marketing campaign with 1000 customers. It includes information on customer demographics (age, gender, homeownership, marital status), location, income, family size, purchase history, catalog distribution, and the amount spent.</a:t>
            </a:r>
          </a:p>
        </p:txBody>
      </p:sp>
    </p:spTree>
    <p:extLst>
      <p:ext uri="{BB962C8B-B14F-4D97-AF65-F5344CB8AC3E}">
        <p14:creationId xmlns:p14="http://schemas.microsoft.com/office/powerpoint/2010/main" val="27427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CC2B34-879A-4C3A-9246-668715DD1CB2}"/>
              </a:ext>
            </a:extLst>
          </p:cNvPr>
          <p:cNvSpPr/>
          <p:nvPr/>
        </p:nvSpPr>
        <p:spPr>
          <a:xfrm>
            <a:off x="331694" y="277906"/>
            <a:ext cx="1622612" cy="510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EDA</a:t>
            </a:r>
          </a:p>
        </p:txBody>
      </p:sp>
      <p:pic>
        <p:nvPicPr>
          <p:cNvPr id="6" name="Picture 5">
            <a:extLst>
              <a:ext uri="{FF2B5EF4-FFF2-40B4-BE49-F238E27FC236}">
                <a16:creationId xmlns:a16="http://schemas.microsoft.com/office/drawing/2014/main" id="{93150330-91D6-4A2B-BCDD-C2365951BBAA}"/>
              </a:ext>
            </a:extLst>
          </p:cNvPr>
          <p:cNvPicPr>
            <a:picLocks noChangeAspect="1"/>
          </p:cNvPicPr>
          <p:nvPr/>
        </p:nvPicPr>
        <p:blipFill>
          <a:blip r:embed="rId2"/>
          <a:stretch>
            <a:fillRect/>
          </a:stretch>
        </p:blipFill>
        <p:spPr>
          <a:xfrm>
            <a:off x="2659095" y="632010"/>
            <a:ext cx="6242858" cy="2110923"/>
          </a:xfrm>
          <a:prstGeom prst="rect">
            <a:avLst/>
          </a:prstGeom>
        </p:spPr>
      </p:pic>
      <p:pic>
        <p:nvPicPr>
          <p:cNvPr id="8" name="Picture 7">
            <a:extLst>
              <a:ext uri="{FF2B5EF4-FFF2-40B4-BE49-F238E27FC236}">
                <a16:creationId xmlns:a16="http://schemas.microsoft.com/office/drawing/2014/main" id="{3D8546CC-F132-493D-BC38-5809BE4501F5}"/>
              </a:ext>
            </a:extLst>
          </p:cNvPr>
          <p:cNvPicPr>
            <a:picLocks noChangeAspect="1"/>
          </p:cNvPicPr>
          <p:nvPr/>
        </p:nvPicPr>
        <p:blipFill>
          <a:blip r:embed="rId3"/>
          <a:stretch>
            <a:fillRect/>
          </a:stretch>
        </p:blipFill>
        <p:spPr>
          <a:xfrm>
            <a:off x="3205043" y="3130116"/>
            <a:ext cx="4054191" cy="2903472"/>
          </a:xfrm>
          <a:prstGeom prst="rect">
            <a:avLst/>
          </a:prstGeom>
        </p:spPr>
      </p:pic>
      <p:sp>
        <p:nvSpPr>
          <p:cNvPr id="9" name="TextBox 8">
            <a:extLst>
              <a:ext uri="{FF2B5EF4-FFF2-40B4-BE49-F238E27FC236}">
                <a16:creationId xmlns:a16="http://schemas.microsoft.com/office/drawing/2014/main" id="{DA49F47B-DB26-455F-B8BE-D022BA6CA243}"/>
              </a:ext>
            </a:extLst>
          </p:cNvPr>
          <p:cNvSpPr txBox="1"/>
          <p:nvPr/>
        </p:nvSpPr>
        <p:spPr>
          <a:xfrm>
            <a:off x="331694" y="1207485"/>
            <a:ext cx="1524000" cy="923330"/>
          </a:xfrm>
          <a:prstGeom prst="rect">
            <a:avLst/>
          </a:prstGeom>
          <a:noFill/>
        </p:spPr>
        <p:txBody>
          <a:bodyPr wrap="square" rtlCol="0">
            <a:spAutoFit/>
          </a:bodyPr>
          <a:lstStyle/>
          <a:p>
            <a:r>
              <a:rPr lang="en-US" dirty="0"/>
              <a:t>Displaying first few Rows of the data</a:t>
            </a:r>
          </a:p>
        </p:txBody>
      </p:sp>
      <p:sp>
        <p:nvSpPr>
          <p:cNvPr id="10" name="TextBox 9">
            <a:extLst>
              <a:ext uri="{FF2B5EF4-FFF2-40B4-BE49-F238E27FC236}">
                <a16:creationId xmlns:a16="http://schemas.microsoft.com/office/drawing/2014/main" id="{5BD3A77A-2A7D-4F7E-AE8E-28BA523CFB57}"/>
              </a:ext>
            </a:extLst>
          </p:cNvPr>
          <p:cNvSpPr txBox="1"/>
          <p:nvPr/>
        </p:nvSpPr>
        <p:spPr>
          <a:xfrm>
            <a:off x="331694" y="4367707"/>
            <a:ext cx="2079811" cy="369332"/>
          </a:xfrm>
          <a:prstGeom prst="rect">
            <a:avLst/>
          </a:prstGeom>
          <a:noFill/>
        </p:spPr>
        <p:txBody>
          <a:bodyPr wrap="square" rtlCol="0">
            <a:spAutoFit/>
          </a:bodyPr>
          <a:lstStyle/>
          <a:p>
            <a:r>
              <a:rPr lang="en-US" dirty="0"/>
              <a:t>Summary Statistics</a:t>
            </a:r>
          </a:p>
        </p:txBody>
      </p:sp>
      <p:sp>
        <p:nvSpPr>
          <p:cNvPr id="11" name="Arrow: Right 10">
            <a:extLst>
              <a:ext uri="{FF2B5EF4-FFF2-40B4-BE49-F238E27FC236}">
                <a16:creationId xmlns:a16="http://schemas.microsoft.com/office/drawing/2014/main" id="{5F0AA39B-58BC-4A8D-B58D-EA4198CBDDB3}"/>
              </a:ext>
            </a:extLst>
          </p:cNvPr>
          <p:cNvSpPr/>
          <p:nvPr/>
        </p:nvSpPr>
        <p:spPr>
          <a:xfrm>
            <a:off x="2010865" y="1579896"/>
            <a:ext cx="367553"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1E69F02-564D-4B40-80A9-1C30B11B8BA8}"/>
              </a:ext>
            </a:extLst>
          </p:cNvPr>
          <p:cNvSpPr/>
          <p:nvPr/>
        </p:nvSpPr>
        <p:spPr>
          <a:xfrm>
            <a:off x="2501267" y="4474276"/>
            <a:ext cx="382060"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94C9618-FFA1-4D07-BE84-ACDA62375B31}"/>
              </a:ext>
            </a:extLst>
          </p:cNvPr>
          <p:cNvSpPr/>
          <p:nvPr/>
        </p:nvSpPr>
        <p:spPr>
          <a:xfrm>
            <a:off x="7889563" y="4444796"/>
            <a:ext cx="382060"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BE74809-EE7A-42FB-85D9-5DF8AD7483DA}"/>
              </a:ext>
            </a:extLst>
          </p:cNvPr>
          <p:cNvSpPr txBox="1"/>
          <p:nvPr/>
        </p:nvSpPr>
        <p:spPr>
          <a:xfrm>
            <a:off x="8624048" y="3950765"/>
            <a:ext cx="3021106" cy="1477328"/>
          </a:xfrm>
          <a:prstGeom prst="rect">
            <a:avLst/>
          </a:prstGeom>
          <a:noFill/>
        </p:spPr>
        <p:txBody>
          <a:bodyPr wrap="square" rtlCol="0">
            <a:spAutoFit/>
          </a:bodyPr>
          <a:lstStyle/>
          <a:p>
            <a:r>
              <a:rPr lang="en-US" dirty="0"/>
              <a:t>Interpretation: Here we could see that the mean of our Dependent Variable, ‘</a:t>
            </a:r>
            <a:r>
              <a:rPr lang="en-US" dirty="0" err="1"/>
              <a:t>AmountSpent</a:t>
            </a:r>
            <a:r>
              <a:rPr lang="en-US" dirty="0"/>
              <a:t>’ is around $1216.77</a:t>
            </a:r>
          </a:p>
        </p:txBody>
      </p:sp>
      <p:sp>
        <p:nvSpPr>
          <p:cNvPr id="15" name="Arrow: Right 14">
            <a:extLst>
              <a:ext uri="{FF2B5EF4-FFF2-40B4-BE49-F238E27FC236}">
                <a16:creationId xmlns:a16="http://schemas.microsoft.com/office/drawing/2014/main" id="{5A53BABE-8A31-4786-83E5-B895CA30A36B}"/>
              </a:ext>
            </a:extLst>
          </p:cNvPr>
          <p:cNvSpPr/>
          <p:nvPr/>
        </p:nvSpPr>
        <p:spPr>
          <a:xfrm>
            <a:off x="8800570" y="1601500"/>
            <a:ext cx="382060"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1A4A52-1ED7-4E09-AF93-430ED0EDE78B}"/>
              </a:ext>
            </a:extLst>
          </p:cNvPr>
          <p:cNvSpPr txBox="1"/>
          <p:nvPr/>
        </p:nvSpPr>
        <p:spPr>
          <a:xfrm>
            <a:off x="9332259" y="1207485"/>
            <a:ext cx="2528047" cy="1477328"/>
          </a:xfrm>
          <a:prstGeom prst="rect">
            <a:avLst/>
          </a:prstGeom>
          <a:noFill/>
        </p:spPr>
        <p:txBody>
          <a:bodyPr wrap="square" rtlCol="0">
            <a:spAutoFit/>
          </a:bodyPr>
          <a:lstStyle/>
          <a:p>
            <a:r>
              <a:rPr lang="en-US" dirty="0"/>
              <a:t>Interpretation: Here we could see that the data consist of both numerical and categorical variables.</a:t>
            </a:r>
          </a:p>
        </p:txBody>
      </p:sp>
    </p:spTree>
    <p:extLst>
      <p:ext uri="{BB962C8B-B14F-4D97-AF65-F5344CB8AC3E}">
        <p14:creationId xmlns:p14="http://schemas.microsoft.com/office/powerpoint/2010/main" val="122194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B1387-6934-43A0-8501-C90BB6A51973}"/>
              </a:ext>
            </a:extLst>
          </p:cNvPr>
          <p:cNvPicPr>
            <a:picLocks noChangeAspect="1"/>
          </p:cNvPicPr>
          <p:nvPr/>
        </p:nvPicPr>
        <p:blipFill>
          <a:blip r:embed="rId2"/>
          <a:stretch>
            <a:fillRect/>
          </a:stretch>
        </p:blipFill>
        <p:spPr>
          <a:xfrm>
            <a:off x="421341" y="1576789"/>
            <a:ext cx="2072820" cy="2377646"/>
          </a:xfrm>
          <a:prstGeom prst="rect">
            <a:avLst/>
          </a:prstGeom>
        </p:spPr>
      </p:pic>
      <p:sp>
        <p:nvSpPr>
          <p:cNvPr id="4" name="TextBox 3">
            <a:extLst>
              <a:ext uri="{FF2B5EF4-FFF2-40B4-BE49-F238E27FC236}">
                <a16:creationId xmlns:a16="http://schemas.microsoft.com/office/drawing/2014/main" id="{45D9B281-079A-4253-BE71-D8EB6C6981E9}"/>
              </a:ext>
            </a:extLst>
          </p:cNvPr>
          <p:cNvSpPr txBox="1"/>
          <p:nvPr/>
        </p:nvSpPr>
        <p:spPr>
          <a:xfrm>
            <a:off x="421341" y="394446"/>
            <a:ext cx="1900518" cy="646331"/>
          </a:xfrm>
          <a:prstGeom prst="rect">
            <a:avLst/>
          </a:prstGeom>
          <a:noFill/>
        </p:spPr>
        <p:txBody>
          <a:bodyPr wrap="square" rtlCol="0">
            <a:spAutoFit/>
          </a:bodyPr>
          <a:lstStyle/>
          <a:p>
            <a:r>
              <a:rPr lang="en-US" dirty="0"/>
              <a:t>Checking for missing values</a:t>
            </a:r>
          </a:p>
        </p:txBody>
      </p:sp>
      <p:sp>
        <p:nvSpPr>
          <p:cNvPr id="5" name="Arrow: Down 4">
            <a:extLst>
              <a:ext uri="{FF2B5EF4-FFF2-40B4-BE49-F238E27FC236}">
                <a16:creationId xmlns:a16="http://schemas.microsoft.com/office/drawing/2014/main" id="{C02F1009-F0B0-4064-83B0-C4EA3C85FE3E}"/>
              </a:ext>
            </a:extLst>
          </p:cNvPr>
          <p:cNvSpPr/>
          <p:nvPr/>
        </p:nvSpPr>
        <p:spPr>
          <a:xfrm>
            <a:off x="1093694" y="1120588"/>
            <a:ext cx="215153" cy="322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FBBF061D-AC3B-4F4B-94BA-80B39C2A1FD5}"/>
              </a:ext>
            </a:extLst>
          </p:cNvPr>
          <p:cNvSpPr/>
          <p:nvPr/>
        </p:nvSpPr>
        <p:spPr>
          <a:xfrm>
            <a:off x="1093694" y="4177553"/>
            <a:ext cx="215153" cy="312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4CFEED4-5492-498A-8321-5211DD5BA5FD}"/>
              </a:ext>
            </a:extLst>
          </p:cNvPr>
          <p:cNvSpPr txBox="1"/>
          <p:nvPr/>
        </p:nvSpPr>
        <p:spPr>
          <a:xfrm>
            <a:off x="335190" y="4643718"/>
            <a:ext cx="2072819" cy="1477328"/>
          </a:xfrm>
          <a:prstGeom prst="rect">
            <a:avLst/>
          </a:prstGeom>
          <a:noFill/>
        </p:spPr>
        <p:txBody>
          <a:bodyPr wrap="square" rtlCol="0">
            <a:spAutoFit/>
          </a:bodyPr>
          <a:lstStyle/>
          <a:p>
            <a:r>
              <a:rPr lang="en-US" dirty="0"/>
              <a:t>Interpretation: The categorical variables, age and history as got some missing values.</a:t>
            </a:r>
          </a:p>
        </p:txBody>
      </p:sp>
      <p:pic>
        <p:nvPicPr>
          <p:cNvPr id="1026" name="Picture 2">
            <a:extLst>
              <a:ext uri="{FF2B5EF4-FFF2-40B4-BE49-F238E27FC236}">
                <a16:creationId xmlns:a16="http://schemas.microsoft.com/office/drawing/2014/main" id="{B65AA6FE-E865-4671-8A39-7CFD9BD65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977" y="188146"/>
            <a:ext cx="4813595" cy="352952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Down 7">
            <a:extLst>
              <a:ext uri="{FF2B5EF4-FFF2-40B4-BE49-F238E27FC236}">
                <a16:creationId xmlns:a16="http://schemas.microsoft.com/office/drawing/2014/main" id="{4D00F541-31AF-4721-A2BA-3F466BBDAB9D}"/>
              </a:ext>
            </a:extLst>
          </p:cNvPr>
          <p:cNvSpPr/>
          <p:nvPr/>
        </p:nvSpPr>
        <p:spPr>
          <a:xfrm>
            <a:off x="4900197" y="3954435"/>
            <a:ext cx="215153" cy="354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7E77E3-6866-4F51-81A2-4DCAE2626899}"/>
              </a:ext>
            </a:extLst>
          </p:cNvPr>
          <p:cNvSpPr txBox="1"/>
          <p:nvPr/>
        </p:nvSpPr>
        <p:spPr>
          <a:xfrm flipH="1">
            <a:off x="2811110" y="4546178"/>
            <a:ext cx="4603462" cy="923330"/>
          </a:xfrm>
          <a:prstGeom prst="rect">
            <a:avLst/>
          </a:prstGeom>
          <a:noFill/>
        </p:spPr>
        <p:txBody>
          <a:bodyPr wrap="square" rtlCol="0">
            <a:spAutoFit/>
          </a:bodyPr>
          <a:lstStyle/>
          <a:p>
            <a:r>
              <a:rPr lang="en-US" dirty="0"/>
              <a:t>Interpretation: From the histogram plot of our Dependent Variable, ‘</a:t>
            </a:r>
            <a:r>
              <a:rPr lang="en-US" dirty="0" err="1"/>
              <a:t>AmounSpent</a:t>
            </a:r>
            <a:r>
              <a:rPr lang="en-US" dirty="0"/>
              <a:t>’, it seems that the distribution is Normal.</a:t>
            </a:r>
          </a:p>
        </p:txBody>
      </p:sp>
      <p:pic>
        <p:nvPicPr>
          <p:cNvPr id="1028" name="Picture 4">
            <a:extLst>
              <a:ext uri="{FF2B5EF4-FFF2-40B4-BE49-F238E27FC236}">
                <a16:creationId xmlns:a16="http://schemas.microsoft.com/office/drawing/2014/main" id="{743926EC-A849-4361-8602-82C64A84F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572" y="188146"/>
            <a:ext cx="4559238" cy="352952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A58CE34F-4529-41D9-B098-8D4C9A5219C5}"/>
              </a:ext>
            </a:extLst>
          </p:cNvPr>
          <p:cNvSpPr/>
          <p:nvPr/>
        </p:nvSpPr>
        <p:spPr>
          <a:xfrm>
            <a:off x="9694191" y="3822576"/>
            <a:ext cx="215153" cy="354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8E4ADFD-97CF-47B3-8B59-95FA06298240}"/>
              </a:ext>
            </a:extLst>
          </p:cNvPr>
          <p:cNvSpPr txBox="1"/>
          <p:nvPr/>
        </p:nvSpPr>
        <p:spPr>
          <a:xfrm>
            <a:off x="7745506" y="4546178"/>
            <a:ext cx="4111304" cy="923330"/>
          </a:xfrm>
          <a:prstGeom prst="rect">
            <a:avLst/>
          </a:prstGeom>
          <a:noFill/>
        </p:spPr>
        <p:txBody>
          <a:bodyPr wrap="square" rtlCol="0">
            <a:spAutoFit/>
          </a:bodyPr>
          <a:lstStyle/>
          <a:p>
            <a:r>
              <a:rPr lang="en-US" dirty="0"/>
              <a:t>Interpretation: From the Scatter plot, it seems that there is positive relationship between, ‘Salary’ and ‘</a:t>
            </a:r>
            <a:r>
              <a:rPr lang="en-US" dirty="0" err="1"/>
              <a:t>AmountSpent</a:t>
            </a:r>
            <a:r>
              <a:rPr lang="en-US" dirty="0"/>
              <a:t>’.</a:t>
            </a:r>
          </a:p>
        </p:txBody>
      </p:sp>
    </p:spTree>
    <p:extLst>
      <p:ext uri="{BB962C8B-B14F-4D97-AF65-F5344CB8AC3E}">
        <p14:creationId xmlns:p14="http://schemas.microsoft.com/office/powerpoint/2010/main" val="157950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F8FAB22-2EB3-4662-ADCE-7EBBC84EE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0" cy="47192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EC1967-E3C6-4516-BF2B-6EEA16EEC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895" y="0"/>
            <a:ext cx="5752384" cy="40968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23007E-D809-4726-A5E8-D95977A8BD68}"/>
              </a:ext>
            </a:extLst>
          </p:cNvPr>
          <p:cNvSpPr txBox="1"/>
          <p:nvPr/>
        </p:nvSpPr>
        <p:spPr>
          <a:xfrm>
            <a:off x="537881" y="5253317"/>
            <a:ext cx="6095999" cy="646331"/>
          </a:xfrm>
          <a:prstGeom prst="rect">
            <a:avLst/>
          </a:prstGeom>
          <a:noFill/>
        </p:spPr>
        <p:txBody>
          <a:bodyPr wrap="square" rtlCol="0">
            <a:spAutoFit/>
          </a:bodyPr>
          <a:lstStyle/>
          <a:p>
            <a:r>
              <a:rPr lang="en-US" dirty="0"/>
              <a:t>Interpretation: Customers who owns house, are likely to spent more than the ones who rent.</a:t>
            </a:r>
          </a:p>
        </p:txBody>
      </p:sp>
      <p:sp>
        <p:nvSpPr>
          <p:cNvPr id="3" name="TextBox 2">
            <a:extLst>
              <a:ext uri="{FF2B5EF4-FFF2-40B4-BE49-F238E27FC236}">
                <a16:creationId xmlns:a16="http://schemas.microsoft.com/office/drawing/2014/main" id="{ED2A55E5-6147-4C3E-BD29-EB4992039A3D}"/>
              </a:ext>
            </a:extLst>
          </p:cNvPr>
          <p:cNvSpPr txBox="1"/>
          <p:nvPr/>
        </p:nvSpPr>
        <p:spPr>
          <a:xfrm>
            <a:off x="7306234" y="4747984"/>
            <a:ext cx="4984303" cy="646331"/>
          </a:xfrm>
          <a:prstGeom prst="rect">
            <a:avLst/>
          </a:prstGeom>
          <a:noFill/>
        </p:spPr>
        <p:txBody>
          <a:bodyPr wrap="square" rtlCol="0">
            <a:spAutoFit/>
          </a:bodyPr>
          <a:lstStyle/>
          <a:p>
            <a:r>
              <a:rPr lang="en-US" dirty="0"/>
              <a:t>Interpretation: From the above chart, Female tends to spent more than Male.</a:t>
            </a:r>
          </a:p>
        </p:txBody>
      </p:sp>
      <p:sp>
        <p:nvSpPr>
          <p:cNvPr id="4" name="Arrow: Down 3">
            <a:extLst>
              <a:ext uri="{FF2B5EF4-FFF2-40B4-BE49-F238E27FC236}">
                <a16:creationId xmlns:a16="http://schemas.microsoft.com/office/drawing/2014/main" id="{967007A7-DF79-4715-A30A-278B42AFC425}"/>
              </a:ext>
            </a:extLst>
          </p:cNvPr>
          <p:cNvSpPr/>
          <p:nvPr/>
        </p:nvSpPr>
        <p:spPr>
          <a:xfrm>
            <a:off x="3151094" y="4813334"/>
            <a:ext cx="206188" cy="345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339CA683-6B2E-4404-96E0-8DD4EFF6D221}"/>
              </a:ext>
            </a:extLst>
          </p:cNvPr>
          <p:cNvSpPr/>
          <p:nvPr/>
        </p:nvSpPr>
        <p:spPr>
          <a:xfrm>
            <a:off x="9583232" y="4210102"/>
            <a:ext cx="215153" cy="358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261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87199E5-E035-4ED3-B887-818D57646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325035" cy="3792511"/>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F25EFCB5-F220-496F-BC5B-58C218DFC72B}"/>
              </a:ext>
            </a:extLst>
          </p:cNvPr>
          <p:cNvSpPr/>
          <p:nvPr/>
        </p:nvSpPr>
        <p:spPr>
          <a:xfrm>
            <a:off x="2599765" y="4025153"/>
            <a:ext cx="197223" cy="349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0C73C6D-A0A9-4E64-9D8D-6FA442CA84FA}"/>
              </a:ext>
            </a:extLst>
          </p:cNvPr>
          <p:cNvSpPr txBox="1"/>
          <p:nvPr/>
        </p:nvSpPr>
        <p:spPr>
          <a:xfrm>
            <a:off x="286871" y="4572000"/>
            <a:ext cx="5038164" cy="646331"/>
          </a:xfrm>
          <a:prstGeom prst="rect">
            <a:avLst/>
          </a:prstGeom>
          <a:noFill/>
        </p:spPr>
        <p:txBody>
          <a:bodyPr wrap="square" rtlCol="0">
            <a:spAutoFit/>
          </a:bodyPr>
          <a:lstStyle/>
          <a:p>
            <a:r>
              <a:rPr lang="en-US" dirty="0"/>
              <a:t>Interpretation: Customers who are Married tends to spent more than Single ones.</a:t>
            </a:r>
          </a:p>
        </p:txBody>
      </p:sp>
      <p:pic>
        <p:nvPicPr>
          <p:cNvPr id="3076" name="Picture 4">
            <a:extLst>
              <a:ext uri="{FF2B5EF4-FFF2-40B4-BE49-F238E27FC236}">
                <a16:creationId xmlns:a16="http://schemas.microsoft.com/office/drawing/2014/main" id="{BBEF3FFD-5280-478E-94C0-D568C967F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691" y="0"/>
            <a:ext cx="5977556" cy="379251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582D018D-8592-4078-8F7D-6F01F76B7CF4}"/>
              </a:ext>
            </a:extLst>
          </p:cNvPr>
          <p:cNvSpPr/>
          <p:nvPr/>
        </p:nvSpPr>
        <p:spPr>
          <a:xfrm>
            <a:off x="9395012" y="3917576"/>
            <a:ext cx="197223" cy="349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0D7987-FCDB-4CA1-A04F-2770E8DBE262}"/>
              </a:ext>
            </a:extLst>
          </p:cNvPr>
          <p:cNvSpPr txBox="1"/>
          <p:nvPr/>
        </p:nvSpPr>
        <p:spPr>
          <a:xfrm>
            <a:off x="6508375" y="4572000"/>
            <a:ext cx="5390871" cy="923330"/>
          </a:xfrm>
          <a:prstGeom prst="rect">
            <a:avLst/>
          </a:prstGeom>
          <a:noFill/>
        </p:spPr>
        <p:txBody>
          <a:bodyPr wrap="square" rtlCol="0">
            <a:spAutoFit/>
          </a:bodyPr>
          <a:lstStyle/>
          <a:p>
            <a:r>
              <a:rPr lang="en-US" dirty="0"/>
              <a:t>Interpretation: Those Customers having zero children tends to spent more , than those Customers who are having one or more children.</a:t>
            </a:r>
          </a:p>
        </p:txBody>
      </p:sp>
    </p:spTree>
    <p:extLst>
      <p:ext uri="{BB962C8B-B14F-4D97-AF65-F5344CB8AC3E}">
        <p14:creationId xmlns:p14="http://schemas.microsoft.com/office/powerpoint/2010/main" val="116286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D1FEDAE-9F82-4BF6-86C8-4B1E68CAB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70799" cy="391511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F4FDA981-CCA8-41DC-9F7C-AA01C74AAA54}"/>
              </a:ext>
            </a:extLst>
          </p:cNvPr>
          <p:cNvSpPr/>
          <p:nvPr/>
        </p:nvSpPr>
        <p:spPr>
          <a:xfrm>
            <a:off x="3012142" y="4096871"/>
            <a:ext cx="277906" cy="421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6E8403-ABD0-4581-B1EE-77EBF2AA1759}"/>
              </a:ext>
            </a:extLst>
          </p:cNvPr>
          <p:cNvSpPr txBox="1"/>
          <p:nvPr/>
        </p:nvSpPr>
        <p:spPr>
          <a:xfrm>
            <a:off x="528918" y="4699966"/>
            <a:ext cx="5791200" cy="923330"/>
          </a:xfrm>
          <a:prstGeom prst="rect">
            <a:avLst/>
          </a:prstGeom>
          <a:noFill/>
        </p:spPr>
        <p:txBody>
          <a:bodyPr wrap="square" rtlCol="0">
            <a:spAutoFit/>
          </a:bodyPr>
          <a:lstStyle/>
          <a:p>
            <a:r>
              <a:rPr lang="en-US" dirty="0"/>
              <a:t>Interpretation: Customers with high previous purchase history has higher amount spent, than with low or medium previous purchase history.</a:t>
            </a:r>
          </a:p>
        </p:txBody>
      </p:sp>
      <p:pic>
        <p:nvPicPr>
          <p:cNvPr id="4100" name="Picture 4">
            <a:extLst>
              <a:ext uri="{FF2B5EF4-FFF2-40B4-BE49-F238E27FC236}">
                <a16:creationId xmlns:a16="http://schemas.microsoft.com/office/drawing/2014/main" id="{FE32F53C-3019-4AC9-AB61-F26A2010F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70" y="0"/>
            <a:ext cx="5756212" cy="384585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3BA1FC15-B99E-4701-9FCB-36A81C655EE0}"/>
              </a:ext>
            </a:extLst>
          </p:cNvPr>
          <p:cNvSpPr/>
          <p:nvPr/>
        </p:nvSpPr>
        <p:spPr>
          <a:xfrm>
            <a:off x="9489141" y="4096870"/>
            <a:ext cx="277906" cy="421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30A2E8-F0EE-4337-9CFA-5ADD51864CCB}"/>
              </a:ext>
            </a:extLst>
          </p:cNvPr>
          <p:cNvSpPr txBox="1"/>
          <p:nvPr/>
        </p:nvSpPr>
        <p:spPr>
          <a:xfrm>
            <a:off x="7135906" y="4699966"/>
            <a:ext cx="4984376" cy="923330"/>
          </a:xfrm>
          <a:prstGeom prst="rect">
            <a:avLst/>
          </a:prstGeom>
          <a:noFill/>
        </p:spPr>
        <p:txBody>
          <a:bodyPr wrap="square" rtlCol="0">
            <a:spAutoFit/>
          </a:bodyPr>
          <a:lstStyle/>
          <a:p>
            <a:r>
              <a:rPr lang="en-US" dirty="0"/>
              <a:t>Interpretation: Customers with high previous purchase history are more likely to get more catalogs.</a:t>
            </a:r>
          </a:p>
        </p:txBody>
      </p:sp>
    </p:spTree>
    <p:extLst>
      <p:ext uri="{BB962C8B-B14F-4D97-AF65-F5344CB8AC3E}">
        <p14:creationId xmlns:p14="http://schemas.microsoft.com/office/powerpoint/2010/main" val="426945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0F8B71E-984D-4805-A980-E743DC09B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2" y="242047"/>
            <a:ext cx="6320118" cy="5664504"/>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7BDCC8EB-F64D-4282-9164-E5155A339015}"/>
              </a:ext>
            </a:extLst>
          </p:cNvPr>
          <p:cNvSpPr/>
          <p:nvPr/>
        </p:nvSpPr>
        <p:spPr>
          <a:xfrm>
            <a:off x="6710082" y="2586789"/>
            <a:ext cx="466165"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EE8E5D4-380E-40F4-89D7-22249063E0F4}"/>
              </a:ext>
            </a:extLst>
          </p:cNvPr>
          <p:cNvSpPr txBox="1"/>
          <p:nvPr/>
        </p:nvSpPr>
        <p:spPr>
          <a:xfrm>
            <a:off x="7467599" y="1809145"/>
            <a:ext cx="4249272" cy="2308324"/>
          </a:xfrm>
          <a:prstGeom prst="rect">
            <a:avLst/>
          </a:prstGeom>
          <a:noFill/>
        </p:spPr>
        <p:txBody>
          <a:bodyPr wrap="square" rtlCol="0">
            <a:spAutoFit/>
          </a:bodyPr>
          <a:lstStyle/>
          <a:p>
            <a:r>
              <a:rPr lang="en-US" dirty="0"/>
              <a:t>Interpretation: Salary is highly and positively correlated with the </a:t>
            </a:r>
            <a:r>
              <a:rPr lang="en-US" dirty="0" err="1"/>
              <a:t>AmountSpent</a:t>
            </a:r>
            <a:r>
              <a:rPr lang="en-US" dirty="0"/>
              <a:t>, compared to all other variables. Other variables are somewhat less correlated with our dependent variable, ‘</a:t>
            </a:r>
            <a:r>
              <a:rPr lang="en-US" dirty="0" err="1"/>
              <a:t>AmountSpent</a:t>
            </a:r>
            <a:r>
              <a:rPr lang="en-US" dirty="0"/>
              <a:t>’.</a:t>
            </a:r>
          </a:p>
          <a:p>
            <a:endParaRPr lang="en-US" dirty="0"/>
          </a:p>
          <a:p>
            <a:endParaRPr lang="en-US" dirty="0"/>
          </a:p>
        </p:txBody>
      </p:sp>
    </p:spTree>
    <p:extLst>
      <p:ext uri="{BB962C8B-B14F-4D97-AF65-F5344CB8AC3E}">
        <p14:creationId xmlns:p14="http://schemas.microsoft.com/office/powerpoint/2010/main" val="416224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E1197-D471-4612-B07E-3CBAB9C459D2}"/>
              </a:ext>
            </a:extLst>
          </p:cNvPr>
          <p:cNvPicPr>
            <a:picLocks noChangeAspect="1"/>
          </p:cNvPicPr>
          <p:nvPr/>
        </p:nvPicPr>
        <p:blipFill>
          <a:blip r:embed="rId2"/>
          <a:stretch>
            <a:fillRect/>
          </a:stretch>
        </p:blipFill>
        <p:spPr>
          <a:xfrm>
            <a:off x="941291" y="1036313"/>
            <a:ext cx="6132395" cy="47853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0EFF21F9-8379-4FDC-ACE4-F393F5E06AEE}"/>
              </a:ext>
            </a:extLst>
          </p:cNvPr>
          <p:cNvSpPr/>
          <p:nvPr/>
        </p:nvSpPr>
        <p:spPr>
          <a:xfrm>
            <a:off x="98611" y="226567"/>
            <a:ext cx="1524000" cy="448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Model Fitting</a:t>
            </a:r>
          </a:p>
        </p:txBody>
      </p:sp>
      <p:sp>
        <p:nvSpPr>
          <p:cNvPr id="5" name="TextBox 4">
            <a:extLst>
              <a:ext uri="{FF2B5EF4-FFF2-40B4-BE49-F238E27FC236}">
                <a16:creationId xmlns:a16="http://schemas.microsoft.com/office/drawing/2014/main" id="{2944E99C-DDFF-40F0-AC00-C3FDC2919F52}"/>
              </a:ext>
            </a:extLst>
          </p:cNvPr>
          <p:cNvSpPr txBox="1"/>
          <p:nvPr/>
        </p:nvSpPr>
        <p:spPr>
          <a:xfrm>
            <a:off x="98611" y="944718"/>
            <a:ext cx="842683" cy="369332"/>
          </a:xfrm>
          <a:prstGeom prst="rect">
            <a:avLst/>
          </a:prstGeom>
          <a:noFill/>
        </p:spPr>
        <p:txBody>
          <a:bodyPr wrap="square" rtlCol="0">
            <a:spAutoFit/>
          </a:bodyPr>
          <a:lstStyle/>
          <a:p>
            <a:r>
              <a:rPr lang="en-US" dirty="0"/>
              <a:t>Input-</a:t>
            </a:r>
          </a:p>
        </p:txBody>
      </p:sp>
      <p:pic>
        <p:nvPicPr>
          <p:cNvPr id="7" name="Picture 6">
            <a:extLst>
              <a:ext uri="{FF2B5EF4-FFF2-40B4-BE49-F238E27FC236}">
                <a16:creationId xmlns:a16="http://schemas.microsoft.com/office/drawing/2014/main" id="{11E9376C-6D4B-4344-BF08-8C2B4CA48695}"/>
              </a:ext>
            </a:extLst>
          </p:cNvPr>
          <p:cNvPicPr>
            <a:picLocks noChangeAspect="1"/>
          </p:cNvPicPr>
          <p:nvPr/>
        </p:nvPicPr>
        <p:blipFill>
          <a:blip r:embed="rId3"/>
          <a:stretch>
            <a:fillRect/>
          </a:stretch>
        </p:blipFill>
        <p:spPr>
          <a:xfrm>
            <a:off x="8615080" y="1036313"/>
            <a:ext cx="3444538" cy="8001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B723F39-EE39-4DC2-90A1-DE7322A1C13D}"/>
              </a:ext>
            </a:extLst>
          </p:cNvPr>
          <p:cNvSpPr txBox="1"/>
          <p:nvPr/>
        </p:nvSpPr>
        <p:spPr>
          <a:xfrm>
            <a:off x="7655857" y="944718"/>
            <a:ext cx="959223" cy="369332"/>
          </a:xfrm>
          <a:prstGeom prst="rect">
            <a:avLst/>
          </a:prstGeom>
          <a:noFill/>
        </p:spPr>
        <p:txBody>
          <a:bodyPr wrap="square" rtlCol="0">
            <a:spAutoFit/>
          </a:bodyPr>
          <a:lstStyle/>
          <a:p>
            <a:r>
              <a:rPr lang="en-US" dirty="0"/>
              <a:t>Output-</a:t>
            </a:r>
          </a:p>
        </p:txBody>
      </p:sp>
      <p:sp>
        <p:nvSpPr>
          <p:cNvPr id="9" name="Arrow: Down 8">
            <a:extLst>
              <a:ext uri="{FF2B5EF4-FFF2-40B4-BE49-F238E27FC236}">
                <a16:creationId xmlns:a16="http://schemas.microsoft.com/office/drawing/2014/main" id="{C7EB9861-FAF4-4EC4-B6ED-711BE8421B9B}"/>
              </a:ext>
            </a:extLst>
          </p:cNvPr>
          <p:cNvSpPr/>
          <p:nvPr/>
        </p:nvSpPr>
        <p:spPr>
          <a:xfrm>
            <a:off x="9287434" y="2090990"/>
            <a:ext cx="233083" cy="349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8A2D0C5-42A1-437C-9E9D-5581A6725B5C}"/>
              </a:ext>
            </a:extLst>
          </p:cNvPr>
          <p:cNvSpPr txBox="1"/>
          <p:nvPr/>
        </p:nvSpPr>
        <p:spPr>
          <a:xfrm>
            <a:off x="7655857" y="2594297"/>
            <a:ext cx="4168590" cy="1477328"/>
          </a:xfrm>
          <a:prstGeom prst="rect">
            <a:avLst/>
          </a:prstGeom>
          <a:noFill/>
        </p:spPr>
        <p:txBody>
          <a:bodyPr wrap="square" rtlCol="0">
            <a:spAutoFit/>
          </a:bodyPr>
          <a:lstStyle/>
          <a:p>
            <a:r>
              <a:rPr lang="en-US" dirty="0"/>
              <a:t>Interpretation: An R-squared of 0.68 indicates that the model captures a significant portion of the variability in '</a:t>
            </a:r>
            <a:r>
              <a:rPr lang="en-US" dirty="0" err="1"/>
              <a:t>AmountSpent</a:t>
            </a:r>
            <a:r>
              <a:rPr lang="en-US" dirty="0"/>
              <a:t>' based on the selected features.</a:t>
            </a:r>
          </a:p>
        </p:txBody>
      </p:sp>
    </p:spTree>
    <p:extLst>
      <p:ext uri="{BB962C8B-B14F-4D97-AF65-F5344CB8AC3E}">
        <p14:creationId xmlns:p14="http://schemas.microsoft.com/office/powerpoint/2010/main" val="1792194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{EDEED7F3-13FD-4AAD-A660-31F857B42B8C}tf56160789_win32</Template>
  <TotalTime>591</TotalTime>
  <Words>696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Custom</vt:lpstr>
      <vt:lpstr>SLDM Assignment- 2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SLDM Assignment- 2</dc:title>
  <dc:creator>Prajakta Sawant</dc:creator>
  <cp:lastModifiedBy>Prajakta Sawant</cp:lastModifiedBy>
  <cp:revision>23</cp:revision>
  <dcterms:created xsi:type="dcterms:W3CDTF">2023-10-29T08:53:35Z</dcterms:created>
  <dcterms:modified xsi:type="dcterms:W3CDTF">2023-10-29T18:44:43Z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