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5" r:id="rId12"/>
    <p:sldId id="266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4015A-7574-4471-BC6E-B9C1D17601E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E712E-CD58-46E9-9CBC-45A23972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8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EF713-5E5C-4053-8D91-521BBC7D9D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5A35929-6B07-4CF5-A9F5-71EDD087DA14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Department of Electrical Engineering, PVPIT, Budhgaon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GB"/>
              <a:t>AUTOMATIC STAMPING/LABELLING MACHINE USING PLC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712E-CD58-46E9-9CBC-45A2397223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F201-A73A-4F70-A571-3781884574FE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9EE-BC1B-4951-AA15-C293DFC0588B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5009-F124-4B96-8835-BD26C49E81B2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9F19-B9A7-40DA-82A6-3036C4334E3B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DA5E-D674-4256-8C82-CE454E265915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8994-18D0-4982-9103-86ABAA8B06E1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8554-E032-4595-AB0F-E0AFF54E1519}" type="datetime1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4E6C-2669-4EA7-B95B-D688E1912D63}" type="datetime1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FF97-EF78-4F56-9B6A-507F00D30B54}" type="datetime1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7327-9044-4D6F-8D2B-3E8DC7656005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B09-006F-4804-9754-6E2AF566778B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CBDE982-D962-4D3D-A940-0CA125AC760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onvolution-neural-network-for-image-processing-using-keras-dc3429056306" TargetMode="External"/><Relationship Id="rId2" Type="http://schemas.openxmlformats.org/officeDocument/2006/relationships/hyperlink" Target="https://www.kaggle.com/salmaneunus/mechanical-tools-dataset?select=Mechanical+Tools+Image+dataset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owardsdatascience.com/step-by-step-vgg16-implementation-in-keras-for-beginners-a833c686ae6c" TargetMode="External"/><Relationship Id="rId4" Type="http://schemas.openxmlformats.org/officeDocument/2006/relationships/hyperlink" Target="https://bdtechtalks.com/2020/01/06/convolutional-neural-networks-cnn-convnets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3400"/>
            <a:ext cx="6019800" cy="1295400"/>
          </a:xfrm>
        </p:spPr>
        <p:txBody>
          <a:bodyPr>
            <a:normAutofit/>
          </a:bodyPr>
          <a:lstStyle/>
          <a:p>
            <a:pPr algn="ctr"/>
            <a:br>
              <a:rPr lang="en-GB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700" dirty="0">
              <a:solidFill>
                <a:srgbClr val="7030A0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275856" y="3430670"/>
            <a:ext cx="2438400" cy="37261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285720" y="6215082"/>
            <a:ext cx="457200" cy="457200"/>
          </a:xfrm>
        </p:spPr>
        <p:txBody>
          <a:bodyPr/>
          <a:lstStyle/>
          <a:p>
            <a:fld id="{8A9CB03D-35A2-4BB3-A85C-F26A9C43188A}" type="slidenum">
              <a:rPr lang="en-US" sz="120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pPr/>
              <a:t>1</a:t>
            </a:fld>
            <a:endParaRPr lang="en-US" sz="12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3284984"/>
            <a:ext cx="874846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                                           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200" b="1" dirty="0"/>
              <a:t>Foram Suratwala 1549</a:t>
            </a:r>
          </a:p>
          <a:p>
            <a:pPr algn="ctr"/>
            <a:r>
              <a:rPr lang="en-US" sz="2200" b="1" dirty="0"/>
              <a:t>Prajakta </a:t>
            </a:r>
            <a:r>
              <a:rPr lang="en-US" sz="2200" b="1" dirty="0" err="1"/>
              <a:t>Umbarkar</a:t>
            </a:r>
            <a:r>
              <a:rPr lang="en-US" sz="2200" b="1" dirty="0"/>
              <a:t> 1552</a:t>
            </a:r>
          </a:p>
          <a:p>
            <a:endParaRPr lang="en-US" sz="2400" b="1" dirty="0"/>
          </a:p>
          <a:p>
            <a:r>
              <a:rPr lang="en-US" b="1" dirty="0"/>
              <a:t>Prashant Karhale                                                                Akshay Tilekar </a:t>
            </a:r>
            <a:r>
              <a:rPr lang="en-US" sz="1600" b="1" dirty="0"/>
              <a:t>(External Guide)</a:t>
            </a:r>
          </a:p>
          <a:p>
            <a:r>
              <a:rPr lang="en-US" sz="1600" b="1" dirty="0"/>
              <a:t>Center Coordinator</a:t>
            </a:r>
            <a:endParaRPr lang="en-US" sz="2400" b="1" dirty="0"/>
          </a:p>
          <a:p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90600" y="533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143000" y="685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193800" y="2023054"/>
            <a:ext cx="6497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Mechanical tools image using CNN and VGG16</a:t>
            </a:r>
            <a:endParaRPr lang="en-GB" sz="2800" b="1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36" y="330527"/>
            <a:ext cx="1536202" cy="1341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369" y="317611"/>
            <a:ext cx="2009262" cy="129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C1572-4B2C-4EE5-ACD0-2129173E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2AAE-B569-4C46-B043-7667A8EF5E0D}" type="datetime1">
              <a:rPr lang="en-US" smtClean="0"/>
              <a:t>3/26/2021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DDCA8F-7665-4C74-A9FC-5AC0302CB64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95536" y="338209"/>
            <a:ext cx="1495401" cy="1273150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9CAB93-A8C7-40FA-9A56-7AC5C4C2C41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6662738" y="395786"/>
            <a:ext cx="1961893" cy="12155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4014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8" y="2286000"/>
            <a:ext cx="8583223" cy="40773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9356E8-DFB3-482A-962A-08BA4906547A}"/>
              </a:ext>
            </a:extLst>
          </p:cNvPr>
          <p:cNvSpPr txBox="1"/>
          <p:nvPr/>
        </p:nvSpPr>
        <p:spPr>
          <a:xfrm>
            <a:off x="685800" y="12192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VGG16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552B-1344-4DAC-A973-4B805A01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A7E4-C865-4397-B24D-006319D78133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B1EB6-2359-4CD3-899B-21B87CA2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0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29356"/>
            <a:ext cx="4081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Model vgg16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552686"/>
            <a:ext cx="8305800" cy="502027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6986C-F143-42D1-A3E2-26DEF471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1757-B6EE-4746-8542-598B2E520DE2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2D459-AC95-4326-8EAE-F2B5BD74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7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01490"/>
            <a:ext cx="7239000" cy="342859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381000" y="1295400"/>
            <a:ext cx="7772400" cy="706090"/>
          </a:xfrm>
          <a:prstGeom prst="rect">
            <a:avLst/>
          </a:prstGeom>
        </p:spPr>
        <p:txBody>
          <a:bodyPr bIns="91440" anchor="b" anchorCtr="0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Accuracy of VGG16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E2DDB-0F89-412C-834B-18E14990B380}"/>
              </a:ext>
            </a:extLst>
          </p:cNvPr>
          <p:cNvSpPr txBox="1"/>
          <p:nvPr/>
        </p:nvSpPr>
        <p:spPr>
          <a:xfrm>
            <a:off x="533400" y="57150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 is good accuracy because valid accuracy is continuous increase so it is not overfit and underfit. Training accuracy is 86.25% and validation accuracy is 76%.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39CC1-D5FF-49B8-92EE-5EC63E56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3EA-2CA6-4C28-A6F5-65DEA0CD9715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0BB37-46D6-4245-8C5B-EBAB4356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7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C170C0-2047-4DDE-9096-33C7222E38D1}"/>
              </a:ext>
            </a:extLst>
          </p:cNvPr>
          <p:cNvSpPr txBox="1"/>
          <p:nvPr/>
        </p:nvSpPr>
        <p:spPr>
          <a:xfrm>
            <a:off x="533400" y="14478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Selection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1A769-8D0B-401C-8D2D-1595B8268685}"/>
              </a:ext>
            </a:extLst>
          </p:cNvPr>
          <p:cNvSpPr txBox="1"/>
          <p:nvPr/>
        </p:nvSpPr>
        <p:spPr>
          <a:xfrm>
            <a:off x="762000" y="2648129"/>
            <a:ext cx="731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we have use different feature selection as following: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Rotate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Canny edge detection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Gaussian-blur 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Salt-pepper noise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Speckles noise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noise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EE9BC-6E61-4220-92A3-72CAC20C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1B77-5447-4EAC-96B0-72BA11A5FD87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37972-8C8B-46CF-A570-8DB875DE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3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AAAB7-629C-416F-B733-BE927D22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EBF2-4663-4519-A5F8-5459B8E46E62}" type="datetime1">
              <a:rPr lang="en-US" smtClean="0"/>
              <a:t>3/26/2021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BEA5-0CE7-4B5D-B010-8FAEEF0D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DD5D6A-91DD-40FA-B09C-5714A211FFFB}"/>
              </a:ext>
            </a:extLst>
          </p:cNvPr>
          <p:cNvSpPr txBox="1"/>
          <p:nvPr/>
        </p:nvSpPr>
        <p:spPr>
          <a:xfrm>
            <a:off x="457200" y="106680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2CAB3-2DCD-4743-8A80-AE8E11F9042D}"/>
              </a:ext>
            </a:extLst>
          </p:cNvPr>
          <p:cNvSpPr txBox="1"/>
          <p:nvPr/>
        </p:nvSpPr>
        <p:spPr>
          <a:xfrm>
            <a:off x="533400" y="2286000"/>
            <a:ext cx="754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link:-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https://www.kaggle.com/salmaneunus/mechanical-tools-dataset?select=Mechanical+Tools+Image+dataset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CNN:-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https://towardsdatascience.com/convolution-neural-network-for-image-processing-using-keras-dc3429056306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https://bdtechtalks.com/2020/01/06/convolutional-neural-networks-cnn-convnets/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VGG16:-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https://towardsdatascience.com/step-by-step-vgg16-implementation-in-keras-for-beginners-a833c686ae6c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962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DF7FEA-C077-46C7-A9AE-020A8382F6E7}"/>
              </a:ext>
            </a:extLst>
          </p:cNvPr>
          <p:cNvSpPr txBox="1"/>
          <p:nvPr/>
        </p:nvSpPr>
        <p:spPr>
          <a:xfrm>
            <a:off x="1295400" y="31242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BE854-54A4-4928-B3A6-CF1FB91D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FB86-EAD5-4650-A8F3-29419CEDB340}" type="datetime1">
              <a:rPr lang="en-US" smtClean="0"/>
              <a:t>3/26/2021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66C40-7102-420F-88C4-964FBAEC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9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90600"/>
            <a:ext cx="391966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Introduction</a:t>
            </a:r>
          </a:p>
          <a:p>
            <a:pPr algn="ctr"/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543414"/>
            <a:ext cx="6781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tools employ some sort of tool that does the cutting or shaping. All machine tools have some means of constraining the workpiece and provide a guided movement of the parts of the machine.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engineers design power-producing machines, such as electric generators, internal combustion engines, and steam and gas turbines, as well as power-using machines, such as refrigeration and air-conditioning systems. Mechanical engineers design other machines inside buildings, such vectors and escalators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2EC1E-DBF3-4AF9-86F9-F7A865BD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7C19-C4B7-4DAF-BD03-2B6A27FE8190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C30D3-72D7-4B0E-A53C-1B1EEAE8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5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86680"/>
              </p:ext>
            </p:extLst>
          </p:nvPr>
        </p:nvGraphicFramePr>
        <p:xfrm>
          <a:off x="1358472" y="26670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Gasoline 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211-1837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Pebbles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1838-2435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2436-2807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2808-3177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Screw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3178-4503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4504-4930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4931-6261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005540" y="1371600"/>
            <a:ext cx="68018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 Name and Count</a:t>
            </a:r>
            <a:endParaRPr lang="en-US" sz="4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72CF1-D87E-4B47-ABA3-6D514326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77DB-98F1-46E6-8055-E32DEAE7EB8F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D010C-287C-46EB-9BB4-8CE9D686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854" y="906840"/>
            <a:ext cx="8863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Convolution Neural Network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9317" y="1948092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In deep learning, a convolutional neural network is a class of deep neural networks, most commonly applied to analyzing visual imagery. They are also known as shift invariant or space invariant artificial neural networks, based on their shared-weights architecture and translation invariance characteristics.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17" y="3124200"/>
            <a:ext cx="7467600" cy="3662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6A4867-1F89-43DB-B56C-09F51F44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337F-3B19-4AA7-92CE-9B249D2B3595}" type="datetime1">
              <a:rPr lang="en-US" smtClean="0"/>
              <a:t>3/26/2021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FE636-AF2C-43F4-98E7-ABE2D6C4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2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066800" y="762000"/>
            <a:ext cx="5045732" cy="1066130"/>
          </a:xfrm>
          <a:prstGeom prst="rect">
            <a:avLst/>
          </a:prstGeom>
        </p:spPr>
        <p:txBody>
          <a:bodyPr bIns="91440" anchor="b" anchorCtr="0">
            <a:normAutofit fontScale="6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Main Steps to build a 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CNN (or) Conv. net: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Franklin Gothic Book"/>
              <a:ea typeface="+mj-ea"/>
              <a:cs typeface="+mj-cs"/>
            </a:endParaRP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1069477" y="1877155"/>
            <a:ext cx="3888432" cy="216024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Convolution Operation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ReLU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Layer (Rectified Linear Unit)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Pooling Layer (Max Pooling)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Flattening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Fully Connected Layer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Char char="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Char char=""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Char char=""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Char char=""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None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4" name="Picture 3" descr="E:\MLProject\Images\my_cnn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841" y="914400"/>
            <a:ext cx="2376264" cy="560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418ECB8-F6D1-45EF-95CD-D430332B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6438-C2AD-42A0-A75F-51ED1DDE3921}" type="datetime1">
              <a:rPr lang="en-US" smtClean="0"/>
              <a:t>3/26/2021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27BD8-47A8-4CE1-B745-5F72E5FE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533400" y="1066800"/>
            <a:ext cx="7772400" cy="778098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Model Summary  CNN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82" y="1690687"/>
            <a:ext cx="7599217" cy="478631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59703-268E-425A-AC49-C332AD69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9B7A-9409-4499-BCBB-B7CE0CD181BB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106F2-2F8A-46A0-B316-94048BE3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7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381000" y="1295400"/>
            <a:ext cx="7772400" cy="706090"/>
          </a:xfrm>
          <a:prstGeom prst="rect">
            <a:avLst/>
          </a:prstGeom>
        </p:spPr>
        <p:txBody>
          <a:bodyPr bIns="91440" anchor="b" anchorCtr="0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Accuracy of CNN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60719"/>
            <a:ext cx="7543800" cy="293656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37ED7-F9BF-4B55-AC43-B1395AA3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872-4AFE-4B65-957C-8009A7DDD4A6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2C1E9-71E6-453F-9E20-2BA24E51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1832B-73F6-43CA-B924-1FA45427EF89}"/>
              </a:ext>
            </a:extLst>
          </p:cNvPr>
          <p:cNvSpPr txBox="1"/>
          <p:nvPr/>
        </p:nvSpPr>
        <p:spPr>
          <a:xfrm>
            <a:off x="609600" y="5181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of CNN is very low for 25%  (train data and validation accuracy ) are Constance not increase so it is underfitting model or bad models. </a:t>
            </a:r>
          </a:p>
        </p:txBody>
      </p:sp>
    </p:spTree>
    <p:extLst>
      <p:ext uri="{BB962C8B-B14F-4D97-AF65-F5344CB8AC3E}">
        <p14:creationId xmlns:p14="http://schemas.microsoft.com/office/powerpoint/2010/main" val="266287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371600"/>
            <a:ext cx="538500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Transfer learning</a:t>
            </a:r>
          </a:p>
          <a:p>
            <a:pPr algn="ctr"/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743200"/>
            <a:ext cx="655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learning, used in machine learning, is the reuse of a pre-trained model on a new problem. In transfer learning, a machine exploits the knowledge gained from a previous task to improve generalization about another.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VGG (e.g. VGG16 or VGG19).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 InceptionV3).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Residual Network (e.g. ResNet50)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FDA3A-2A99-49ED-817C-EF3C3275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FE6D-0267-4969-A022-74DB63DBACE3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1C589-5898-479C-9BE9-2DE77689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0"/>
            <a:ext cx="38862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VGG16</a:t>
            </a:r>
          </a:p>
          <a:p>
            <a:pPr algn="ctr"/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73" y="2223919"/>
            <a:ext cx="8268854" cy="2410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035DCA-3966-40BD-B0D2-F0F0208D4EFA}"/>
              </a:ext>
            </a:extLst>
          </p:cNvPr>
          <p:cNvSpPr txBox="1"/>
          <p:nvPr/>
        </p:nvSpPr>
        <p:spPr>
          <a:xfrm>
            <a:off x="762000" y="47244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191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  <a:r>
              <a:rPr lang="en-US" b="0" i="0" dirty="0">
                <a:solidFill>
                  <a:srgbClr val="191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convolutional neural network model proposed by K. </a:t>
            </a:r>
            <a:r>
              <a:rPr lang="en-US" b="0" i="0" dirty="0" err="1">
                <a:solidFill>
                  <a:srgbClr val="191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Simonyan</a:t>
            </a:r>
            <a:r>
              <a:rPr lang="en-US" b="0" i="0" dirty="0">
                <a:solidFill>
                  <a:srgbClr val="191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A. Zisserman from the University of Oxford in the paper “Very Deep Convolutional Networks for Large-Scale Image Recognition”.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D6ACE-129B-4E3C-9B2E-5C6942AE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48AA-AE61-4055-9EF5-D693B81F920E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48546-0AF6-4AF9-8CFB-D8FB11E5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5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112</TotalTime>
  <Words>533</Words>
  <Application>Microsoft Office PowerPoint</Application>
  <PresentationFormat>On-screen Show (4:3)</PresentationFormat>
  <Paragraphs>114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Candara</vt:lpstr>
      <vt:lpstr>Franklin Gothic Book</vt:lpstr>
      <vt:lpstr>Perpetua</vt:lpstr>
      <vt:lpstr>Symbol</vt:lpstr>
      <vt:lpstr>Times New Roman</vt:lpstr>
      <vt:lpstr>Wingdings 2</vt:lpstr>
      <vt:lpstr>Waveform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Windows User</dc:creator>
  <cp:lastModifiedBy>foram suratwala</cp:lastModifiedBy>
  <cp:revision>15</cp:revision>
  <dcterms:created xsi:type="dcterms:W3CDTF">2021-03-25T05:28:02Z</dcterms:created>
  <dcterms:modified xsi:type="dcterms:W3CDTF">2021-03-26T04:25:40Z</dcterms:modified>
</cp:coreProperties>
</file>