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1" r:id="rId5"/>
    <p:sldId id="284" r:id="rId6"/>
    <p:sldId id="292" r:id="rId7"/>
    <p:sldId id="295" r:id="rId8"/>
    <p:sldId id="299" r:id="rId9"/>
    <p:sldId id="300" r:id="rId10"/>
    <p:sldId id="301" r:id="rId11"/>
    <p:sldId id="2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879" autoAdjust="0"/>
  </p:normalViewPr>
  <p:slideViewPr>
    <p:cSldViewPr snapToGrid="0">
      <p:cViewPr varScale="1">
        <p:scale>
          <a:sx n="59" d="100"/>
          <a:sy n="59" d="100"/>
        </p:scale>
        <p:origin x="884" y="5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E54F1F-92BA-AFB1-9D22-E7208D0FEDEF}"/>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412627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5/7/2024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wallpaperflare.com/south-park-digital-studios-black-background-wallpaper-mmumj"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152824664@N07/42271822770"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152824664@N07/42271822770"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152824664@N07/42271822770"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flickr.com/photos/152824664@N07/42271822770" TargetMode="External"/><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Machine learning Algorithms using wine dataset</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a:noFill/>
        </p:spPr>
        <p:txBody>
          <a:bodyPr anchor="b">
            <a:noAutofit/>
          </a:bodyPr>
          <a:lstStyle/>
          <a:p>
            <a:r>
              <a:rPr lang="en-US" b="1" dirty="0"/>
              <a:t>Members</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453961" y="2752344"/>
            <a:ext cx="5074010" cy="3125942"/>
          </a:xfrm>
          <a:noFill/>
        </p:spPr>
        <p:txBody>
          <a:bodyPr anchor="t">
            <a:normAutofit/>
          </a:bodyPr>
          <a:lstStyle/>
          <a:p>
            <a:r>
              <a:rPr lang="en-US" dirty="0"/>
              <a:t>2021BEC103 – Shradha sangave</a:t>
            </a:r>
          </a:p>
          <a:p>
            <a:r>
              <a:rPr lang="en-US" dirty="0"/>
              <a:t>2021BEC105 – Prajakta Shinde</a:t>
            </a:r>
          </a:p>
          <a:p>
            <a:r>
              <a:rPr lang="en-US" dirty="0"/>
              <a:t>2021B3C113 – omkar </a:t>
            </a:r>
            <a:r>
              <a:rPr lang="en-US"/>
              <a:t>dikshit</a:t>
            </a:r>
            <a:endParaRPr lang="en-US" dirty="0"/>
          </a:p>
          <a:p>
            <a:r>
              <a:rPr lang="en-US" dirty="0"/>
              <a:t>2021BEC115 – Riddhim Rathor</a:t>
            </a:r>
          </a:p>
        </p:txBody>
      </p:sp>
      <p:pic>
        <p:nvPicPr>
          <p:cNvPr id="14" name="Picture Placeholder 13">
            <a:extLst>
              <a:ext uri="{FF2B5EF4-FFF2-40B4-BE49-F238E27FC236}">
                <a16:creationId xmlns:a16="http://schemas.microsoft.com/office/drawing/2014/main" id="{4574A536-6A5C-6863-C9BA-F6CA39F897D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4358" r="14358"/>
          <a:stretch>
            <a:fillRect/>
          </a:stretch>
        </p:blipFill>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FE33-53A6-E75A-9BA0-8B7B1BFDD51E}"/>
              </a:ext>
            </a:extLst>
          </p:cNvPr>
          <p:cNvSpPr>
            <a:spLocks noGrp="1"/>
          </p:cNvSpPr>
          <p:nvPr>
            <p:ph type="title"/>
          </p:nvPr>
        </p:nvSpPr>
        <p:spPr>
          <a:xfrm>
            <a:off x="838200" y="365125"/>
            <a:ext cx="10515600" cy="1325563"/>
          </a:xfrm>
          <a:noFill/>
        </p:spPr>
        <p:txBody>
          <a:bodyPr anchor="ctr"/>
          <a:lstStyle/>
          <a:p>
            <a:r>
              <a:rPr lang="en-IN" dirty="0"/>
              <a:t>Comparison table</a:t>
            </a:r>
            <a:endParaRPr lang="en-US" dirty="0"/>
          </a:p>
        </p:txBody>
      </p:sp>
      <p:graphicFrame>
        <p:nvGraphicFramePr>
          <p:cNvPr id="12" name="Table Placeholder 3">
            <a:extLst>
              <a:ext uri="{FF2B5EF4-FFF2-40B4-BE49-F238E27FC236}">
                <a16:creationId xmlns:a16="http://schemas.microsoft.com/office/drawing/2014/main" id="{CB65501E-A327-D358-9D08-A3694677266E}"/>
              </a:ext>
            </a:extLst>
          </p:cNvPr>
          <p:cNvGraphicFramePr>
            <a:graphicFrameLocks noGrp="1"/>
          </p:cNvGraphicFramePr>
          <p:nvPr>
            <p:ph type="tbl" sz="quarter" idx="13"/>
            <p:extLst>
              <p:ext uri="{D42A27DB-BD31-4B8C-83A1-F6EECF244321}">
                <p14:modId xmlns:p14="http://schemas.microsoft.com/office/powerpoint/2010/main" val="134456452"/>
              </p:ext>
            </p:extLst>
          </p:nvPr>
        </p:nvGraphicFramePr>
        <p:xfrm>
          <a:off x="612775" y="2108200"/>
          <a:ext cx="10972800" cy="3920196"/>
        </p:xfrm>
        <a:graphic>
          <a:graphicData uri="http://schemas.openxmlformats.org/drawingml/2006/table">
            <a:tbl>
              <a:tblPr firstRow="1" bandRow="1">
                <a:tableStyleId>{7E9639D4-E3E2-4D34-9284-5A2195B3D0D7}</a:tableStyleId>
              </a:tblPr>
              <a:tblGrid>
                <a:gridCol w="2194560">
                  <a:extLst>
                    <a:ext uri="{9D8B030D-6E8A-4147-A177-3AD203B41FA5}">
                      <a16:colId xmlns:a16="http://schemas.microsoft.com/office/drawing/2014/main" val="2382218087"/>
                    </a:ext>
                  </a:extLst>
                </a:gridCol>
                <a:gridCol w="2194560">
                  <a:extLst>
                    <a:ext uri="{9D8B030D-6E8A-4147-A177-3AD203B41FA5}">
                      <a16:colId xmlns:a16="http://schemas.microsoft.com/office/drawing/2014/main" val="3953468724"/>
                    </a:ext>
                  </a:extLst>
                </a:gridCol>
                <a:gridCol w="2194560">
                  <a:extLst>
                    <a:ext uri="{9D8B030D-6E8A-4147-A177-3AD203B41FA5}">
                      <a16:colId xmlns:a16="http://schemas.microsoft.com/office/drawing/2014/main" val="4277526474"/>
                    </a:ext>
                  </a:extLst>
                </a:gridCol>
                <a:gridCol w="2194560">
                  <a:extLst>
                    <a:ext uri="{9D8B030D-6E8A-4147-A177-3AD203B41FA5}">
                      <a16:colId xmlns:a16="http://schemas.microsoft.com/office/drawing/2014/main" val="226778981"/>
                    </a:ext>
                  </a:extLst>
                </a:gridCol>
                <a:gridCol w="2194560">
                  <a:extLst>
                    <a:ext uri="{9D8B030D-6E8A-4147-A177-3AD203B41FA5}">
                      <a16:colId xmlns:a16="http://schemas.microsoft.com/office/drawing/2014/main" val="2438884888"/>
                    </a:ext>
                  </a:extLst>
                </a:gridCol>
              </a:tblGrid>
              <a:tr h="653366">
                <a:tc>
                  <a:txBody>
                    <a:bodyPr/>
                    <a:lstStyle/>
                    <a:p>
                      <a:pPr algn="ctr"/>
                      <a:r>
                        <a:rPr lang="en-US" b="0" i="0" dirty="0">
                          <a:latin typeface="+mn-lt"/>
                          <a:cs typeface="Calibri" panose="020F0502020204030204" pitchFamily="34" charset="0"/>
                        </a:rPr>
                        <a:t>Parameters</a:t>
                      </a:r>
                    </a:p>
                  </a:txBody>
                  <a:tcPr anchor="ctr"/>
                </a:tc>
                <a:tc>
                  <a:txBody>
                    <a:bodyPr/>
                    <a:lstStyle/>
                    <a:p>
                      <a:pPr algn="ctr"/>
                      <a:r>
                        <a:rPr lang="en-US" b="0" i="0" dirty="0">
                          <a:latin typeface="+mn-lt"/>
                          <a:cs typeface="Calibri" panose="020F0502020204030204" pitchFamily="34" charset="0"/>
                        </a:rPr>
                        <a:t>KNN</a:t>
                      </a:r>
                    </a:p>
                  </a:txBody>
                  <a:tcPr anchor="ctr"/>
                </a:tc>
                <a:tc>
                  <a:txBody>
                    <a:bodyPr/>
                    <a:lstStyle/>
                    <a:p>
                      <a:pPr algn="ctr"/>
                      <a:r>
                        <a:rPr lang="en-US" b="0" i="0" dirty="0">
                          <a:latin typeface="+mn-lt"/>
                          <a:cs typeface="Calibri" panose="020F0502020204030204" pitchFamily="34" charset="0"/>
                        </a:rPr>
                        <a:t>Logistic regression</a:t>
                      </a:r>
                    </a:p>
                  </a:txBody>
                  <a:tcPr anchor="ctr"/>
                </a:tc>
                <a:tc>
                  <a:txBody>
                    <a:bodyPr/>
                    <a:lstStyle/>
                    <a:p>
                      <a:pPr algn="ctr"/>
                      <a:r>
                        <a:rPr lang="en-US" b="0" i="0" dirty="0">
                          <a:latin typeface="+mn-lt"/>
                          <a:cs typeface="Calibri" panose="020F0502020204030204" pitchFamily="34" charset="0"/>
                        </a:rPr>
                        <a:t>Random Forest</a:t>
                      </a:r>
                    </a:p>
                  </a:txBody>
                  <a:tcPr anchor="ctr"/>
                </a:tc>
                <a:tc>
                  <a:txBody>
                    <a:bodyPr/>
                    <a:lstStyle/>
                    <a:p>
                      <a:pPr algn="ctr"/>
                      <a:r>
                        <a:rPr lang="en-US" b="0" i="0" dirty="0">
                          <a:latin typeface="+mn-lt"/>
                          <a:cs typeface="Calibri" panose="020F0502020204030204" pitchFamily="34" charset="0"/>
                        </a:rPr>
                        <a:t>Naïve bayes</a:t>
                      </a:r>
                    </a:p>
                  </a:txBody>
                  <a:tcPr anchor="ctr"/>
                </a:tc>
                <a:extLst>
                  <a:ext uri="{0D108BD9-81ED-4DB2-BD59-A6C34878D82A}">
                    <a16:rowId xmlns:a16="http://schemas.microsoft.com/office/drawing/2014/main" val="2857107962"/>
                  </a:ext>
                </a:extLst>
              </a:tr>
              <a:tr h="653366">
                <a:tc>
                  <a:txBody>
                    <a:bodyPr/>
                    <a:lstStyle/>
                    <a:p>
                      <a:pPr algn="ctr"/>
                      <a:r>
                        <a:rPr lang="en-US" b="0" i="0" dirty="0">
                          <a:latin typeface="+mn-lt"/>
                          <a:cs typeface="Calibri" panose="020F0502020204030204" pitchFamily="34" charset="0"/>
                        </a:rPr>
                        <a:t>Type </a:t>
                      </a:r>
                    </a:p>
                  </a:txBody>
                  <a:tcPr anchor="ctr"/>
                </a:tc>
                <a:tc>
                  <a:txBody>
                    <a:bodyPr/>
                    <a:lstStyle/>
                    <a:p>
                      <a:pPr algn="ctr"/>
                      <a:r>
                        <a:rPr lang="en-US" b="0" i="0" dirty="0">
                          <a:latin typeface="+mn-lt"/>
                          <a:cs typeface="Calibri" panose="020F0502020204030204" pitchFamily="34" charset="0"/>
                        </a:rPr>
                        <a:t>Supervised</a:t>
                      </a:r>
                    </a:p>
                  </a:txBody>
                  <a:tcPr anchor="ctr"/>
                </a:tc>
                <a:tc>
                  <a:txBody>
                    <a:bodyPr/>
                    <a:lstStyle/>
                    <a:p>
                      <a:pPr algn="ctr"/>
                      <a:r>
                        <a:rPr lang="en-US" b="0" i="0" dirty="0">
                          <a:latin typeface="+mn-lt"/>
                          <a:cs typeface="Calibri" panose="020F0502020204030204" pitchFamily="34" charset="0"/>
                        </a:rPr>
                        <a:t>Supervised</a:t>
                      </a:r>
                    </a:p>
                  </a:txBody>
                  <a:tcPr anchor="ctr"/>
                </a:tc>
                <a:tc>
                  <a:txBody>
                    <a:bodyPr/>
                    <a:lstStyle/>
                    <a:p>
                      <a:pPr algn="ctr"/>
                      <a:r>
                        <a:rPr lang="en-US" b="0" i="0" dirty="0">
                          <a:latin typeface="+mn-lt"/>
                          <a:cs typeface="Calibri" panose="020F0502020204030204" pitchFamily="34" charset="0"/>
                        </a:rPr>
                        <a:t>Supervised</a:t>
                      </a:r>
                    </a:p>
                  </a:txBody>
                  <a:tcPr anchor="ctr"/>
                </a:tc>
                <a:tc>
                  <a:txBody>
                    <a:bodyPr/>
                    <a:lstStyle/>
                    <a:p>
                      <a:pPr algn="ctr"/>
                      <a:r>
                        <a:rPr lang="en-US" b="0" i="0" dirty="0">
                          <a:latin typeface="+mn-lt"/>
                          <a:cs typeface="Calibri" panose="020F0502020204030204" pitchFamily="34" charset="0"/>
                        </a:rPr>
                        <a:t>Supervised</a:t>
                      </a:r>
                    </a:p>
                  </a:txBody>
                  <a:tcPr anchor="ctr"/>
                </a:tc>
                <a:extLst>
                  <a:ext uri="{0D108BD9-81ED-4DB2-BD59-A6C34878D82A}">
                    <a16:rowId xmlns:a16="http://schemas.microsoft.com/office/drawing/2014/main" val="1671386868"/>
                  </a:ext>
                </a:extLst>
              </a:tr>
              <a:tr h="653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Accuracy</a:t>
                      </a:r>
                    </a:p>
                  </a:txBody>
                  <a:tcPr anchor="ctr"/>
                </a:tc>
                <a:tc>
                  <a:txBody>
                    <a:bodyPr/>
                    <a:lstStyle/>
                    <a:p>
                      <a:pPr algn="ctr"/>
                      <a:r>
                        <a:rPr lang="en-US" b="0" i="0" dirty="0">
                          <a:latin typeface="+mn-lt"/>
                          <a:cs typeface="Calibri" panose="020F0502020204030204" pitchFamily="34" charset="0"/>
                        </a:rPr>
                        <a:t>0.65</a:t>
                      </a:r>
                    </a:p>
                  </a:txBody>
                  <a:tcPr anchor="ctr"/>
                </a:tc>
                <a:tc>
                  <a:txBody>
                    <a:bodyPr/>
                    <a:lstStyle/>
                    <a:p>
                      <a:pPr algn="ctr"/>
                      <a:r>
                        <a:rPr lang="en-US" b="0" i="0" dirty="0">
                          <a:latin typeface="+mn-lt"/>
                          <a:cs typeface="Calibri" panose="020F0502020204030204" pitchFamily="34" charset="0"/>
                        </a:rPr>
                        <a:t>0.97</a:t>
                      </a:r>
                    </a:p>
                  </a:txBody>
                  <a:tcPr anchor="ctr"/>
                </a:tc>
                <a:tc>
                  <a:txBody>
                    <a:bodyPr/>
                    <a:lstStyle/>
                    <a:p>
                      <a:pPr algn="ctr"/>
                      <a:r>
                        <a:rPr lang="en-US" b="0" i="0" dirty="0">
                          <a:latin typeface="+mn-lt"/>
                          <a:cs typeface="Calibri" panose="020F0502020204030204" pitchFamily="34" charset="0"/>
                        </a:rPr>
                        <a:t>0.98</a:t>
                      </a:r>
                    </a:p>
                  </a:txBody>
                  <a:tcPr anchor="ctr"/>
                </a:tc>
                <a:tc>
                  <a:txBody>
                    <a:bodyPr/>
                    <a:lstStyle/>
                    <a:p>
                      <a:pPr algn="ctr"/>
                      <a:r>
                        <a:rPr lang="en-US" b="0" i="0" dirty="0">
                          <a:latin typeface="+mn-lt"/>
                          <a:cs typeface="Calibri" panose="020F0502020204030204" pitchFamily="34" charset="0"/>
                        </a:rPr>
                        <a:t>0.79</a:t>
                      </a:r>
                    </a:p>
                  </a:txBody>
                  <a:tcPr anchor="ctr"/>
                </a:tc>
                <a:extLst>
                  <a:ext uri="{0D108BD9-81ED-4DB2-BD59-A6C34878D82A}">
                    <a16:rowId xmlns:a16="http://schemas.microsoft.com/office/drawing/2014/main" val="380626418"/>
                  </a:ext>
                </a:extLst>
              </a:tr>
              <a:tr h="653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F1 score</a:t>
                      </a:r>
                    </a:p>
                  </a:txBody>
                  <a:tcPr anchor="ctr"/>
                </a:tc>
                <a:tc>
                  <a:txBody>
                    <a:bodyPr/>
                    <a:lstStyle/>
                    <a:p>
                      <a:pPr algn="ctr"/>
                      <a:r>
                        <a:rPr lang="en-IN" sz="1800" b="0" i="0" kern="1200" dirty="0">
                          <a:solidFill>
                            <a:schemeClr val="tx1"/>
                          </a:solidFill>
                          <a:effectLst/>
                          <a:latin typeface="+mn-lt"/>
                          <a:ea typeface="+mn-ea"/>
                          <a:cs typeface="+mn-cs"/>
                        </a:rPr>
                        <a:t>0.7424</a:t>
                      </a:r>
                      <a:endParaRPr lang="en-US" b="0" i="0" dirty="0">
                        <a:latin typeface="+mn-lt"/>
                        <a:cs typeface="Calibri" panose="020F0502020204030204" pitchFamily="34" charset="0"/>
                      </a:endParaRPr>
                    </a:p>
                  </a:txBody>
                  <a:tcPr anchor="ctr"/>
                </a:tc>
                <a:tc>
                  <a:txBody>
                    <a:bodyPr/>
                    <a:lstStyle/>
                    <a:p>
                      <a:pPr algn="ctr"/>
                      <a:r>
                        <a:rPr lang="en-US" b="0" i="0" dirty="0">
                          <a:latin typeface="+mn-lt"/>
                          <a:cs typeface="Calibri" panose="020F0502020204030204" pitchFamily="34" charset="0"/>
                        </a:rPr>
                        <a:t>1.0000</a:t>
                      </a:r>
                    </a:p>
                  </a:txBody>
                  <a:tcPr anchor="ctr"/>
                </a:tc>
                <a:tc>
                  <a:txBody>
                    <a:bodyPr/>
                    <a:lstStyle/>
                    <a:p>
                      <a:pPr algn="ctr"/>
                      <a:r>
                        <a:rPr lang="en-US" b="0" i="0" dirty="0">
                          <a:latin typeface="+mn-lt"/>
                          <a:cs typeface="Calibri" panose="020F0502020204030204" pitchFamily="34" charset="0"/>
                        </a:rPr>
                        <a:t>1.0000</a:t>
                      </a:r>
                    </a:p>
                  </a:txBody>
                  <a:tcPr anchor="ctr"/>
                </a:tc>
                <a:tc>
                  <a:txBody>
                    <a:bodyPr/>
                    <a:lstStyle/>
                    <a:p>
                      <a:pPr algn="ctr"/>
                      <a:r>
                        <a:rPr lang="en-US" b="0" i="0" dirty="0">
                          <a:latin typeface="+mn-lt"/>
                          <a:cs typeface="Calibri" panose="020F0502020204030204" pitchFamily="34" charset="0"/>
                        </a:rPr>
                        <a:t>1.0000</a:t>
                      </a:r>
                    </a:p>
                  </a:txBody>
                  <a:tcPr anchor="ctr"/>
                </a:tc>
                <a:extLst>
                  <a:ext uri="{0D108BD9-81ED-4DB2-BD59-A6C34878D82A}">
                    <a16:rowId xmlns:a16="http://schemas.microsoft.com/office/drawing/2014/main" val="2132482967"/>
                  </a:ext>
                </a:extLst>
              </a:tr>
              <a:tr h="653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Sensitivity</a:t>
                      </a:r>
                    </a:p>
                  </a:txBody>
                  <a:tcPr anchor="ctr"/>
                </a:tc>
                <a:tc>
                  <a:txBody>
                    <a:bodyPr/>
                    <a:lstStyle/>
                    <a:p>
                      <a:pPr algn="ctr"/>
                      <a:r>
                        <a:rPr lang="en-US" b="0" i="0" dirty="0">
                          <a:latin typeface="+mn-lt"/>
                          <a:cs typeface="Calibri" panose="020F0502020204030204" pitchFamily="34" charset="0"/>
                        </a:rPr>
                        <a:t>0.656</a:t>
                      </a:r>
                    </a:p>
                  </a:txBody>
                  <a:tcPr anchor="ctr"/>
                </a:tc>
                <a:tc>
                  <a:txBody>
                    <a:bodyPr/>
                    <a:lstStyle/>
                    <a:p>
                      <a:pPr algn="ctr"/>
                      <a:r>
                        <a:rPr lang="en-IN" sz="1800" b="0" i="0" kern="1200" dirty="0">
                          <a:solidFill>
                            <a:schemeClr val="tx1"/>
                          </a:solidFill>
                          <a:effectLst/>
                          <a:latin typeface="+mn-lt"/>
                          <a:ea typeface="+mn-ea"/>
                          <a:cs typeface="+mn-cs"/>
                        </a:rPr>
                        <a:t>0.9473</a:t>
                      </a:r>
                      <a:endParaRPr lang="en-US" b="0" i="0" dirty="0">
                        <a:latin typeface="+mn-lt"/>
                        <a:cs typeface="Calibri" panose="020F0502020204030204" pitchFamily="34" charset="0"/>
                      </a:endParaRPr>
                    </a:p>
                  </a:txBody>
                  <a:tcPr anchor="ctr"/>
                </a:tc>
                <a:tc>
                  <a:txBody>
                    <a:bodyPr/>
                    <a:lstStyle/>
                    <a:p>
                      <a:pPr algn="ctr"/>
                      <a:r>
                        <a:rPr lang="en-IN" sz="1800" b="0" i="0" kern="1200" dirty="0">
                          <a:solidFill>
                            <a:schemeClr val="tx1"/>
                          </a:solidFill>
                          <a:effectLst/>
                          <a:latin typeface="+mn-lt"/>
                          <a:ea typeface="+mn-ea"/>
                          <a:cs typeface="+mn-cs"/>
                        </a:rPr>
                        <a:t>0.9334</a:t>
                      </a:r>
                      <a:endParaRPr lang="en-US" b="0" i="0" dirty="0">
                        <a:latin typeface="+mn-lt"/>
                        <a:cs typeface="Calibri" panose="020F0502020204030204" pitchFamily="34" charset="0"/>
                      </a:endParaRPr>
                    </a:p>
                  </a:txBody>
                  <a:tcPr anchor="ctr"/>
                </a:tc>
                <a:tc>
                  <a:txBody>
                    <a:bodyPr/>
                    <a:lstStyle/>
                    <a:p>
                      <a:pPr algn="ctr"/>
                      <a:r>
                        <a:rPr lang="en-IN" sz="1800" b="0" i="0" kern="1200" dirty="0">
                          <a:solidFill>
                            <a:schemeClr val="tx1"/>
                          </a:solidFill>
                          <a:effectLst/>
                          <a:latin typeface="+mn-lt"/>
                          <a:ea typeface="+mn-ea"/>
                          <a:cs typeface="+mn-cs"/>
                        </a:rPr>
                        <a:t>0.9500</a:t>
                      </a:r>
                      <a:endParaRPr lang="en-US" b="0" i="0" dirty="0">
                        <a:latin typeface="+mn-lt"/>
                        <a:cs typeface="Calibri" panose="020F0502020204030204" pitchFamily="34" charset="0"/>
                      </a:endParaRPr>
                    </a:p>
                  </a:txBody>
                  <a:tcPr anchor="ctr"/>
                </a:tc>
                <a:extLst>
                  <a:ext uri="{0D108BD9-81ED-4DB2-BD59-A6C34878D82A}">
                    <a16:rowId xmlns:a16="http://schemas.microsoft.com/office/drawing/2014/main" val="3936251906"/>
                  </a:ext>
                </a:extLst>
              </a:tr>
              <a:tr h="653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mn-lt"/>
                          <a:cs typeface="Calibri" panose="020F0502020204030204" pitchFamily="34" charset="0"/>
                        </a:rPr>
                        <a:t>Specificity</a:t>
                      </a:r>
                    </a:p>
                    <a:p>
                      <a:pPr algn="ctr"/>
                      <a:endParaRPr lang="en-US" b="0" i="0" dirty="0">
                        <a:latin typeface="+mn-lt"/>
                        <a:cs typeface="Calibri" panose="020F0502020204030204" pitchFamily="34" charset="0"/>
                      </a:endParaRPr>
                    </a:p>
                  </a:txBody>
                  <a:tcPr anchor="ctr"/>
                </a:tc>
                <a:tc>
                  <a:txBody>
                    <a:bodyPr/>
                    <a:lstStyle/>
                    <a:p>
                      <a:pPr algn="ctr"/>
                      <a:r>
                        <a:rPr lang="en-IN" sz="1800" b="0" i="0" kern="1200" dirty="0">
                          <a:solidFill>
                            <a:schemeClr val="tx1"/>
                          </a:solidFill>
                          <a:effectLst/>
                          <a:latin typeface="+mn-lt"/>
                          <a:ea typeface="+mn-ea"/>
                          <a:cs typeface="+mn-cs"/>
                        </a:rPr>
                        <a:t>0.8823</a:t>
                      </a:r>
                      <a:endParaRPr lang="en-US" b="0" i="0" dirty="0">
                        <a:latin typeface="+mn-lt"/>
                        <a:cs typeface="Calibri" panose="020F0502020204030204" pitchFamily="34" charset="0"/>
                      </a:endParaRPr>
                    </a:p>
                  </a:txBody>
                  <a:tcPr anchor="ctr"/>
                </a:tc>
                <a:tc>
                  <a:txBody>
                    <a:bodyPr/>
                    <a:lstStyle/>
                    <a:p>
                      <a:pPr algn="ctr"/>
                      <a:r>
                        <a:rPr lang="en-IN" sz="1800" b="0" i="0" kern="1200" dirty="0">
                          <a:solidFill>
                            <a:schemeClr val="tx1"/>
                          </a:solidFill>
                          <a:effectLst/>
                          <a:latin typeface="+mn-lt"/>
                          <a:ea typeface="+mn-ea"/>
                          <a:cs typeface="+mn-cs"/>
                        </a:rPr>
                        <a:t>0.9411</a:t>
                      </a:r>
                      <a:endParaRPr lang="en-US" b="0" i="0" dirty="0">
                        <a:latin typeface="+mn-lt"/>
                        <a:cs typeface="Calibri" panose="020F0502020204030204" pitchFamily="34" charset="0"/>
                      </a:endParaRPr>
                    </a:p>
                  </a:txBody>
                  <a:tcPr anchor="ctr"/>
                </a:tc>
                <a:tc>
                  <a:txBody>
                    <a:bodyPr/>
                    <a:lstStyle/>
                    <a:p>
                      <a:pPr algn="ctr"/>
                      <a:r>
                        <a:rPr lang="en-US" b="0" i="0" dirty="0">
                          <a:latin typeface="+mn-lt"/>
                          <a:cs typeface="Calibri" panose="020F0502020204030204" pitchFamily="34" charset="0"/>
                        </a:rPr>
                        <a:t>1.0000</a:t>
                      </a:r>
                    </a:p>
                  </a:txBody>
                  <a:tcPr anchor="ctr"/>
                </a:tc>
                <a:tc>
                  <a:txBody>
                    <a:bodyPr/>
                    <a:lstStyle/>
                    <a:p>
                      <a:pPr algn="ctr"/>
                      <a:r>
                        <a:rPr lang="en-US" b="0" i="0" dirty="0">
                          <a:latin typeface="+mn-lt"/>
                          <a:cs typeface="Calibri" panose="020F0502020204030204" pitchFamily="34" charset="0"/>
                        </a:rPr>
                        <a:t>1.0000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423369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982B-E5BA-79D3-7D37-DF1EF121288A}"/>
              </a:ext>
            </a:extLst>
          </p:cNvPr>
          <p:cNvSpPr>
            <a:spLocks noGrp="1"/>
          </p:cNvSpPr>
          <p:nvPr>
            <p:ph type="ctrTitle"/>
          </p:nvPr>
        </p:nvSpPr>
        <p:spPr>
          <a:xfrm>
            <a:off x="522514" y="174171"/>
            <a:ext cx="4702629" cy="1121229"/>
          </a:xfrm>
        </p:spPr>
        <p:txBody>
          <a:bodyPr/>
          <a:lstStyle/>
          <a:p>
            <a:r>
              <a:rPr lang="en-US" sz="4400" b="1" dirty="0"/>
              <a:t>KNN algorithm</a:t>
            </a:r>
            <a:endParaRPr lang="en-IN" sz="4400" b="1" dirty="0"/>
          </a:p>
        </p:txBody>
      </p:sp>
      <p:pic>
        <p:nvPicPr>
          <p:cNvPr id="6" name="Picture Placeholder 5">
            <a:extLst>
              <a:ext uri="{FF2B5EF4-FFF2-40B4-BE49-F238E27FC236}">
                <a16:creationId xmlns:a16="http://schemas.microsoft.com/office/drawing/2014/main" id="{2DB8A87D-9314-BE64-F4D4-9FD82A8D872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774" r="14774"/>
          <a:stretch>
            <a:fillRect/>
          </a:stretch>
        </p:blipFill>
        <p:spPr/>
      </p:pic>
      <p:sp>
        <p:nvSpPr>
          <p:cNvPr id="4" name="Subtitle 3">
            <a:extLst>
              <a:ext uri="{FF2B5EF4-FFF2-40B4-BE49-F238E27FC236}">
                <a16:creationId xmlns:a16="http://schemas.microsoft.com/office/drawing/2014/main" id="{7184BB8A-928D-9A33-5FBD-E5DEF1AC646F}"/>
              </a:ext>
            </a:extLst>
          </p:cNvPr>
          <p:cNvSpPr>
            <a:spLocks noGrp="1"/>
          </p:cNvSpPr>
          <p:nvPr>
            <p:ph type="subTitle" idx="1"/>
          </p:nvPr>
        </p:nvSpPr>
        <p:spPr>
          <a:xfrm>
            <a:off x="522514" y="1632857"/>
            <a:ext cx="5715000" cy="4648200"/>
          </a:xfrm>
        </p:spPr>
        <p:txBody>
          <a:bodyPr>
            <a:normAutofit/>
          </a:bodyPr>
          <a:lstStyle/>
          <a:p>
            <a:r>
              <a:rPr lang="en-US" dirty="0"/>
              <a:t>Step #1 - Assign a value to K.</a:t>
            </a:r>
          </a:p>
          <a:p>
            <a:r>
              <a:rPr lang="en-US" dirty="0"/>
              <a:t>Step #2 - Calculate the distance between the new data entry and all other existing data entries (you'll learn how to do this shortly). Arrange them in ascending order.</a:t>
            </a:r>
          </a:p>
          <a:p>
            <a:r>
              <a:rPr lang="en-US" dirty="0"/>
              <a:t>Step #3 - Find the K nearest neighbors to the new entry based on the calculated distances.</a:t>
            </a:r>
          </a:p>
          <a:p>
            <a:r>
              <a:rPr lang="en-US" dirty="0"/>
              <a:t>Step #4 - Assign the new data entry to the majority class in the nearest neighbors.</a:t>
            </a:r>
            <a:endParaRPr lang="en-IN" dirty="0"/>
          </a:p>
        </p:txBody>
      </p:sp>
      <p:sp>
        <p:nvSpPr>
          <p:cNvPr id="7" name="TextBox 6">
            <a:extLst>
              <a:ext uri="{FF2B5EF4-FFF2-40B4-BE49-F238E27FC236}">
                <a16:creationId xmlns:a16="http://schemas.microsoft.com/office/drawing/2014/main" id="{1AE42FC0-47F0-41AD-9E33-155B779B5108}"/>
              </a:ext>
            </a:extLst>
          </p:cNvPr>
          <p:cNvSpPr txBox="1"/>
          <p:nvPr/>
        </p:nvSpPr>
        <p:spPr>
          <a:xfrm>
            <a:off x="6086167" y="6880225"/>
            <a:ext cx="6080760" cy="230832"/>
          </a:xfrm>
          <a:prstGeom prst="rect">
            <a:avLst/>
          </a:prstGeom>
          <a:noFill/>
        </p:spPr>
        <p:txBody>
          <a:bodyPr wrap="square" rtlCol="0">
            <a:spAutoFit/>
          </a:bodyPr>
          <a:lstStyle/>
          <a:p>
            <a:r>
              <a:rPr lang="en-IN" sz="900">
                <a:hlinkClick r:id="rId3" tooltip="https://www.flickr.com/photos/152824664@N07/42271822770"/>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53048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982B-E5BA-79D3-7D37-DF1EF121288A}"/>
              </a:ext>
            </a:extLst>
          </p:cNvPr>
          <p:cNvSpPr>
            <a:spLocks noGrp="1"/>
          </p:cNvSpPr>
          <p:nvPr>
            <p:ph type="ctrTitle"/>
          </p:nvPr>
        </p:nvSpPr>
        <p:spPr>
          <a:xfrm>
            <a:off x="522514" y="206830"/>
            <a:ext cx="5442857" cy="1121228"/>
          </a:xfrm>
        </p:spPr>
        <p:txBody>
          <a:bodyPr/>
          <a:lstStyle/>
          <a:p>
            <a:r>
              <a:rPr lang="en-US" sz="4400" b="1" dirty="0"/>
              <a:t>Logistic regression</a:t>
            </a:r>
            <a:endParaRPr lang="en-IN" sz="4400" b="1" dirty="0"/>
          </a:p>
        </p:txBody>
      </p:sp>
      <p:pic>
        <p:nvPicPr>
          <p:cNvPr id="6" name="Picture Placeholder 5">
            <a:extLst>
              <a:ext uri="{FF2B5EF4-FFF2-40B4-BE49-F238E27FC236}">
                <a16:creationId xmlns:a16="http://schemas.microsoft.com/office/drawing/2014/main" id="{2DB8A87D-9314-BE64-F4D4-9FD82A8D872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774" r="14774"/>
          <a:stretch>
            <a:fillRect/>
          </a:stretch>
        </p:blipFill>
        <p:spPr/>
      </p:pic>
      <p:sp>
        <p:nvSpPr>
          <p:cNvPr id="4" name="Subtitle 3">
            <a:extLst>
              <a:ext uri="{FF2B5EF4-FFF2-40B4-BE49-F238E27FC236}">
                <a16:creationId xmlns:a16="http://schemas.microsoft.com/office/drawing/2014/main" id="{7184BB8A-928D-9A33-5FBD-E5DEF1AC646F}"/>
              </a:ext>
            </a:extLst>
          </p:cNvPr>
          <p:cNvSpPr>
            <a:spLocks noGrp="1"/>
          </p:cNvSpPr>
          <p:nvPr>
            <p:ph type="subTitle" idx="1"/>
          </p:nvPr>
        </p:nvSpPr>
        <p:spPr>
          <a:xfrm>
            <a:off x="315688" y="1328058"/>
            <a:ext cx="5910943" cy="4952999"/>
          </a:xfrm>
        </p:spPr>
        <p:txBody>
          <a:bodyPr>
            <a:normAutofit fontScale="55000" lnSpcReduction="20000"/>
          </a:bodyPr>
          <a:lstStyle/>
          <a:p>
            <a:r>
              <a:rPr lang="en-US" dirty="0"/>
              <a:t>1. Initialize Parameters: Start by initializing the weights (coefficients) and the bias term. Typically, these are initialized to zeros or small random values.</a:t>
            </a:r>
          </a:p>
          <a:p>
            <a:endParaRPr lang="en-US" dirty="0"/>
          </a:p>
          <a:p>
            <a:r>
              <a:rPr lang="en-US" dirty="0"/>
              <a:t>2. Calculate Predictions: Use the initialized weights and bias to compute the predicted probabilities for each data point. This involves passing the input features through a logistic function (sigmoid function) to obtain the probability of the positive class.</a:t>
            </a:r>
          </a:p>
          <a:p>
            <a:endParaRPr lang="en-US" dirty="0"/>
          </a:p>
          <a:p>
            <a:r>
              <a:rPr lang="en-US" dirty="0"/>
              <a:t>3. Compute Loss: Determine how well the model is performing by calculating the loss, which measures the difference between the predicted probabilities and the actual labels. The goal is to minimize this difference.</a:t>
            </a:r>
          </a:p>
          <a:p>
            <a:endParaRPr lang="en-US" dirty="0"/>
          </a:p>
          <a:p>
            <a:r>
              <a:rPr lang="en-US" dirty="0"/>
              <a:t>4. Compute Gradients: Calculate the gradients of the loss function with respect to each parameter (weights and bias). Gradients indicate the direction of steepest ascent of the loss function.</a:t>
            </a:r>
          </a:p>
          <a:p>
            <a:endParaRPr lang="en-US" dirty="0"/>
          </a:p>
          <a:p>
            <a:r>
              <a:rPr lang="en-US" dirty="0"/>
              <a:t>5. Update Parameters: Adjust the weights and bias in the direction that minimizes the loss. This is typically done using gradient descent or its variants, where you take small steps (determined by a learning rate) towards the optimal values of the parameters.</a:t>
            </a:r>
          </a:p>
          <a:p>
            <a:endParaRPr lang="en-US" dirty="0"/>
          </a:p>
          <a:p>
            <a:r>
              <a:rPr lang="en-US" dirty="0"/>
              <a:t>Repeat steps 2-5 until convergence criteria are met, such as reaching a certain level of accuracy or the loss no longer significantly decreasing.</a:t>
            </a:r>
          </a:p>
        </p:txBody>
      </p:sp>
      <p:sp>
        <p:nvSpPr>
          <p:cNvPr id="7" name="TextBox 6">
            <a:extLst>
              <a:ext uri="{FF2B5EF4-FFF2-40B4-BE49-F238E27FC236}">
                <a16:creationId xmlns:a16="http://schemas.microsoft.com/office/drawing/2014/main" id="{1AE42FC0-47F0-41AD-9E33-155B779B5108}"/>
              </a:ext>
            </a:extLst>
          </p:cNvPr>
          <p:cNvSpPr txBox="1"/>
          <p:nvPr/>
        </p:nvSpPr>
        <p:spPr>
          <a:xfrm>
            <a:off x="6086167" y="6880225"/>
            <a:ext cx="6080760" cy="230832"/>
          </a:xfrm>
          <a:prstGeom prst="rect">
            <a:avLst/>
          </a:prstGeom>
          <a:noFill/>
        </p:spPr>
        <p:txBody>
          <a:bodyPr wrap="square" rtlCol="0">
            <a:spAutoFit/>
          </a:bodyPr>
          <a:lstStyle/>
          <a:p>
            <a:r>
              <a:rPr lang="en-IN" sz="900">
                <a:hlinkClick r:id="rId3" tooltip="https://www.flickr.com/photos/152824664@N07/42271822770"/>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341080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982B-E5BA-79D3-7D37-DF1EF121288A}"/>
              </a:ext>
            </a:extLst>
          </p:cNvPr>
          <p:cNvSpPr>
            <a:spLocks noGrp="1"/>
          </p:cNvSpPr>
          <p:nvPr>
            <p:ph type="ctrTitle"/>
          </p:nvPr>
        </p:nvSpPr>
        <p:spPr>
          <a:xfrm>
            <a:off x="522514" y="206830"/>
            <a:ext cx="5442857" cy="1121228"/>
          </a:xfrm>
        </p:spPr>
        <p:txBody>
          <a:bodyPr/>
          <a:lstStyle/>
          <a:p>
            <a:r>
              <a:rPr lang="en-US" sz="4400" b="1" dirty="0"/>
              <a:t>Random forest</a:t>
            </a:r>
            <a:endParaRPr lang="en-IN" sz="4400" b="1" dirty="0"/>
          </a:p>
        </p:txBody>
      </p:sp>
      <p:pic>
        <p:nvPicPr>
          <p:cNvPr id="6" name="Picture Placeholder 5">
            <a:extLst>
              <a:ext uri="{FF2B5EF4-FFF2-40B4-BE49-F238E27FC236}">
                <a16:creationId xmlns:a16="http://schemas.microsoft.com/office/drawing/2014/main" id="{2DB8A87D-9314-BE64-F4D4-9FD82A8D872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774" r="14774"/>
          <a:stretch>
            <a:fillRect/>
          </a:stretch>
        </p:blipFill>
        <p:spPr/>
      </p:pic>
      <p:sp>
        <p:nvSpPr>
          <p:cNvPr id="4" name="Subtitle 3">
            <a:extLst>
              <a:ext uri="{FF2B5EF4-FFF2-40B4-BE49-F238E27FC236}">
                <a16:creationId xmlns:a16="http://schemas.microsoft.com/office/drawing/2014/main" id="{7184BB8A-928D-9A33-5FBD-E5DEF1AC646F}"/>
              </a:ext>
            </a:extLst>
          </p:cNvPr>
          <p:cNvSpPr>
            <a:spLocks noGrp="1"/>
          </p:cNvSpPr>
          <p:nvPr>
            <p:ph type="subTitle" idx="1"/>
          </p:nvPr>
        </p:nvSpPr>
        <p:spPr>
          <a:xfrm>
            <a:off x="326571" y="1328058"/>
            <a:ext cx="5910943" cy="4952999"/>
          </a:xfrm>
        </p:spPr>
        <p:txBody>
          <a:bodyPr>
            <a:normAutofit fontScale="47500" lnSpcReduction="20000"/>
          </a:bodyPr>
          <a:lstStyle/>
          <a:p>
            <a:r>
              <a:rPr lang="en-US" dirty="0"/>
              <a:t>1. Random Sampling: Start by randomly selecting a subset of the training data (with replacement) for each tree in the forest. This subset should be of the same size as the original dataset but may contain duplicate samples.</a:t>
            </a:r>
          </a:p>
          <a:p>
            <a:endParaRPr lang="en-US" dirty="0"/>
          </a:p>
          <a:p>
            <a:r>
              <a:rPr lang="en-US" dirty="0"/>
              <a:t>2. Feature Randomness: Randomly select a subset of features from the dataset to use as potential split candidates at each node of the tree. This helps introduce diversity among the trees in the forest.</a:t>
            </a:r>
          </a:p>
          <a:p>
            <a:endParaRPr lang="en-US" dirty="0"/>
          </a:p>
          <a:p>
            <a:r>
              <a:rPr lang="en-US" dirty="0"/>
              <a:t>3. Build Trees: Construct decision trees using the selected subset of data and features. Each tree is grown recursively by selecting the best feature and split point that maximizes information gain (or another criterion) at each node. The process continues until a stopping criterion is met, such as reaching a maximum depth or minimum number of samples per leaf.</a:t>
            </a:r>
          </a:p>
          <a:p>
            <a:endParaRPr lang="en-US" dirty="0"/>
          </a:p>
          <a:p>
            <a:r>
              <a:rPr lang="en-US" dirty="0"/>
              <a:t>4. Voting: For classification tasks, each tree in the forest independently predicts the class label of a new sample. The final prediction is determined by aggregating the individual predictions through majority voting. For regression tasks, the final prediction is often the average of the individual tree predictions.</a:t>
            </a:r>
          </a:p>
          <a:p>
            <a:endParaRPr lang="en-US" dirty="0"/>
          </a:p>
          <a:p>
            <a:r>
              <a:rPr lang="en-US" dirty="0"/>
              <a:t>5. Ensemble: Combine the predictions from all the trees in the forest to make the final prediction. The ensemble approach helps improve the model's robustness and generalization ability by reducing overfitting and capturing the collective wisdom of multiple trees.</a:t>
            </a:r>
          </a:p>
          <a:p>
            <a:endParaRPr lang="en-US" dirty="0"/>
          </a:p>
          <a:p>
            <a:r>
              <a:rPr lang="en-US" dirty="0"/>
              <a:t>Repeat steps 1-5 to build multiple trees in the forest.</a:t>
            </a:r>
          </a:p>
        </p:txBody>
      </p:sp>
      <p:sp>
        <p:nvSpPr>
          <p:cNvPr id="7" name="TextBox 6">
            <a:extLst>
              <a:ext uri="{FF2B5EF4-FFF2-40B4-BE49-F238E27FC236}">
                <a16:creationId xmlns:a16="http://schemas.microsoft.com/office/drawing/2014/main" id="{1AE42FC0-47F0-41AD-9E33-155B779B5108}"/>
              </a:ext>
            </a:extLst>
          </p:cNvPr>
          <p:cNvSpPr txBox="1"/>
          <p:nvPr/>
        </p:nvSpPr>
        <p:spPr>
          <a:xfrm>
            <a:off x="6086167" y="6880225"/>
            <a:ext cx="6080760" cy="230832"/>
          </a:xfrm>
          <a:prstGeom prst="rect">
            <a:avLst/>
          </a:prstGeom>
          <a:noFill/>
        </p:spPr>
        <p:txBody>
          <a:bodyPr wrap="square" rtlCol="0">
            <a:spAutoFit/>
          </a:bodyPr>
          <a:lstStyle/>
          <a:p>
            <a:r>
              <a:rPr lang="en-IN" sz="900">
                <a:hlinkClick r:id="rId3" tooltip="https://www.flickr.com/photos/152824664@N07/42271822770"/>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31097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982B-E5BA-79D3-7D37-DF1EF121288A}"/>
              </a:ext>
            </a:extLst>
          </p:cNvPr>
          <p:cNvSpPr>
            <a:spLocks noGrp="1"/>
          </p:cNvSpPr>
          <p:nvPr>
            <p:ph type="ctrTitle"/>
          </p:nvPr>
        </p:nvSpPr>
        <p:spPr>
          <a:xfrm>
            <a:off x="54428" y="185057"/>
            <a:ext cx="5910943" cy="1143001"/>
          </a:xfrm>
        </p:spPr>
        <p:txBody>
          <a:bodyPr/>
          <a:lstStyle/>
          <a:p>
            <a:r>
              <a:rPr lang="en-US" sz="4400" b="1" dirty="0"/>
              <a:t>Naïve bayes classifier</a:t>
            </a:r>
            <a:endParaRPr lang="en-IN" sz="4400" b="1" dirty="0"/>
          </a:p>
        </p:txBody>
      </p:sp>
      <p:pic>
        <p:nvPicPr>
          <p:cNvPr id="6" name="Picture Placeholder 5">
            <a:extLst>
              <a:ext uri="{FF2B5EF4-FFF2-40B4-BE49-F238E27FC236}">
                <a16:creationId xmlns:a16="http://schemas.microsoft.com/office/drawing/2014/main" id="{2DB8A87D-9314-BE64-F4D4-9FD82A8D872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774" r="14774"/>
          <a:stretch>
            <a:fillRect/>
          </a:stretch>
        </p:blipFill>
        <p:spPr/>
      </p:pic>
      <p:sp>
        <p:nvSpPr>
          <p:cNvPr id="4" name="Subtitle 3">
            <a:extLst>
              <a:ext uri="{FF2B5EF4-FFF2-40B4-BE49-F238E27FC236}">
                <a16:creationId xmlns:a16="http://schemas.microsoft.com/office/drawing/2014/main" id="{7184BB8A-928D-9A33-5FBD-E5DEF1AC646F}"/>
              </a:ext>
            </a:extLst>
          </p:cNvPr>
          <p:cNvSpPr>
            <a:spLocks noGrp="1"/>
          </p:cNvSpPr>
          <p:nvPr>
            <p:ph type="subTitle" idx="1"/>
          </p:nvPr>
        </p:nvSpPr>
        <p:spPr>
          <a:xfrm>
            <a:off x="315688" y="1328058"/>
            <a:ext cx="5910943" cy="4952999"/>
          </a:xfrm>
        </p:spPr>
        <p:txBody>
          <a:bodyPr>
            <a:normAutofit fontScale="55000" lnSpcReduction="20000"/>
          </a:bodyPr>
          <a:lstStyle/>
          <a:p>
            <a:r>
              <a:rPr lang="en-US" dirty="0"/>
              <a:t>1. **Prepare Data**: Get your data ready, ensuring it's clean and properly formatted. Convert any categorical data into numerical form if needed.</a:t>
            </a:r>
          </a:p>
          <a:p>
            <a:endParaRPr lang="en-US" dirty="0"/>
          </a:p>
          <a:p>
            <a:r>
              <a:rPr lang="en-US" dirty="0"/>
              <a:t>2. **Compute Class Probabilities**: Count how often each class appears in the dataset and calculate the probability of each class by dividing its count by the total number of instances.</a:t>
            </a:r>
          </a:p>
          <a:p>
            <a:endParaRPr lang="en-US" dirty="0"/>
          </a:p>
          <a:p>
            <a:r>
              <a:rPr lang="en-US" dirty="0"/>
              <a:t>3. **Compute Feature Probabilities**: For each feature, calculate the probability of each value occurring given each class. This is done by counting how often each feature value occurs for each class and dividing by the total count of instances for that class.</a:t>
            </a:r>
          </a:p>
          <a:p>
            <a:endParaRPr lang="en-US" dirty="0"/>
          </a:p>
          <a:p>
            <a:r>
              <a:rPr lang="en-US" dirty="0"/>
              <a:t>4. **Make Predictions**: When given a new instance with feature values, calculate the probability of each class for that instance using Bayes' theorem. Multiply the prior probability of each class by the product of the probabilities of the observed feature values given that class. The class with the highest probability is predicted.</a:t>
            </a:r>
          </a:p>
          <a:p>
            <a:endParaRPr lang="en-US" dirty="0"/>
          </a:p>
          <a:p>
            <a:r>
              <a:rPr lang="en-US" dirty="0"/>
              <a:t>5. **Evaluate and Repeat**: Test the classifier on a separate dataset to evaluate its performance using metrics like accuracy. Adjust and refine the model as needed based on evaluation results.</a:t>
            </a:r>
          </a:p>
        </p:txBody>
      </p:sp>
      <p:sp>
        <p:nvSpPr>
          <p:cNvPr id="7" name="TextBox 6">
            <a:extLst>
              <a:ext uri="{FF2B5EF4-FFF2-40B4-BE49-F238E27FC236}">
                <a16:creationId xmlns:a16="http://schemas.microsoft.com/office/drawing/2014/main" id="{1AE42FC0-47F0-41AD-9E33-155B779B5108}"/>
              </a:ext>
            </a:extLst>
          </p:cNvPr>
          <p:cNvSpPr txBox="1"/>
          <p:nvPr/>
        </p:nvSpPr>
        <p:spPr>
          <a:xfrm>
            <a:off x="6086167" y="6880225"/>
            <a:ext cx="6080760" cy="230832"/>
          </a:xfrm>
          <a:prstGeom prst="rect">
            <a:avLst/>
          </a:prstGeom>
          <a:noFill/>
        </p:spPr>
        <p:txBody>
          <a:bodyPr wrap="square" rtlCol="0">
            <a:spAutoFit/>
          </a:bodyPr>
          <a:lstStyle/>
          <a:p>
            <a:r>
              <a:rPr lang="en-IN" sz="900">
                <a:hlinkClick r:id="rId3" tooltip="https://www.flickr.com/photos/152824664@N07/42271822770"/>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97452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AB4306B-1C3E-4F81-BF48-48C0F1AA18BD}"/>
              </a:ext>
            </a:extLst>
          </p:cNvPr>
          <p:cNvPicPr>
            <a:picLocks noGrp="1" noChangeAspect="1"/>
          </p:cNvPicPr>
          <p:nvPr>
            <p:ph type="pic" sz="quarter" idx="11"/>
          </p:nvPr>
        </p:nvPicPr>
        <p:blipFill>
          <a:blip r:embed="rId2"/>
          <a:srcRect/>
          <a:stretch>
            <a:fillRect/>
          </a:stretch>
        </p:blipFill>
        <p:spPr>
          <a:prstGeom prst="rect">
            <a:avLst/>
          </a:prstGeom>
        </p:spPr>
      </p:pic>
      <p:sp>
        <p:nvSpPr>
          <p:cNvPr id="3" name="Title 2">
            <a:extLst>
              <a:ext uri="{FF2B5EF4-FFF2-40B4-BE49-F238E27FC236}">
                <a16:creationId xmlns:a16="http://schemas.microsoft.com/office/drawing/2014/main" id="{F9434794-BA8D-7EBC-2396-B96712D3BCDC}"/>
              </a:ext>
            </a:extLst>
          </p:cNvPr>
          <p:cNvSpPr>
            <a:spLocks noGrp="1"/>
          </p:cNvSpPr>
          <p:nvPr>
            <p:ph type="title"/>
          </p:nvPr>
        </p:nvSpPr>
        <p:spPr>
          <a:xfrm>
            <a:off x="326571" y="-348343"/>
            <a:ext cx="10502993" cy="3276739"/>
          </a:xfrm>
        </p:spPr>
        <p:txBody>
          <a:bodyPr/>
          <a:lstStyle/>
          <a:p>
            <a:r>
              <a:rPr lang="en-IN" sz="9600" dirty="0"/>
              <a:t>Thank</a:t>
            </a:r>
          </a:p>
        </p:txBody>
      </p:sp>
      <p:sp>
        <p:nvSpPr>
          <p:cNvPr id="4" name="Text Placeholder 3">
            <a:extLst>
              <a:ext uri="{FF2B5EF4-FFF2-40B4-BE49-F238E27FC236}">
                <a16:creationId xmlns:a16="http://schemas.microsoft.com/office/drawing/2014/main" id="{AEE18C56-B6E9-7DD8-6A7D-E0A003856E54}"/>
              </a:ext>
            </a:extLst>
          </p:cNvPr>
          <p:cNvSpPr>
            <a:spLocks noGrp="1"/>
          </p:cNvSpPr>
          <p:nvPr>
            <p:ph type="body" sz="quarter" idx="10"/>
          </p:nvPr>
        </p:nvSpPr>
        <p:spPr>
          <a:xfrm>
            <a:off x="228600" y="3548744"/>
            <a:ext cx="10601325" cy="2717790"/>
          </a:xfrm>
        </p:spPr>
        <p:txBody>
          <a:bodyPr>
            <a:normAutofit/>
          </a:bodyPr>
          <a:lstStyle/>
          <a:p>
            <a:r>
              <a:rPr lang="en-IN" sz="9600" dirty="0">
                <a:latin typeface="+mj-lt"/>
              </a:rPr>
              <a:t>YOU</a:t>
            </a:r>
          </a:p>
        </p:txBody>
      </p:sp>
    </p:spTree>
    <p:extLst>
      <p:ext uri="{BB962C8B-B14F-4D97-AF65-F5344CB8AC3E}">
        <p14:creationId xmlns:p14="http://schemas.microsoft.com/office/powerpoint/2010/main" val="19513920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700</TotalTime>
  <Words>874</Words>
  <Application>Microsoft Office PowerPoint</Application>
  <PresentationFormat>Widescreen</PresentationFormat>
  <Paragraphs>84</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Calibri Light</vt:lpstr>
      <vt:lpstr>Wingdings</vt:lpstr>
      <vt:lpstr>Custom</vt:lpstr>
      <vt:lpstr>Machine learning Algorithms using wine dataset</vt:lpstr>
      <vt:lpstr>Members</vt:lpstr>
      <vt:lpstr>Comparison table</vt:lpstr>
      <vt:lpstr>KNN algorithm</vt:lpstr>
      <vt:lpstr>Logistic regression</vt:lpstr>
      <vt:lpstr>Random forest</vt:lpstr>
      <vt:lpstr>Naïve bayes classifier</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Riddhim Rathor</cp:lastModifiedBy>
  <cp:revision>7</cp:revision>
  <dcterms:created xsi:type="dcterms:W3CDTF">2024-04-29T10:55:49Z</dcterms:created>
  <dcterms:modified xsi:type="dcterms:W3CDTF">2024-05-07T08:16:22Z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