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8" r:id="rId1"/>
  </p:sldMasterIdLst>
  <p:sldIdLst>
    <p:sldId id="256" r:id="rId2"/>
    <p:sldId id="261" r:id="rId3"/>
    <p:sldId id="257" r:id="rId4"/>
    <p:sldId id="263" r:id="rId5"/>
    <p:sldId id="265" r:id="rId6"/>
    <p:sldId id="264" r:id="rId7"/>
    <p:sldId id="275" r:id="rId8"/>
    <p:sldId id="266" r:id="rId9"/>
    <p:sldId id="267" r:id="rId10"/>
    <p:sldId id="270" r:id="rId11"/>
    <p:sldId id="271" r:id="rId12"/>
    <p:sldId id="274"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442D0A-7A99-4D55-A9D2-A38F46C1C10C}"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0B23A-72DD-4C4F-80C4-A373F7830A66}" type="slidenum">
              <a:rPr lang="en-US" smtClean="0"/>
              <a:t>‹#›</a:t>
            </a:fld>
            <a:endParaRPr lang="en-US"/>
          </a:p>
        </p:txBody>
      </p:sp>
    </p:spTree>
    <p:extLst>
      <p:ext uri="{BB962C8B-B14F-4D97-AF65-F5344CB8AC3E}">
        <p14:creationId xmlns:p14="http://schemas.microsoft.com/office/powerpoint/2010/main" val="238435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442D0A-7A99-4D55-A9D2-A38F46C1C10C}" type="datetimeFigureOut">
              <a:rPr lang="en-US" smtClean="0"/>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0B23A-72DD-4C4F-80C4-A373F7830A66}" type="slidenum">
              <a:rPr lang="en-US" smtClean="0"/>
              <a:t>‹#›</a:t>
            </a:fld>
            <a:endParaRPr lang="en-US"/>
          </a:p>
        </p:txBody>
      </p:sp>
    </p:spTree>
    <p:extLst>
      <p:ext uri="{BB962C8B-B14F-4D97-AF65-F5344CB8AC3E}">
        <p14:creationId xmlns:p14="http://schemas.microsoft.com/office/powerpoint/2010/main" val="159808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442D0A-7A99-4D55-A9D2-A38F46C1C10C}" type="datetimeFigureOut">
              <a:rPr lang="en-US" smtClean="0"/>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0B23A-72DD-4C4F-80C4-A373F7830A66}" type="slidenum">
              <a:rPr lang="en-US" smtClean="0"/>
              <a:t>‹#›</a:t>
            </a:fld>
            <a:endParaRPr lang="en-US"/>
          </a:p>
        </p:txBody>
      </p:sp>
    </p:spTree>
    <p:extLst>
      <p:ext uri="{BB962C8B-B14F-4D97-AF65-F5344CB8AC3E}">
        <p14:creationId xmlns:p14="http://schemas.microsoft.com/office/powerpoint/2010/main" val="165014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442D0A-7A99-4D55-A9D2-A38F46C1C10C}" type="datetimeFigureOut">
              <a:rPr lang="en-US" smtClean="0"/>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0B23A-72DD-4C4F-80C4-A373F7830A6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0462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442D0A-7A99-4D55-A9D2-A38F46C1C10C}" type="datetimeFigureOut">
              <a:rPr lang="en-US" smtClean="0"/>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0B23A-72DD-4C4F-80C4-A373F7830A66}" type="slidenum">
              <a:rPr lang="en-US" smtClean="0"/>
              <a:t>‹#›</a:t>
            </a:fld>
            <a:endParaRPr lang="en-US"/>
          </a:p>
        </p:txBody>
      </p:sp>
    </p:spTree>
    <p:extLst>
      <p:ext uri="{BB962C8B-B14F-4D97-AF65-F5344CB8AC3E}">
        <p14:creationId xmlns:p14="http://schemas.microsoft.com/office/powerpoint/2010/main" val="2594598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5442D0A-7A99-4D55-A9D2-A38F46C1C10C}" type="datetimeFigureOut">
              <a:rPr lang="en-US" smtClean="0"/>
              <a:t>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40B23A-72DD-4C4F-80C4-A373F7830A66}" type="slidenum">
              <a:rPr lang="en-US" smtClean="0"/>
              <a:t>‹#›</a:t>
            </a:fld>
            <a:endParaRPr lang="en-US"/>
          </a:p>
        </p:txBody>
      </p:sp>
    </p:spTree>
    <p:extLst>
      <p:ext uri="{BB962C8B-B14F-4D97-AF65-F5344CB8AC3E}">
        <p14:creationId xmlns:p14="http://schemas.microsoft.com/office/powerpoint/2010/main" val="3984824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5442D0A-7A99-4D55-A9D2-A38F46C1C10C}" type="datetimeFigureOut">
              <a:rPr lang="en-US" smtClean="0"/>
              <a:t>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40B23A-72DD-4C4F-80C4-A373F7830A66}" type="slidenum">
              <a:rPr lang="en-US" smtClean="0"/>
              <a:t>‹#›</a:t>
            </a:fld>
            <a:endParaRPr lang="en-US"/>
          </a:p>
        </p:txBody>
      </p:sp>
    </p:spTree>
    <p:extLst>
      <p:ext uri="{BB962C8B-B14F-4D97-AF65-F5344CB8AC3E}">
        <p14:creationId xmlns:p14="http://schemas.microsoft.com/office/powerpoint/2010/main" val="3312388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442D0A-7A99-4D55-A9D2-A38F46C1C10C}"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0B23A-72DD-4C4F-80C4-A373F7830A66}" type="slidenum">
              <a:rPr lang="en-US" smtClean="0"/>
              <a:t>‹#›</a:t>
            </a:fld>
            <a:endParaRPr lang="en-US"/>
          </a:p>
        </p:txBody>
      </p:sp>
    </p:spTree>
    <p:extLst>
      <p:ext uri="{BB962C8B-B14F-4D97-AF65-F5344CB8AC3E}">
        <p14:creationId xmlns:p14="http://schemas.microsoft.com/office/powerpoint/2010/main" val="2036542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442D0A-7A99-4D55-A9D2-A38F46C1C10C}"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0B23A-72DD-4C4F-80C4-A373F7830A66}" type="slidenum">
              <a:rPr lang="en-US" smtClean="0"/>
              <a:t>‹#›</a:t>
            </a:fld>
            <a:endParaRPr lang="en-US"/>
          </a:p>
        </p:txBody>
      </p:sp>
    </p:spTree>
    <p:extLst>
      <p:ext uri="{BB962C8B-B14F-4D97-AF65-F5344CB8AC3E}">
        <p14:creationId xmlns:p14="http://schemas.microsoft.com/office/powerpoint/2010/main" val="3131741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442D0A-7A99-4D55-A9D2-A38F46C1C10C}"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0B23A-72DD-4C4F-80C4-A373F7830A66}" type="slidenum">
              <a:rPr lang="en-US" smtClean="0"/>
              <a:t>‹#›</a:t>
            </a:fld>
            <a:endParaRPr lang="en-US"/>
          </a:p>
        </p:txBody>
      </p:sp>
    </p:spTree>
    <p:extLst>
      <p:ext uri="{BB962C8B-B14F-4D97-AF65-F5344CB8AC3E}">
        <p14:creationId xmlns:p14="http://schemas.microsoft.com/office/powerpoint/2010/main" val="120063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442D0A-7A99-4D55-A9D2-A38F46C1C10C}"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0B23A-72DD-4C4F-80C4-A373F7830A66}" type="slidenum">
              <a:rPr lang="en-US" smtClean="0"/>
              <a:t>‹#›</a:t>
            </a:fld>
            <a:endParaRPr lang="en-US"/>
          </a:p>
        </p:txBody>
      </p:sp>
    </p:spTree>
    <p:extLst>
      <p:ext uri="{BB962C8B-B14F-4D97-AF65-F5344CB8AC3E}">
        <p14:creationId xmlns:p14="http://schemas.microsoft.com/office/powerpoint/2010/main" val="45728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442D0A-7A99-4D55-A9D2-A38F46C1C10C}" type="datetimeFigureOut">
              <a:rPr lang="en-US" smtClean="0"/>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0B23A-72DD-4C4F-80C4-A373F7830A66}" type="slidenum">
              <a:rPr lang="en-US" smtClean="0"/>
              <a:t>‹#›</a:t>
            </a:fld>
            <a:endParaRPr lang="en-US"/>
          </a:p>
        </p:txBody>
      </p:sp>
    </p:spTree>
    <p:extLst>
      <p:ext uri="{BB962C8B-B14F-4D97-AF65-F5344CB8AC3E}">
        <p14:creationId xmlns:p14="http://schemas.microsoft.com/office/powerpoint/2010/main" val="203077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442D0A-7A99-4D55-A9D2-A38F46C1C10C}" type="datetimeFigureOut">
              <a:rPr lang="en-US" smtClean="0"/>
              <a:t>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40B23A-72DD-4C4F-80C4-A373F7830A66}" type="slidenum">
              <a:rPr lang="en-US" smtClean="0"/>
              <a:t>‹#›</a:t>
            </a:fld>
            <a:endParaRPr lang="en-US"/>
          </a:p>
        </p:txBody>
      </p:sp>
    </p:spTree>
    <p:extLst>
      <p:ext uri="{BB962C8B-B14F-4D97-AF65-F5344CB8AC3E}">
        <p14:creationId xmlns:p14="http://schemas.microsoft.com/office/powerpoint/2010/main" val="399237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442D0A-7A99-4D55-A9D2-A38F46C1C10C}" type="datetimeFigureOut">
              <a:rPr lang="en-US" smtClean="0"/>
              <a:t>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40B23A-72DD-4C4F-80C4-A373F7830A66}" type="slidenum">
              <a:rPr lang="en-US" smtClean="0"/>
              <a:t>‹#›</a:t>
            </a:fld>
            <a:endParaRPr lang="en-US"/>
          </a:p>
        </p:txBody>
      </p:sp>
    </p:spTree>
    <p:extLst>
      <p:ext uri="{BB962C8B-B14F-4D97-AF65-F5344CB8AC3E}">
        <p14:creationId xmlns:p14="http://schemas.microsoft.com/office/powerpoint/2010/main" val="248490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42D0A-7A99-4D55-A9D2-A38F46C1C10C}" type="datetimeFigureOut">
              <a:rPr lang="en-US" smtClean="0"/>
              <a:t>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40B23A-72DD-4C4F-80C4-A373F7830A66}" type="slidenum">
              <a:rPr lang="en-US" smtClean="0"/>
              <a:t>‹#›</a:t>
            </a:fld>
            <a:endParaRPr lang="en-US"/>
          </a:p>
        </p:txBody>
      </p:sp>
    </p:spTree>
    <p:extLst>
      <p:ext uri="{BB962C8B-B14F-4D97-AF65-F5344CB8AC3E}">
        <p14:creationId xmlns:p14="http://schemas.microsoft.com/office/powerpoint/2010/main" val="2111828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442D0A-7A99-4D55-A9D2-A38F46C1C10C}" type="datetimeFigureOut">
              <a:rPr lang="en-US" smtClean="0"/>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0B23A-72DD-4C4F-80C4-A373F7830A66}" type="slidenum">
              <a:rPr lang="en-US" smtClean="0"/>
              <a:t>‹#›</a:t>
            </a:fld>
            <a:endParaRPr lang="en-US"/>
          </a:p>
        </p:txBody>
      </p:sp>
    </p:spTree>
    <p:extLst>
      <p:ext uri="{BB962C8B-B14F-4D97-AF65-F5344CB8AC3E}">
        <p14:creationId xmlns:p14="http://schemas.microsoft.com/office/powerpoint/2010/main" val="283241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442D0A-7A99-4D55-A9D2-A38F46C1C10C}" type="datetimeFigureOut">
              <a:rPr lang="en-US" smtClean="0"/>
              <a:t>1/6/2023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40B23A-72DD-4C4F-80C4-A373F7830A66}" type="slidenum">
              <a:rPr lang="en-US" smtClean="0"/>
              <a:t>‹#›</a:t>
            </a:fld>
            <a:endParaRPr lang="en-US"/>
          </a:p>
        </p:txBody>
      </p:sp>
    </p:spTree>
    <p:extLst>
      <p:ext uri="{BB962C8B-B14F-4D97-AF65-F5344CB8AC3E}">
        <p14:creationId xmlns:p14="http://schemas.microsoft.com/office/powerpoint/2010/main" val="764407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5442D0A-7A99-4D55-A9D2-A38F46C1C10C}" type="datetimeFigureOut">
              <a:rPr lang="en-US" smtClean="0"/>
              <a:t>1/6/2023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540B23A-72DD-4C4F-80C4-A373F7830A66}" type="slidenum">
              <a:rPr lang="en-US" smtClean="0"/>
              <a:t>‹#›</a:t>
            </a:fld>
            <a:endParaRPr lang="en-US"/>
          </a:p>
        </p:txBody>
      </p:sp>
    </p:spTree>
    <p:extLst>
      <p:ext uri="{BB962C8B-B14F-4D97-AF65-F5344CB8AC3E}">
        <p14:creationId xmlns:p14="http://schemas.microsoft.com/office/powerpoint/2010/main" val="1496490699"/>
      </p:ext>
    </p:extLst>
  </p:cSld>
  <p:clrMap bg1="dk1" tx1="lt1" bg2="dk2" tx2="lt2" accent1="accent1" accent2="accent2" accent3="accent3" accent4="accent4" accent5="accent5" accent6="accent6" hlink="hlink" folHlink="folHlink"/>
  <p:sldLayoutIdLst>
    <p:sldLayoutId id="2147484209" r:id="rId1"/>
    <p:sldLayoutId id="2147484210" r:id="rId2"/>
    <p:sldLayoutId id="2147484211" r:id="rId3"/>
    <p:sldLayoutId id="2147484212" r:id="rId4"/>
    <p:sldLayoutId id="2147484213" r:id="rId5"/>
    <p:sldLayoutId id="2147484214" r:id="rId6"/>
    <p:sldLayoutId id="2147484215" r:id="rId7"/>
    <p:sldLayoutId id="2147484216" r:id="rId8"/>
    <p:sldLayoutId id="2147484217" r:id="rId9"/>
    <p:sldLayoutId id="2147484218" r:id="rId10"/>
    <p:sldLayoutId id="2147484219" r:id="rId11"/>
    <p:sldLayoutId id="2147484220" r:id="rId12"/>
    <p:sldLayoutId id="2147484221" r:id="rId13"/>
    <p:sldLayoutId id="2147484222" r:id="rId14"/>
    <p:sldLayoutId id="2147484223" r:id="rId15"/>
    <p:sldLayoutId id="2147484224" r:id="rId16"/>
    <p:sldLayoutId id="214748422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6D63-62FC-4188-BB26-76F6F6BEA0A2}"/>
              </a:ext>
            </a:extLst>
          </p:cNvPr>
          <p:cNvSpPr>
            <a:spLocks noGrp="1"/>
          </p:cNvSpPr>
          <p:nvPr>
            <p:ph type="ctrTitle"/>
          </p:nvPr>
        </p:nvSpPr>
        <p:spPr>
          <a:xfrm>
            <a:off x="395518" y="1470991"/>
            <a:ext cx="11700688" cy="5022574"/>
          </a:xfrm>
        </p:spPr>
        <p:txBody>
          <a:bodyPr>
            <a:normAutofit fontScale="90000"/>
          </a:bodyPr>
          <a:lstStyle/>
          <a:p>
            <a:pPr algn="l"/>
            <a:r>
              <a:rPr lang="en-US" sz="2800" dirty="0">
                <a:solidFill>
                  <a:schemeClr val="accent6">
                    <a:lumMod val="40000"/>
                    <a:lumOff val="60000"/>
                  </a:schemeClr>
                </a:solidFill>
              </a:rPr>
              <a:t>Group Members:-</a:t>
            </a:r>
            <a:br>
              <a:rPr lang="en-US" sz="2800" dirty="0">
                <a:solidFill>
                  <a:schemeClr val="tx1"/>
                </a:solidFill>
              </a:rPr>
            </a:br>
            <a:br>
              <a:rPr lang="en-US" sz="2800" dirty="0"/>
            </a:br>
            <a:r>
              <a:rPr lang="en-US" sz="2800" dirty="0">
                <a:solidFill>
                  <a:schemeClr val="accent3">
                    <a:lumMod val="60000"/>
                    <a:lumOff val="40000"/>
                  </a:schemeClr>
                </a:solidFill>
              </a:rPr>
              <a:t>1. Mr. Sandip Tarachand  Mohane</a:t>
            </a:r>
            <a:br>
              <a:rPr lang="en-US" sz="2800" dirty="0">
                <a:solidFill>
                  <a:schemeClr val="accent3">
                    <a:lumMod val="60000"/>
                    <a:lumOff val="40000"/>
                  </a:schemeClr>
                </a:solidFill>
              </a:rPr>
            </a:br>
            <a:r>
              <a:rPr lang="en-US" sz="2800" dirty="0">
                <a:solidFill>
                  <a:schemeClr val="accent3">
                    <a:lumMod val="60000"/>
                    <a:lumOff val="40000"/>
                  </a:schemeClr>
                </a:solidFill>
              </a:rPr>
              <a:t>2. Ms. Prajakta Sanjay Bhavsar</a:t>
            </a:r>
            <a:br>
              <a:rPr lang="en-US" sz="2800" dirty="0">
                <a:solidFill>
                  <a:schemeClr val="accent3">
                    <a:lumMod val="60000"/>
                    <a:lumOff val="40000"/>
                  </a:schemeClr>
                </a:solidFill>
              </a:rPr>
            </a:br>
            <a:r>
              <a:rPr lang="en-US" sz="2800" dirty="0">
                <a:solidFill>
                  <a:schemeClr val="accent3">
                    <a:lumMod val="60000"/>
                    <a:lumOff val="40000"/>
                  </a:schemeClr>
                </a:solidFill>
              </a:rPr>
              <a:t>3. Mr. Prashant Dnyaneshwar Wagh</a:t>
            </a:r>
            <a:br>
              <a:rPr lang="en-US" sz="2800" dirty="0">
                <a:solidFill>
                  <a:schemeClr val="accent3">
                    <a:lumMod val="60000"/>
                    <a:lumOff val="40000"/>
                  </a:schemeClr>
                </a:solidFill>
              </a:rPr>
            </a:br>
            <a:r>
              <a:rPr lang="en-US" sz="2800" dirty="0">
                <a:solidFill>
                  <a:schemeClr val="accent3">
                    <a:lumMod val="60000"/>
                    <a:lumOff val="40000"/>
                  </a:schemeClr>
                </a:solidFill>
              </a:rPr>
              <a:t>4. Mr. Shubham Hitendra Mali</a:t>
            </a:r>
            <a:br>
              <a:rPr lang="en-US" sz="2800" dirty="0">
                <a:solidFill>
                  <a:schemeClr val="accent3">
                    <a:lumMod val="60000"/>
                    <a:lumOff val="40000"/>
                  </a:schemeClr>
                </a:solidFill>
              </a:rPr>
            </a:br>
            <a:r>
              <a:rPr lang="en-US" sz="2800" dirty="0">
                <a:solidFill>
                  <a:schemeClr val="accent3">
                    <a:lumMod val="60000"/>
                    <a:lumOff val="40000"/>
                  </a:schemeClr>
                </a:solidFill>
              </a:rPr>
              <a:t>5. Mr. Hritvik Manohar Bhadane</a:t>
            </a:r>
            <a:br>
              <a:rPr lang="en-US" sz="2800" dirty="0">
                <a:solidFill>
                  <a:schemeClr val="accent3">
                    <a:lumMod val="60000"/>
                    <a:lumOff val="40000"/>
                  </a:schemeClr>
                </a:solidFill>
              </a:rPr>
            </a:br>
            <a:r>
              <a:rPr lang="en-US" sz="2800" dirty="0">
                <a:solidFill>
                  <a:schemeClr val="accent3">
                    <a:lumMod val="60000"/>
                    <a:lumOff val="40000"/>
                  </a:schemeClr>
                </a:solidFill>
              </a:rPr>
              <a:t>6. Ms. Akanksha Sanjay Mahajan</a:t>
            </a:r>
            <a:br>
              <a:rPr lang="en-US" sz="2800" dirty="0">
                <a:solidFill>
                  <a:schemeClr val="accent3">
                    <a:lumMod val="60000"/>
                    <a:lumOff val="40000"/>
                  </a:schemeClr>
                </a:solidFill>
              </a:rPr>
            </a:br>
            <a:r>
              <a:rPr lang="en-US" sz="2800" dirty="0">
                <a:solidFill>
                  <a:schemeClr val="accent3">
                    <a:lumMod val="60000"/>
                    <a:lumOff val="40000"/>
                  </a:schemeClr>
                </a:solidFill>
              </a:rPr>
              <a:t>                                                                 </a:t>
            </a:r>
            <a:br>
              <a:rPr lang="en-US" sz="3200" dirty="0">
                <a:solidFill>
                  <a:schemeClr val="accent3">
                    <a:lumMod val="60000"/>
                    <a:lumOff val="40000"/>
                  </a:schemeClr>
                </a:solidFill>
              </a:rPr>
            </a:br>
            <a:r>
              <a:rPr lang="en-US" sz="3200" dirty="0">
                <a:solidFill>
                  <a:schemeClr val="accent3">
                    <a:lumMod val="60000"/>
                    <a:lumOff val="40000"/>
                  </a:schemeClr>
                </a:solidFill>
              </a:rPr>
              <a:t>                                                     </a:t>
            </a:r>
            <a:r>
              <a:rPr lang="en-US" sz="2800" dirty="0">
                <a:solidFill>
                  <a:schemeClr val="accent6">
                    <a:lumMod val="40000"/>
                    <a:lumOff val="60000"/>
                  </a:schemeClr>
                </a:solidFill>
              </a:rPr>
              <a:t>Guide Name</a:t>
            </a:r>
            <a:br>
              <a:rPr lang="en-US" sz="3200" dirty="0">
                <a:solidFill>
                  <a:schemeClr val="accent3">
                    <a:lumMod val="60000"/>
                    <a:lumOff val="40000"/>
                  </a:schemeClr>
                </a:solidFill>
              </a:rPr>
            </a:br>
            <a:r>
              <a:rPr lang="en-US" sz="3200" dirty="0">
                <a:solidFill>
                  <a:schemeClr val="accent3">
                    <a:lumMod val="60000"/>
                    <a:lumOff val="40000"/>
                  </a:schemeClr>
                </a:solidFill>
              </a:rPr>
              <a:t>                                            madishetti  rajashekhar</a:t>
            </a:r>
            <a:br>
              <a:rPr lang="en-US" sz="2800" dirty="0">
                <a:solidFill>
                  <a:schemeClr val="accent3">
                    <a:lumMod val="60000"/>
                    <a:lumOff val="40000"/>
                  </a:schemeClr>
                </a:solidFill>
              </a:rPr>
            </a:br>
            <a:endParaRPr lang="en-US" sz="2800" dirty="0">
              <a:solidFill>
                <a:schemeClr val="accent3">
                  <a:lumMod val="60000"/>
                  <a:lumOff val="40000"/>
                </a:schemeClr>
              </a:solidFill>
            </a:endParaRPr>
          </a:p>
        </p:txBody>
      </p:sp>
      <p:sp>
        <p:nvSpPr>
          <p:cNvPr id="3" name="Subtitle 2">
            <a:extLst>
              <a:ext uri="{FF2B5EF4-FFF2-40B4-BE49-F238E27FC236}">
                <a16:creationId xmlns:a16="http://schemas.microsoft.com/office/drawing/2014/main" id="{B4341CA2-8E71-4692-B0E3-568B80D1FD26}"/>
              </a:ext>
            </a:extLst>
          </p:cNvPr>
          <p:cNvSpPr>
            <a:spLocks noGrp="1"/>
          </p:cNvSpPr>
          <p:nvPr>
            <p:ph type="subTitle" idx="1"/>
          </p:nvPr>
        </p:nvSpPr>
        <p:spPr>
          <a:xfrm rot="10800000" flipH="1" flipV="1">
            <a:off x="1122680" y="132522"/>
            <a:ext cx="10673803" cy="1484243"/>
          </a:xfrm>
        </p:spPr>
        <p:txBody>
          <a:bodyPr>
            <a:normAutofit/>
          </a:bodyPr>
          <a:lstStyle/>
          <a:p>
            <a:pPr algn="ctr"/>
            <a:r>
              <a:rPr lang="en-US" sz="3200" b="1" dirty="0">
                <a:solidFill>
                  <a:schemeClr val="accent6">
                    <a:lumMod val="40000"/>
                    <a:lumOff val="60000"/>
                  </a:schemeClr>
                </a:solidFill>
              </a:rPr>
              <a:t>Domain:- Finance</a:t>
            </a:r>
            <a:br>
              <a:rPr lang="en-US" sz="3200" b="1" dirty="0">
                <a:solidFill>
                  <a:srgbClr val="0070C0"/>
                </a:solidFill>
              </a:rPr>
            </a:br>
            <a:r>
              <a:rPr lang="en-US" sz="3200" b="1" dirty="0">
                <a:solidFill>
                  <a:schemeClr val="accent1">
                    <a:lumMod val="60000"/>
                    <a:lumOff val="40000"/>
                  </a:schemeClr>
                </a:solidFill>
              </a:rPr>
              <a:t>Project On Bankruptcy Prevention</a:t>
            </a:r>
          </a:p>
        </p:txBody>
      </p:sp>
    </p:spTree>
    <p:extLst>
      <p:ext uri="{BB962C8B-B14F-4D97-AF65-F5344CB8AC3E}">
        <p14:creationId xmlns:p14="http://schemas.microsoft.com/office/powerpoint/2010/main" val="4116754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12035"/>
            <a:ext cx="10353761" cy="993913"/>
          </a:xfrm>
        </p:spPr>
        <p:txBody>
          <a:bodyPr/>
          <a:lstStyle/>
          <a:p>
            <a:r>
              <a:rPr lang="en-US" dirty="0">
                <a:solidFill>
                  <a:schemeClr val="accent1">
                    <a:lumMod val="60000"/>
                    <a:lumOff val="40000"/>
                  </a:schemeClr>
                </a:solidFill>
              </a:rPr>
              <a:t>MODEL RESULTS</a:t>
            </a:r>
            <a:endParaRPr lang="en-IN" dirty="0">
              <a:solidFill>
                <a:schemeClr val="accent1">
                  <a:lumMod val="60000"/>
                  <a:lumOff val="40000"/>
                </a:schemeClr>
              </a:solidFill>
            </a:endParaRPr>
          </a:p>
        </p:txBody>
      </p:sp>
      <p:sp>
        <p:nvSpPr>
          <p:cNvPr id="3" name="Content Placeholder 2"/>
          <p:cNvSpPr>
            <a:spLocks noGrp="1"/>
          </p:cNvSpPr>
          <p:nvPr>
            <p:ph idx="1"/>
          </p:nvPr>
        </p:nvSpPr>
        <p:spPr>
          <a:xfrm>
            <a:off x="913795" y="1643270"/>
            <a:ext cx="10353762" cy="4147930"/>
          </a:xfrm>
        </p:spPr>
        <p:txBody>
          <a:bodyPr/>
          <a:lstStyle/>
          <a:p>
            <a:r>
              <a:rPr lang="en-US" dirty="0">
                <a:effectLst/>
              </a:rPr>
              <a:t>KNN algorithm gives 100% accuracy.</a:t>
            </a:r>
          </a:p>
          <a:p>
            <a:r>
              <a:rPr lang="en-US" dirty="0">
                <a:effectLst/>
              </a:rPr>
              <a:t> SVM algorithm gives 100% accuracy.</a:t>
            </a:r>
          </a:p>
          <a:p>
            <a:r>
              <a:rPr lang="en-US" dirty="0">
                <a:effectLst/>
              </a:rPr>
              <a:t> NB algorithm gives 96% accuracy.</a:t>
            </a:r>
          </a:p>
          <a:p>
            <a:r>
              <a:rPr lang="en-US" dirty="0">
                <a:effectLst/>
              </a:rPr>
              <a:t>Decision Tree algorithm gives 100% accuracy.</a:t>
            </a:r>
          </a:p>
          <a:p>
            <a:r>
              <a:rPr lang="en-US" dirty="0">
                <a:effectLst/>
              </a:rPr>
              <a:t> LR algorithm gives 100% accuracy.</a:t>
            </a:r>
            <a:endParaRPr lang="en-IN" dirty="0"/>
          </a:p>
        </p:txBody>
      </p:sp>
    </p:spTree>
    <p:extLst>
      <p:ext uri="{BB962C8B-B14F-4D97-AF65-F5344CB8AC3E}">
        <p14:creationId xmlns:p14="http://schemas.microsoft.com/office/powerpoint/2010/main" val="67162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530087"/>
            <a:ext cx="10353761" cy="1020418"/>
          </a:xfrm>
        </p:spPr>
        <p:txBody>
          <a:bodyPr>
            <a:normAutofit fontScale="90000"/>
          </a:bodyPr>
          <a:lstStyle/>
          <a:p>
            <a:pPr lvl="0"/>
            <a:r>
              <a:rPr lang="en-US" sz="3600" dirty="0">
                <a:solidFill>
                  <a:schemeClr val="accent1">
                    <a:lumMod val="60000"/>
                    <a:lumOff val="40000"/>
                  </a:schemeClr>
                </a:solidFill>
                <a:latin typeface="Arial"/>
                <a:ea typeface="Arial"/>
                <a:cs typeface="Arial"/>
                <a:sym typeface="Arial"/>
              </a:rPr>
              <a:t>Model Deployment using Streamlit </a:t>
            </a:r>
            <a:br>
              <a:rPr lang="en-US" sz="3600" dirty="0">
                <a:solidFill>
                  <a:schemeClr val="accent1">
                    <a:lumMod val="60000"/>
                    <a:lumOff val="40000"/>
                  </a:schemeClr>
                </a:solidFill>
                <a:latin typeface="Arial"/>
                <a:ea typeface="Arial"/>
                <a:cs typeface="Arial"/>
                <a:sym typeface="Arial"/>
              </a:rPr>
            </a:br>
            <a:r>
              <a:rPr lang="en-US" sz="3600" dirty="0">
                <a:solidFill>
                  <a:schemeClr val="accent1">
                    <a:lumMod val="60000"/>
                    <a:lumOff val="40000"/>
                  </a:schemeClr>
                </a:solidFill>
                <a:latin typeface="Arial"/>
                <a:ea typeface="Arial"/>
                <a:cs typeface="Arial"/>
                <a:sym typeface="Arial"/>
              </a:rPr>
              <a:t>method.</a:t>
            </a:r>
            <a:br>
              <a:rPr lang="en-US" dirty="0"/>
            </a:br>
            <a:endParaRPr lang="en-IN" dirty="0"/>
          </a:p>
        </p:txBody>
      </p:sp>
      <p:pic>
        <p:nvPicPr>
          <p:cNvPr id="10" name="Content Placeholder 9">
            <a:extLst>
              <a:ext uri="{FF2B5EF4-FFF2-40B4-BE49-F238E27FC236}">
                <a16:creationId xmlns:a16="http://schemas.microsoft.com/office/drawing/2014/main" id="{B6159BC0-B785-46C3-8AA0-A3B0AA2DC1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4444" y="1364975"/>
            <a:ext cx="5171556" cy="5274364"/>
          </a:xfrm>
        </p:spPr>
      </p:pic>
      <p:pic>
        <p:nvPicPr>
          <p:cNvPr id="12" name="Picture 11">
            <a:extLst>
              <a:ext uri="{FF2B5EF4-FFF2-40B4-BE49-F238E27FC236}">
                <a16:creationId xmlns:a16="http://schemas.microsoft.com/office/drawing/2014/main" id="{4C2823D0-EB49-4DB3-8F62-09A5943A2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114" y="1412739"/>
            <a:ext cx="5171556" cy="5226599"/>
          </a:xfrm>
          <a:prstGeom prst="rect">
            <a:avLst/>
          </a:prstGeom>
        </p:spPr>
      </p:pic>
    </p:spTree>
    <p:extLst>
      <p:ext uri="{BB962C8B-B14F-4D97-AF65-F5344CB8AC3E}">
        <p14:creationId xmlns:p14="http://schemas.microsoft.com/office/powerpoint/2010/main" val="641604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244" y="209007"/>
            <a:ext cx="9733512" cy="1254034"/>
          </a:xfrm>
        </p:spPr>
        <p:txBody>
          <a:bodyPr/>
          <a:lstStyle/>
          <a:p>
            <a:pPr lvl="0"/>
            <a:r>
              <a:rPr lang="en-US" sz="3600" dirty="0">
                <a:solidFill>
                  <a:schemeClr val="accent1">
                    <a:lumMod val="60000"/>
                    <a:lumOff val="40000"/>
                  </a:schemeClr>
                </a:solidFill>
                <a:latin typeface="Arial"/>
                <a:ea typeface="Arial"/>
                <a:cs typeface="Arial"/>
                <a:sym typeface="Arial"/>
              </a:rPr>
              <a:t>CHALLENGES FACED</a:t>
            </a:r>
            <a:br>
              <a:rPr lang="en-US" sz="3600" dirty="0">
                <a:solidFill>
                  <a:schemeClr val="accent1">
                    <a:lumMod val="60000"/>
                    <a:lumOff val="40000"/>
                  </a:schemeClr>
                </a:solidFill>
                <a:latin typeface="Arial"/>
                <a:ea typeface="Arial"/>
                <a:cs typeface="Arial"/>
                <a:sym typeface="Arial"/>
              </a:rPr>
            </a:br>
            <a:r>
              <a:rPr lang="en-US" sz="3600" dirty="0">
                <a:solidFill>
                  <a:schemeClr val="accent1">
                    <a:lumMod val="60000"/>
                    <a:lumOff val="40000"/>
                  </a:schemeClr>
                </a:solidFill>
                <a:latin typeface="Arial"/>
                <a:ea typeface="Arial"/>
                <a:cs typeface="Arial"/>
                <a:sym typeface="Arial"/>
              </a:rPr>
              <a:t>How did you overcome?</a:t>
            </a:r>
            <a:endParaRPr lang="en-IN" dirty="0">
              <a:solidFill>
                <a:schemeClr val="accent1">
                  <a:lumMod val="60000"/>
                  <a:lumOff val="40000"/>
                </a:schemeClr>
              </a:solidFill>
            </a:endParaRPr>
          </a:p>
        </p:txBody>
      </p:sp>
      <p:sp>
        <p:nvSpPr>
          <p:cNvPr id="3" name="Text Placeholder 2"/>
          <p:cNvSpPr>
            <a:spLocks noGrp="1"/>
          </p:cNvSpPr>
          <p:nvPr>
            <p:ph type="body" idx="1"/>
          </p:nvPr>
        </p:nvSpPr>
        <p:spPr>
          <a:xfrm>
            <a:off x="1229243" y="1842052"/>
            <a:ext cx="10724217" cy="4214191"/>
          </a:xfrm>
        </p:spPr>
        <p:txBody>
          <a:bodyPr/>
          <a:lstStyle/>
          <a:p>
            <a:pPr algn="l"/>
            <a:endParaRPr lang="en-US" dirty="0">
              <a:effectLst/>
            </a:endParaRPr>
          </a:p>
          <a:p>
            <a:pPr marL="342900" indent="-342900" algn="l">
              <a:buFont typeface="Wingdings" panose="05000000000000000000" pitchFamily="2" charset="2"/>
              <a:buChar char="v"/>
            </a:pPr>
            <a:r>
              <a:rPr lang="en-US" dirty="0">
                <a:effectLst/>
              </a:rPr>
              <a:t>There are 147 duplicate values.</a:t>
            </a:r>
          </a:p>
          <a:p>
            <a:pPr marL="342900" indent="-342900" algn="l">
              <a:buFont typeface="Wingdings" panose="05000000000000000000" pitchFamily="2" charset="2"/>
              <a:buChar char="v"/>
            </a:pPr>
            <a:r>
              <a:rPr lang="en-US" dirty="0">
                <a:effectLst/>
              </a:rPr>
              <a:t> Class variable was in object .</a:t>
            </a:r>
          </a:p>
          <a:p>
            <a:pPr marL="342900" indent="-342900" algn="l">
              <a:buFont typeface="Wingdings" panose="05000000000000000000" pitchFamily="2" charset="2"/>
              <a:buChar char="v"/>
            </a:pPr>
            <a:r>
              <a:rPr lang="en-US" dirty="0">
                <a:effectLst/>
              </a:rPr>
              <a:t>Using label encoding we changed them into 0 and 1 for better understanding.</a:t>
            </a:r>
          </a:p>
          <a:p>
            <a:pPr marL="342900" indent="-342900" algn="l">
              <a:buFont typeface="Wingdings" panose="05000000000000000000" pitchFamily="2" charset="2"/>
              <a:buChar char="v"/>
            </a:pPr>
            <a:r>
              <a:rPr lang="en-US" dirty="0">
                <a:effectLst/>
              </a:rPr>
              <a:t> We faced visualization issues.</a:t>
            </a:r>
            <a:endParaRPr lang="en-IN" dirty="0"/>
          </a:p>
        </p:txBody>
      </p:sp>
    </p:spTree>
    <p:extLst>
      <p:ext uri="{BB962C8B-B14F-4D97-AF65-F5344CB8AC3E}">
        <p14:creationId xmlns:p14="http://schemas.microsoft.com/office/powerpoint/2010/main" val="4157199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16D4A-23D6-47B9-A53A-E237D46855FC}"/>
              </a:ext>
            </a:extLst>
          </p:cNvPr>
          <p:cNvSpPr>
            <a:spLocks noGrp="1"/>
          </p:cNvSpPr>
          <p:nvPr>
            <p:ph type="title"/>
          </p:nvPr>
        </p:nvSpPr>
        <p:spPr>
          <a:xfrm>
            <a:off x="371060" y="1099930"/>
            <a:ext cx="11661913" cy="4452731"/>
          </a:xfrm>
        </p:spPr>
        <p:txBody>
          <a:bodyPr>
            <a:normAutofit/>
          </a:bodyPr>
          <a:lstStyle/>
          <a:p>
            <a:pPr algn="ctr"/>
            <a:r>
              <a:rPr lang="en-US" sz="6600" dirty="0"/>
              <a:t>Thank You</a:t>
            </a:r>
          </a:p>
        </p:txBody>
      </p:sp>
    </p:spTree>
    <p:extLst>
      <p:ext uri="{BB962C8B-B14F-4D97-AF65-F5344CB8AC3E}">
        <p14:creationId xmlns:p14="http://schemas.microsoft.com/office/powerpoint/2010/main" val="558163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F567-31E3-4C0A-8DE3-4C10873A8266}"/>
              </a:ext>
            </a:extLst>
          </p:cNvPr>
          <p:cNvSpPr>
            <a:spLocks noGrp="1"/>
          </p:cNvSpPr>
          <p:nvPr>
            <p:ph type="title"/>
          </p:nvPr>
        </p:nvSpPr>
        <p:spPr>
          <a:xfrm>
            <a:off x="507999" y="1520382"/>
            <a:ext cx="11065691" cy="2645218"/>
          </a:xfrm>
        </p:spPr>
        <p:txBody>
          <a:bodyPr>
            <a:normAutofit fontScale="90000"/>
          </a:bodyPr>
          <a:lstStyle/>
          <a:p>
            <a:br>
              <a:rPr lang="en-US" dirty="0"/>
            </a:br>
            <a:br>
              <a:rPr lang="en-US" dirty="0"/>
            </a:br>
            <a:r>
              <a:rPr lang="en-US" dirty="0"/>
              <a:t>     </a:t>
            </a:r>
            <a:r>
              <a:rPr lang="en-US" sz="3100" dirty="0">
                <a:solidFill>
                  <a:schemeClr val="tx1"/>
                </a:solidFill>
              </a:rPr>
              <a:t>When an organisation is unable to honour  its financial obligations or make payment to its creditors, it files for bankruptcy.</a:t>
            </a:r>
            <a:br>
              <a:rPr lang="en-US" dirty="0"/>
            </a:br>
            <a:endParaRPr lang="en-US" dirty="0"/>
          </a:p>
        </p:txBody>
      </p:sp>
      <p:sp>
        <p:nvSpPr>
          <p:cNvPr id="3" name="Content Placeholder 2">
            <a:extLst>
              <a:ext uri="{FF2B5EF4-FFF2-40B4-BE49-F238E27FC236}">
                <a16:creationId xmlns:a16="http://schemas.microsoft.com/office/drawing/2014/main" id="{3A57A7D7-09B9-4FA3-827F-5E24F3A4EF3A}"/>
              </a:ext>
            </a:extLst>
          </p:cNvPr>
          <p:cNvSpPr>
            <a:spLocks noGrp="1"/>
          </p:cNvSpPr>
          <p:nvPr>
            <p:ph idx="1"/>
          </p:nvPr>
        </p:nvSpPr>
        <p:spPr>
          <a:xfrm rot="10800000" flipH="1" flipV="1">
            <a:off x="2912084" y="1041042"/>
            <a:ext cx="6257520" cy="958679"/>
          </a:xfrm>
        </p:spPr>
        <p:txBody>
          <a:bodyPr>
            <a:noAutofit/>
          </a:bodyPr>
          <a:lstStyle/>
          <a:p>
            <a:pPr marL="0" indent="0" algn="ctr">
              <a:buNone/>
            </a:pPr>
            <a:r>
              <a:rPr lang="en-US" sz="4000" b="1" dirty="0">
                <a:solidFill>
                  <a:schemeClr val="accent1">
                    <a:lumMod val="60000"/>
                    <a:lumOff val="40000"/>
                  </a:schemeClr>
                </a:solidFill>
              </a:rPr>
              <a:t>What Bankruptcy Means ?</a:t>
            </a:r>
          </a:p>
        </p:txBody>
      </p:sp>
    </p:spTree>
    <p:extLst>
      <p:ext uri="{BB962C8B-B14F-4D97-AF65-F5344CB8AC3E}">
        <p14:creationId xmlns:p14="http://schemas.microsoft.com/office/powerpoint/2010/main" val="182353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867B-981A-4742-8F86-F83FAD3BCB76}"/>
              </a:ext>
            </a:extLst>
          </p:cNvPr>
          <p:cNvSpPr>
            <a:spLocks noGrp="1"/>
          </p:cNvSpPr>
          <p:nvPr>
            <p:ph type="title"/>
          </p:nvPr>
        </p:nvSpPr>
        <p:spPr>
          <a:xfrm>
            <a:off x="677333" y="-2060223"/>
            <a:ext cx="11234379" cy="4346223"/>
          </a:xfrm>
        </p:spPr>
        <p:txBody>
          <a:bodyPr>
            <a:normAutofit/>
          </a:bodyPr>
          <a:lstStyle/>
          <a:p>
            <a:br>
              <a:rPr lang="en-US" dirty="0"/>
            </a:br>
            <a:r>
              <a:rPr lang="en-US" dirty="0"/>
              <a:t> </a:t>
            </a:r>
            <a:br>
              <a:rPr lang="en-US" dirty="0"/>
            </a:br>
            <a:br>
              <a:rPr lang="en-US" dirty="0"/>
            </a:br>
            <a:br>
              <a:rPr lang="en-US" dirty="0"/>
            </a:br>
            <a:br>
              <a:rPr lang="en-US" dirty="0"/>
            </a:br>
            <a:r>
              <a:rPr lang="en-US" b="1" dirty="0">
                <a:solidFill>
                  <a:schemeClr val="accent1">
                    <a:lumMod val="60000"/>
                    <a:lumOff val="40000"/>
                  </a:schemeClr>
                </a:solidFill>
              </a:rPr>
              <a:t>Project Objective</a:t>
            </a:r>
          </a:p>
        </p:txBody>
      </p:sp>
      <p:sp>
        <p:nvSpPr>
          <p:cNvPr id="3" name="Content Placeholder 2">
            <a:extLst>
              <a:ext uri="{FF2B5EF4-FFF2-40B4-BE49-F238E27FC236}">
                <a16:creationId xmlns:a16="http://schemas.microsoft.com/office/drawing/2014/main" id="{E2D8305C-153F-43B1-831E-2317D8960815}"/>
              </a:ext>
            </a:extLst>
          </p:cNvPr>
          <p:cNvSpPr>
            <a:spLocks noGrp="1"/>
          </p:cNvSpPr>
          <p:nvPr>
            <p:ph idx="1"/>
          </p:nvPr>
        </p:nvSpPr>
        <p:spPr>
          <a:xfrm>
            <a:off x="677333" y="2286000"/>
            <a:ext cx="10857169" cy="3313290"/>
          </a:xfrm>
        </p:spPr>
        <p:txBody>
          <a:bodyPr>
            <a:normAutofit/>
          </a:bodyPr>
          <a:lstStyle/>
          <a:p>
            <a:pPr algn="ctr"/>
            <a:r>
              <a:rPr lang="en-US" sz="3200" dirty="0"/>
              <a:t>This is a classification project, since the variable to predict is binary (bankruptcy or non-bankruptcy). The goal here is to model the probability that a business goes bankrupt from different features.</a:t>
            </a:r>
          </a:p>
          <a:p>
            <a:pPr marL="0" indent="0">
              <a:buNone/>
            </a:pPr>
            <a:br>
              <a:rPr lang="en-US" dirty="0"/>
            </a:br>
            <a:endParaRPr lang="en-US" dirty="0"/>
          </a:p>
        </p:txBody>
      </p:sp>
    </p:spTree>
    <p:extLst>
      <p:ext uri="{BB962C8B-B14F-4D97-AF65-F5344CB8AC3E}">
        <p14:creationId xmlns:p14="http://schemas.microsoft.com/office/powerpoint/2010/main" val="3859650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600" dirty="0">
                <a:solidFill>
                  <a:schemeClr val="accent1">
                    <a:lumMod val="60000"/>
                    <a:lumOff val="40000"/>
                  </a:schemeClr>
                </a:solidFill>
                <a:latin typeface="Arial"/>
                <a:ea typeface="Arial"/>
                <a:cs typeface="Arial"/>
                <a:sym typeface="Arial"/>
              </a:rPr>
              <a:t>Project Architecture </a:t>
            </a:r>
            <a:endParaRPr lang="en-IN" dirty="0">
              <a:solidFill>
                <a:schemeClr val="accent1">
                  <a:lumMod val="60000"/>
                  <a:lumOff val="40000"/>
                </a:schemeClr>
              </a:solidFill>
            </a:endParaRPr>
          </a:p>
        </p:txBody>
      </p:sp>
      <p:sp>
        <p:nvSpPr>
          <p:cNvPr id="3" name="Content Placeholder 2"/>
          <p:cNvSpPr>
            <a:spLocks noGrp="1"/>
          </p:cNvSpPr>
          <p:nvPr>
            <p:ph idx="1"/>
          </p:nvPr>
        </p:nvSpPr>
        <p:spPr>
          <a:xfrm>
            <a:off x="913795" y="1669774"/>
            <a:ext cx="10353762" cy="4578626"/>
          </a:xfrm>
        </p:spPr>
        <p:txBody>
          <a:bodyPr/>
          <a:lstStyle/>
          <a:p>
            <a:r>
              <a:rPr lang="en-US" dirty="0">
                <a:effectLst/>
              </a:rPr>
              <a:t>1. Define and understand the problem</a:t>
            </a:r>
          </a:p>
          <a:p>
            <a:r>
              <a:rPr lang="en-US" dirty="0">
                <a:effectLst/>
              </a:rPr>
              <a:t>2. Data collection</a:t>
            </a:r>
          </a:p>
          <a:p>
            <a:r>
              <a:rPr lang="en-US" dirty="0">
                <a:effectLst/>
              </a:rPr>
              <a:t>3. Data cleaning and preparation</a:t>
            </a:r>
          </a:p>
          <a:p>
            <a:r>
              <a:rPr lang="en-US" dirty="0">
                <a:effectLst/>
              </a:rPr>
              <a:t>4. Exploratory data analysis</a:t>
            </a:r>
          </a:p>
          <a:p>
            <a:pPr>
              <a:buFont typeface="Wingdings" panose="05000000000000000000" pitchFamily="2" charset="2"/>
              <a:buChar char="v"/>
            </a:pPr>
            <a:r>
              <a:rPr lang="en-US" dirty="0">
                <a:effectLst/>
              </a:rPr>
              <a:t>5. Model building </a:t>
            </a:r>
          </a:p>
          <a:p>
            <a:pPr>
              <a:buFont typeface="Wingdings" panose="05000000000000000000" pitchFamily="2" charset="2"/>
              <a:buChar char="v"/>
            </a:pPr>
            <a:r>
              <a:rPr lang="en-US" dirty="0">
                <a:effectLst/>
              </a:rPr>
              <a:t>6.Deployment</a:t>
            </a:r>
          </a:p>
          <a:p>
            <a:pPr>
              <a:buFont typeface="Wingdings" panose="05000000000000000000" pitchFamily="2" charset="2"/>
              <a:buChar char="v"/>
            </a:pPr>
            <a:r>
              <a:rPr lang="en-US" dirty="0">
                <a:effectLst/>
              </a:rPr>
              <a:t> 7.With clients to understand the requirements of a project, is to find customer is bankrupt or non bankrupt including structural elements and the overall budget.</a:t>
            </a:r>
            <a:endParaRPr lang="en-IN" dirty="0">
              <a:solidFill>
                <a:schemeClr val="bg2"/>
              </a:solidFill>
            </a:endParaRPr>
          </a:p>
        </p:txBody>
      </p:sp>
    </p:spTree>
    <p:extLst>
      <p:ext uri="{BB962C8B-B14F-4D97-AF65-F5344CB8AC3E}">
        <p14:creationId xmlns:p14="http://schemas.microsoft.com/office/powerpoint/2010/main" val="114431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1179443"/>
          </a:xfrm>
        </p:spPr>
        <p:txBody>
          <a:bodyPr/>
          <a:lstStyle/>
          <a:p>
            <a:r>
              <a:rPr lang="en-US" dirty="0">
                <a:solidFill>
                  <a:schemeClr val="accent1">
                    <a:lumMod val="60000"/>
                    <a:lumOff val="40000"/>
                  </a:schemeClr>
                </a:solidFill>
              </a:rPr>
              <a:t>DATASET DETAILS</a:t>
            </a:r>
            <a:endParaRPr lang="en-IN" dirty="0">
              <a:solidFill>
                <a:schemeClr val="accent1">
                  <a:lumMod val="60000"/>
                  <a:lumOff val="40000"/>
                </a:schemeClr>
              </a:solidFill>
            </a:endParaRPr>
          </a:p>
        </p:txBody>
      </p:sp>
      <p:sp>
        <p:nvSpPr>
          <p:cNvPr id="3" name="Content Placeholder 2"/>
          <p:cNvSpPr>
            <a:spLocks noGrp="1"/>
          </p:cNvSpPr>
          <p:nvPr>
            <p:ph idx="1"/>
          </p:nvPr>
        </p:nvSpPr>
        <p:spPr>
          <a:xfrm>
            <a:off x="304800" y="1046923"/>
            <a:ext cx="11476383" cy="5592416"/>
          </a:xfrm>
        </p:spPr>
        <p:txBody>
          <a:bodyPr>
            <a:normAutofit/>
          </a:bodyPr>
          <a:lstStyle/>
          <a:p>
            <a:pPr marL="0" lvl="0" indent="0">
              <a:spcBef>
                <a:spcPts val="0"/>
              </a:spcBef>
              <a:buNone/>
            </a:pPr>
            <a:endParaRPr lang="en-US" dirty="0">
              <a:solidFill>
                <a:schemeClr val="tx2">
                  <a:lumMod val="75000"/>
                </a:schemeClr>
              </a:solidFill>
            </a:endParaRPr>
          </a:p>
          <a:p>
            <a:pPr>
              <a:buFont typeface="Wingdings" panose="05000000000000000000" pitchFamily="2" charset="2"/>
              <a:buChar char="v"/>
            </a:pPr>
            <a:r>
              <a:rPr lang="en-US" dirty="0">
                <a:effectLst/>
              </a:rPr>
              <a:t>  The data file contains 7 features about 250 companies The data set includes the following variables.</a:t>
            </a:r>
          </a:p>
          <a:p>
            <a:pPr marL="0" indent="0">
              <a:buNone/>
            </a:pPr>
            <a:r>
              <a:rPr lang="en-US" dirty="0">
                <a:effectLst/>
              </a:rPr>
              <a:t> 1. industrial_risk : 0=low risk, 0.5=medium risk, 1=high risk.</a:t>
            </a:r>
          </a:p>
          <a:p>
            <a:pPr marL="0" indent="0">
              <a:buNone/>
            </a:pPr>
            <a:r>
              <a:rPr lang="en-US" dirty="0">
                <a:effectLst/>
              </a:rPr>
              <a:t> 2. management_risk : 0=low risk, 0.5=medium risk, 1=high risk</a:t>
            </a:r>
          </a:p>
          <a:p>
            <a:pPr marL="0" indent="0">
              <a:buNone/>
            </a:pPr>
            <a:r>
              <a:rPr lang="en-US" dirty="0">
                <a:effectLst/>
              </a:rPr>
              <a:t> 3. financial flexibility: 0=low flexibility, 0.5=medium flexibility, 1=high flexibility. </a:t>
            </a:r>
          </a:p>
          <a:p>
            <a:pPr marL="0" indent="0">
              <a:buNone/>
            </a:pPr>
            <a:r>
              <a:rPr lang="en-US" dirty="0">
                <a:effectLst/>
              </a:rPr>
              <a:t>4. credibility: 0=low credibility, 0.5=medium credibility, 1=high credibility. </a:t>
            </a:r>
          </a:p>
          <a:p>
            <a:pPr marL="0" indent="0">
              <a:buNone/>
            </a:pPr>
            <a:r>
              <a:rPr lang="en-US" dirty="0">
                <a:effectLst/>
              </a:rPr>
              <a:t>5. competitiveness: 0=low competitiveness, 0.5=medium competitiveness, 1=high competitiveness.</a:t>
            </a:r>
          </a:p>
          <a:p>
            <a:pPr marL="0" indent="0">
              <a:buNone/>
            </a:pPr>
            <a:r>
              <a:rPr lang="en-US" dirty="0">
                <a:effectLst/>
              </a:rPr>
              <a:t> 6. operating risk: 0=low risk, 0.5=medium risk, 1=high risk. </a:t>
            </a:r>
          </a:p>
          <a:p>
            <a:pPr marL="0" indent="0">
              <a:buNone/>
            </a:pPr>
            <a:r>
              <a:rPr lang="en-US" dirty="0">
                <a:effectLst/>
              </a:rPr>
              <a:t>7. class: bankruptcy, non-bankruptcy (target variable).</a:t>
            </a:r>
            <a:endParaRPr lang="en-IN" dirty="0"/>
          </a:p>
        </p:txBody>
      </p:sp>
    </p:spTree>
    <p:extLst>
      <p:ext uri="{BB962C8B-B14F-4D97-AF65-F5344CB8AC3E}">
        <p14:creationId xmlns:p14="http://schemas.microsoft.com/office/powerpoint/2010/main" val="350426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85530"/>
            <a:ext cx="10353761" cy="875269"/>
          </a:xfrm>
        </p:spPr>
        <p:txBody>
          <a:bodyPr>
            <a:normAutofit fontScale="90000"/>
          </a:bodyPr>
          <a:lstStyle/>
          <a:p>
            <a:pPr lvl="0">
              <a:spcBef>
                <a:spcPts val="0"/>
              </a:spcBef>
            </a:pPr>
            <a:r>
              <a:rPr lang="en-US" sz="3600" dirty="0">
                <a:solidFill>
                  <a:schemeClr val="accent1">
                    <a:lumMod val="60000"/>
                    <a:lumOff val="40000"/>
                  </a:schemeClr>
                </a:solidFill>
                <a:latin typeface="Arial"/>
                <a:ea typeface="Arial"/>
                <a:cs typeface="Arial"/>
                <a:sym typeface="Arial"/>
              </a:rPr>
              <a:t>Exploratory Data Analysis (EDA)</a:t>
            </a:r>
            <a:br>
              <a:rPr lang="en-US" dirty="0">
                <a:solidFill>
                  <a:schemeClr val="accent1">
                    <a:lumMod val="60000"/>
                    <a:lumOff val="40000"/>
                  </a:schemeClr>
                </a:solidFill>
              </a:rPr>
            </a:br>
            <a:endParaRPr lang="en-IN" dirty="0">
              <a:solidFill>
                <a:schemeClr val="accent1">
                  <a:lumMod val="60000"/>
                  <a:lumOff val="40000"/>
                </a:schemeClr>
              </a:solidFill>
            </a:endParaRPr>
          </a:p>
        </p:txBody>
      </p:sp>
      <p:pic>
        <p:nvPicPr>
          <p:cNvPr id="5" name="Content Placeholder 4">
            <a:extLst>
              <a:ext uri="{FF2B5EF4-FFF2-40B4-BE49-F238E27FC236}">
                <a16:creationId xmlns:a16="http://schemas.microsoft.com/office/drawing/2014/main" id="{265F701F-D9C7-46B6-8D74-4212D4BDA5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999" y="1060799"/>
            <a:ext cx="4996070" cy="2561850"/>
          </a:xfrm>
        </p:spPr>
      </p:pic>
      <p:pic>
        <p:nvPicPr>
          <p:cNvPr id="7" name="Picture 6">
            <a:extLst>
              <a:ext uri="{FF2B5EF4-FFF2-40B4-BE49-F238E27FC236}">
                <a16:creationId xmlns:a16="http://schemas.microsoft.com/office/drawing/2014/main" id="{556DE73B-E6CE-4BC8-ACBB-48E241F9B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99" y="4097649"/>
            <a:ext cx="4996070" cy="2574821"/>
          </a:xfrm>
          <a:prstGeom prst="rect">
            <a:avLst/>
          </a:prstGeom>
        </p:spPr>
      </p:pic>
      <p:pic>
        <p:nvPicPr>
          <p:cNvPr id="9" name="Picture 8">
            <a:extLst>
              <a:ext uri="{FF2B5EF4-FFF2-40B4-BE49-F238E27FC236}">
                <a16:creationId xmlns:a16="http://schemas.microsoft.com/office/drawing/2014/main" id="{BD60D4A6-08C3-4497-8994-67786902A4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5409" y="1060798"/>
            <a:ext cx="6493497" cy="5631550"/>
          </a:xfrm>
          <a:prstGeom prst="rect">
            <a:avLst/>
          </a:prstGeom>
        </p:spPr>
      </p:pic>
    </p:spTree>
    <p:extLst>
      <p:ext uri="{BB962C8B-B14F-4D97-AF65-F5344CB8AC3E}">
        <p14:creationId xmlns:p14="http://schemas.microsoft.com/office/powerpoint/2010/main" val="711525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2A5CD-BA37-414A-AD4B-8D7B2BE66E7C}"/>
              </a:ext>
            </a:extLst>
          </p:cNvPr>
          <p:cNvSpPr>
            <a:spLocks noGrp="1"/>
          </p:cNvSpPr>
          <p:nvPr>
            <p:ph type="title"/>
          </p:nvPr>
        </p:nvSpPr>
        <p:spPr>
          <a:xfrm>
            <a:off x="913795" y="1"/>
            <a:ext cx="10353761" cy="927653"/>
          </a:xfrm>
        </p:spPr>
        <p:txBody>
          <a:bodyPr/>
          <a:lstStyle/>
          <a:p>
            <a:r>
              <a:rPr lang="en-US" dirty="0"/>
              <a:t>Data visualization</a:t>
            </a:r>
          </a:p>
        </p:txBody>
      </p:sp>
      <p:pic>
        <p:nvPicPr>
          <p:cNvPr id="9" name="Content Placeholder 8">
            <a:extLst>
              <a:ext uri="{FF2B5EF4-FFF2-40B4-BE49-F238E27FC236}">
                <a16:creationId xmlns:a16="http://schemas.microsoft.com/office/drawing/2014/main" id="{79845242-9CD4-4F9E-9089-21CBAB85BB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841" y="1918668"/>
            <a:ext cx="5052046" cy="3020664"/>
          </a:xfrm>
        </p:spPr>
      </p:pic>
      <p:pic>
        <p:nvPicPr>
          <p:cNvPr id="11" name="Picture 10">
            <a:extLst>
              <a:ext uri="{FF2B5EF4-FFF2-40B4-BE49-F238E27FC236}">
                <a16:creationId xmlns:a16="http://schemas.microsoft.com/office/drawing/2014/main" id="{63CF012C-0202-45EF-ACF8-B271AD45AB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675" y="1918669"/>
            <a:ext cx="5446644" cy="3020663"/>
          </a:xfrm>
          <a:prstGeom prst="rect">
            <a:avLst/>
          </a:prstGeom>
        </p:spPr>
      </p:pic>
    </p:spTree>
    <p:extLst>
      <p:ext uri="{BB962C8B-B14F-4D97-AF65-F5344CB8AC3E}">
        <p14:creationId xmlns:p14="http://schemas.microsoft.com/office/powerpoint/2010/main" val="2623543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06018"/>
            <a:ext cx="10353761" cy="960782"/>
          </a:xfrm>
        </p:spPr>
        <p:txBody>
          <a:bodyPr/>
          <a:lstStyle/>
          <a:p>
            <a:r>
              <a:rPr lang="en-US" dirty="0">
                <a:solidFill>
                  <a:schemeClr val="accent1">
                    <a:lumMod val="60000"/>
                    <a:lumOff val="40000"/>
                  </a:schemeClr>
                </a:solidFill>
              </a:rPr>
              <a:t>FEATURE ENGINEERING</a:t>
            </a:r>
            <a:endParaRPr lang="en-IN" dirty="0">
              <a:solidFill>
                <a:schemeClr val="accent1">
                  <a:lumMod val="60000"/>
                  <a:lumOff val="40000"/>
                </a:schemeClr>
              </a:solidFill>
            </a:endParaRPr>
          </a:p>
        </p:txBody>
      </p:sp>
      <p:pic>
        <p:nvPicPr>
          <p:cNvPr id="8" name="Content Placeholder 7">
            <a:extLst>
              <a:ext uri="{FF2B5EF4-FFF2-40B4-BE49-F238E27FC236}">
                <a16:creationId xmlns:a16="http://schemas.microsoft.com/office/drawing/2014/main" id="{5BA867D1-D4A7-49A4-B43D-67149E33E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405" y="1066800"/>
            <a:ext cx="4473125" cy="1828800"/>
          </a:xfrm>
        </p:spPr>
      </p:pic>
      <p:pic>
        <p:nvPicPr>
          <p:cNvPr id="10" name="Picture 9">
            <a:extLst>
              <a:ext uri="{FF2B5EF4-FFF2-40B4-BE49-F238E27FC236}">
                <a16:creationId xmlns:a16="http://schemas.microsoft.com/office/drawing/2014/main" id="{4BE92302-D7E0-4410-BE4A-4D4E24CF5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1358" y="1066800"/>
            <a:ext cx="6453808" cy="1828800"/>
          </a:xfrm>
          <a:prstGeom prst="rect">
            <a:avLst/>
          </a:prstGeom>
        </p:spPr>
      </p:pic>
      <p:pic>
        <p:nvPicPr>
          <p:cNvPr id="14" name="Picture 13">
            <a:extLst>
              <a:ext uri="{FF2B5EF4-FFF2-40B4-BE49-F238E27FC236}">
                <a16:creationId xmlns:a16="http://schemas.microsoft.com/office/drawing/2014/main" id="{1DC6426D-C77B-45F3-9CBD-B5018C282C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406" y="3167270"/>
            <a:ext cx="11390760" cy="3485321"/>
          </a:xfrm>
          <a:prstGeom prst="rect">
            <a:avLst/>
          </a:prstGeom>
        </p:spPr>
      </p:pic>
    </p:spTree>
    <p:extLst>
      <p:ext uri="{BB962C8B-B14F-4D97-AF65-F5344CB8AC3E}">
        <p14:creationId xmlns:p14="http://schemas.microsoft.com/office/powerpoint/2010/main" val="2680939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94;p9"/>
          <p:cNvSpPr txBox="1">
            <a:spLocks noGrp="1"/>
          </p:cNvSpPr>
          <p:nvPr>
            <p:ph type="title"/>
          </p:nvPr>
        </p:nvSpPr>
        <p:spPr>
          <a:xfrm>
            <a:off x="913795" y="609600"/>
            <a:ext cx="10895028" cy="535491"/>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3200" dirty="0">
                <a:solidFill>
                  <a:schemeClr val="accent1">
                    <a:lumMod val="60000"/>
                    <a:lumOff val="40000"/>
                  </a:schemeClr>
                </a:solidFill>
                <a:latin typeface="Arial"/>
                <a:ea typeface="Arial"/>
                <a:cs typeface="Arial"/>
                <a:sym typeface="Arial"/>
              </a:rPr>
              <a:t>Model Building</a:t>
            </a:r>
            <a:endParaRPr sz="3200" dirty="0">
              <a:solidFill>
                <a:schemeClr val="accent1">
                  <a:lumMod val="60000"/>
                  <a:lumOff val="40000"/>
                </a:schemeClr>
              </a:solidFill>
            </a:endParaRPr>
          </a:p>
        </p:txBody>
      </p:sp>
      <p:sp>
        <p:nvSpPr>
          <p:cNvPr id="3" name="Content Placeholder 2"/>
          <p:cNvSpPr>
            <a:spLocks noGrp="1"/>
          </p:cNvSpPr>
          <p:nvPr>
            <p:ph idx="1"/>
          </p:nvPr>
        </p:nvSpPr>
        <p:spPr>
          <a:xfrm>
            <a:off x="913795" y="2096063"/>
            <a:ext cx="10353762" cy="4662545"/>
          </a:xfrm>
        </p:spPr>
        <p:txBody>
          <a:bodyPr/>
          <a:lstStyle/>
          <a:p>
            <a:r>
              <a:rPr lang="en-IN" dirty="0"/>
              <a:t>1. Logistic Regression [LR].</a:t>
            </a:r>
          </a:p>
          <a:p>
            <a:r>
              <a:rPr lang="en-IN" dirty="0"/>
              <a:t>2.K-Nearest Neighbour [KNN].</a:t>
            </a:r>
          </a:p>
          <a:p>
            <a:r>
              <a:rPr lang="en-IN" dirty="0"/>
              <a:t>3.Support Vector Machine [SVM].</a:t>
            </a:r>
          </a:p>
          <a:p>
            <a:r>
              <a:rPr lang="en-IN" dirty="0"/>
              <a:t>4.Decision Tree.</a:t>
            </a:r>
          </a:p>
          <a:p>
            <a:r>
              <a:rPr lang="en-IN" dirty="0"/>
              <a:t>5.Naive Bayes.</a:t>
            </a:r>
          </a:p>
          <a:p>
            <a:pPr marL="0" indent="0">
              <a:buNone/>
            </a:pPr>
            <a:r>
              <a:rPr lang="en-IN" dirty="0"/>
              <a:t>                                                                                 </a:t>
            </a:r>
          </a:p>
          <a:p>
            <a:endParaRPr lang="en-IN" dirty="0"/>
          </a:p>
          <a:p>
            <a:endParaRPr lang="en-IN" dirty="0"/>
          </a:p>
          <a:p>
            <a:pPr marL="0" indent="0">
              <a:buNone/>
            </a:pPr>
            <a:r>
              <a:rPr lang="en-IN" dirty="0"/>
              <a:t>                                                                                            K-Nearest Neighbour [KNN].</a:t>
            </a:r>
          </a:p>
          <a:p>
            <a:endParaRPr lang="en-IN" dirty="0"/>
          </a:p>
        </p:txBody>
      </p:sp>
      <p:pic>
        <p:nvPicPr>
          <p:cNvPr id="5" name="Picture 4">
            <a:extLst>
              <a:ext uri="{FF2B5EF4-FFF2-40B4-BE49-F238E27FC236}">
                <a16:creationId xmlns:a16="http://schemas.microsoft.com/office/drawing/2014/main" id="{9B89827E-624C-4F7F-B908-326C4E909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6888" y="1298713"/>
            <a:ext cx="6573078" cy="4784035"/>
          </a:xfrm>
          <a:prstGeom prst="rect">
            <a:avLst/>
          </a:prstGeom>
        </p:spPr>
      </p:pic>
    </p:spTree>
    <p:extLst>
      <p:ext uri="{BB962C8B-B14F-4D97-AF65-F5344CB8AC3E}">
        <p14:creationId xmlns:p14="http://schemas.microsoft.com/office/powerpoint/2010/main" val="6680052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559</TotalTime>
  <Words>504</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Rockwell</vt:lpstr>
      <vt:lpstr>Wingdings</vt:lpstr>
      <vt:lpstr>Damask</vt:lpstr>
      <vt:lpstr>Group Members:-  1. Mr. Sandip Tarachand  Mohane 2. Ms. Prajakta Sanjay Bhavsar 3. Mr. Prashant Dnyaneshwar Wagh 4. Mr. Shubham Hitendra Mali 5. Mr. Hritvik Manohar Bhadane 6. Ms. Akanksha Sanjay Mahajan                                                                                                                        Guide Name                                             madishetti  rajashekhar </vt:lpstr>
      <vt:lpstr>       When an organisation is unable to honour  its financial obligations or make payment to its creditors, it files for bankruptcy. </vt:lpstr>
      <vt:lpstr>      Project Objective</vt:lpstr>
      <vt:lpstr>Project Architecture </vt:lpstr>
      <vt:lpstr>DATASET DETAILS</vt:lpstr>
      <vt:lpstr>Exploratory Data Analysis (EDA) </vt:lpstr>
      <vt:lpstr>Data visualization</vt:lpstr>
      <vt:lpstr>FEATURE ENGINEERING</vt:lpstr>
      <vt:lpstr>Model Building</vt:lpstr>
      <vt:lpstr>MODEL RESULTS</vt:lpstr>
      <vt:lpstr>Model Deployment using Streamlit  method. </vt:lpstr>
      <vt:lpstr>CHALLENGES FACED How did you overcome?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38</cp:revision>
  <dcterms:created xsi:type="dcterms:W3CDTF">2022-12-20T11:32:22Z</dcterms:created>
  <dcterms:modified xsi:type="dcterms:W3CDTF">2023-01-06T06:06:40Z</dcterms:modified>
</cp:coreProperties>
</file>