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5" r:id="rId2"/>
    <p:sldId id="257" r:id="rId3"/>
    <p:sldId id="258" r:id="rId4"/>
    <p:sldId id="270" r:id="rId5"/>
    <p:sldId id="259" r:id="rId6"/>
    <p:sldId id="263" r:id="rId7"/>
    <p:sldId id="267" r:id="rId8"/>
    <p:sldId id="269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8EBBA-C974-4143-8D17-9B2007D73297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A5436-E0D7-4ECA-8B47-DC3399DC2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681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A5436-E0D7-4ECA-8B47-DC3399DC252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933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4EE9C-C118-7A27-E47E-096888C5B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160FF-91E9-183E-0D73-408F0D4CD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A8DD9-4362-82E3-8A20-BEFE2138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7174-4A65-8B48-9A1F-F802FB209C4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70241-1078-0950-1BB3-09B3C4EA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9894F-6CF5-DCF3-4A75-9B1D920C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7AD4-E566-484D-B157-FDB8818A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7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4378C-0FB9-343E-19DF-79049B9F7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1A96A-EAED-5B9F-6C4C-BA1D8FA07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97AA1-E5E7-0EC3-1E7D-A855AC96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7174-4A65-8B48-9A1F-F802FB209C4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1FF8D-1139-5104-B544-52C9B89A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34275-FC5E-9BB8-9A90-16C476C3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7AD4-E566-484D-B157-FDB8818A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8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E3CE4A-2640-6F9C-D624-57BBAF0CC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85C56-A25F-3780-F66A-5BD2F995D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2A3FB-7082-5310-8EAB-CD6D79ED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7174-4A65-8B48-9A1F-F802FB209C4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A7905-938E-9AD7-FD88-CC2F0A8EC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3226B-E41E-4894-76D3-B1694EB4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7AD4-E566-484D-B157-FDB8818A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38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36EB-06AD-4BA7-61B0-49F49F0F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F6AB1-8BDA-F9A0-3653-FAAE42F87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4E311-FDEB-B667-7DFF-27B87EF6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7174-4A65-8B48-9A1F-F802FB209C4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E0D90-DE21-7931-312E-8C953846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1EB81-0A82-9770-D9D0-A486971A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7AD4-E566-484D-B157-FDB8818A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3FCF-1176-8815-98A1-DA0B484F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2F53D-6681-79AE-EBA1-22DEFD0A7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38EE0-5F4E-822F-9E35-756C5F5C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7174-4A65-8B48-9A1F-F802FB209C4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34F1F-5F88-F67A-2EDA-A59F3954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E3F3C-C2C4-108D-83F8-9B3184D5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7AD4-E566-484D-B157-FDB8818A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84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1984-0174-DB94-D0C1-FEA84F89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F3CB5-2B6E-B333-BF11-26819578F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12A5A-8C31-71D7-8644-ACAF9B05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7174-4A65-8B48-9A1F-F802FB209C4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D85DA-FADB-E0B6-C57B-3C44B8C9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E6D16-27CE-19F3-D36C-709F6EDC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7AD4-E566-484D-B157-FDB8818A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48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0EE6-8CAC-7394-5E3A-44E2721AB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5E368-ABB7-71DF-4EC7-CAA93B97C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F58A1-50BF-87E2-557A-C2D088CFE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7CC04-BF69-23F7-0B81-24D366FA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7174-4A65-8B48-9A1F-F802FB209C4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09314-CB2E-4C0C-F459-C6BCAB22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21A20-7D0C-174F-1AC0-4CE5F0EC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7AD4-E566-484D-B157-FDB8818A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6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6075-0447-5508-0460-E5B534074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4DA79-ED17-181E-E1F7-5C8A93C3E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82025-7265-B6DC-142C-F593FDDB5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6D268-2F0F-0BBF-50EF-151DAD704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9B47F-D5A1-05CF-F135-F24EBCAAE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64C2D-D9B8-54EE-9C77-905F4E6F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7174-4A65-8B48-9A1F-F802FB209C4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463FB7-E9C2-6B94-D08B-179219543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18A2A-30C4-7D3F-D290-C3B333AE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7AD4-E566-484D-B157-FDB8818A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CDE53-B79B-2735-6A25-394424C9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527D8-F854-3C16-C255-BF1B313D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7174-4A65-8B48-9A1F-F802FB209C4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28E314-3B47-F45D-1D0B-BBE0C2A8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56FDF-182F-1E64-9770-F8F6818F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7AD4-E566-484D-B157-FDB8818A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6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585CE8-C628-55CB-B61F-90CCDDDA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7174-4A65-8B48-9A1F-F802FB209C4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587562-6AFC-3FBA-5007-2750B305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15591-829B-0927-C954-5C023AA8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7AD4-E566-484D-B157-FDB8818A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6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D1C2D-E285-9158-7283-15BD00E1B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48E02-D359-4B64-D324-7FC7DBC0B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308CB-97A1-5F5D-BCE1-61D2ACC37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091D0-5D8D-ECD1-4AAF-C1D60C07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7174-4A65-8B48-9A1F-F802FB209C4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9023F-CB3C-33DF-2EAD-5C651221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01AA0-AC48-7B30-3D06-F39A95A1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7AD4-E566-484D-B157-FDB8818A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81B5C-932C-B322-0186-71DD4D6E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967C0-E454-621C-4AF1-B2D03CBA3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754AC-D93E-3418-BED8-6EC7F8F31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12665-4A01-B53D-6C40-392742117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7174-4A65-8B48-9A1F-F802FB209C4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3FD1A-2CB9-8D36-D544-24FB0BF8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A8F3C-0062-6B2B-6F4B-DD09D580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7AD4-E566-484D-B157-FDB8818A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0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E55A6-59D7-ABDC-4F6C-C31EDC117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082F3-44A7-0759-D211-00B20A32C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B5883-A65C-7687-EA89-CC9F4CF7F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787174-4A65-8B48-9A1F-F802FB209C4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7557-AE5D-9459-346F-F62D4404D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61199-E4B0-5A7E-0622-A98855B00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FC7AD4-E566-484D-B157-FDB8818A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6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850260-77DC-AB0F-1188-2B958F301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912D21F-CC7C-41FC-CD37-5F1561ABE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318986-EDB6-9A80-851E-0FE7F22D4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19AF92-9462-E810-A64F-149CBD483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21E2ED9-DE05-B9D4-1FA5-5390DA7A4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09F4D75-D373-737D-4F86-3E2BE21F6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52051EB-2D63-2194-A3EF-06F7E15E45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D07B10E-046A-5F9F-8E9C-0656AC5B9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82A7C2-DE24-346E-A45F-5CF0B302F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945" y="1597572"/>
            <a:ext cx="4719145" cy="27902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tx2"/>
                </a:solidFill>
                <a:latin typeface="American Typewriter" panose="02090604020004020304" pitchFamily="18" charset="77"/>
              </a:rPr>
              <a:t>Amazon Sales Analysis Project Report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62273-ABE9-C4D4-713A-5C680F088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9945" y="4424147"/>
            <a:ext cx="4719145" cy="33703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1600" dirty="0">
                <a:solidFill>
                  <a:schemeClr val="tx2"/>
                </a:solidFill>
                <a:latin typeface="American Typewriter" panose="02090604020004020304" pitchFamily="18" charset="77"/>
              </a:rPr>
              <a:t>Prajakta Bose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24EFE68-DC12-583D-D999-72EB24A82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0C6D259-2E58-F2AF-7F68-4A096CF08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55108C7-FEBA-F5EE-7931-5D7C77EBB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8A96066-6A03-F4C5-4FC3-97EF15134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992A370-EF1F-9B3A-BB1B-B6C481476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4575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38484E-4C1E-E6DB-0302-5A1BA88D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008" y="1061545"/>
            <a:ext cx="3184633" cy="48347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tx2"/>
                </a:solidFill>
                <a:latin typeface="American Typewriter" panose="02090604020004020304" pitchFamily="18" charset="77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F7688-90BB-4617-7E1D-237379776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5180" y="588819"/>
            <a:ext cx="7409793" cy="568036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perform a comprehensive analysis of Amazon sales data to identify trends, patterns, and insights that can inform business decisions and strategies.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The dataset consists of Amazon sales data spanning multiple years, including information about product categories, sales volumes, prices, and customer reviews.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Understand sales trends over time.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Identify top-performing product categories.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Analyze the impact of factors such as pricing and customer reviews on    sales.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Extract actionable insights to optimize sales strategies.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9479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703993-5EF7-B471-7D3B-6868735A3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59" y="1072055"/>
            <a:ext cx="3993931" cy="43381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tx2"/>
                </a:solidFill>
                <a:latin typeface="American Typewriter" panose="02090604020004020304" pitchFamily="18" charset="77"/>
              </a:rPr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C8C8D-1F21-308E-CEC9-9CC53F2C9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75846" y="1828800"/>
            <a:ext cx="6876691" cy="358139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Cleaning: Addressed missing values, outliers, and inconsistencies in the dataset to ensure data integrity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Engineering: Created new features or derived insights from existing ones to enhance analysis.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Visualizations: Utilized various charts, graphs, and statistical summaries to explore data distributions, relationships, and trends.</a:t>
            </a:r>
          </a:p>
        </p:txBody>
      </p:sp>
    </p:spTree>
    <p:extLst>
      <p:ext uri="{BB962C8B-B14F-4D97-AF65-F5344CB8AC3E}">
        <p14:creationId xmlns:p14="http://schemas.microsoft.com/office/powerpoint/2010/main" val="769411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DE1975-8FAF-AE4D-0361-0128EA1F4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670223-E11A-257B-3D6F-57B014277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D0A582-E9A3-C92F-A99C-17755BAF2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204EDE-266C-1A15-96ED-09BF63210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35FCE75-0740-B073-6DC7-008009235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591EFC6-41A6-E71D-30C1-EE8395569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9638D8-7035-DD0A-2319-9A6E400EC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AF18D30-B8C8-52BF-61AE-9D45CF159B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106C5D6-84C0-59B8-F7EF-AD054006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1281E6F-32CD-1377-4C61-3DA3FC638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65A83-8353-0818-22FA-5899EF823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1A8899-280F-233F-F1C9-EE6249A0F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341" y="83543"/>
            <a:ext cx="6015493" cy="953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American Typewriter" panose="02090604020004020304" pitchFamily="18" charset="77"/>
              </a:rPr>
              <a:t>Dataset Information</a:t>
            </a:r>
            <a:endParaRPr lang="en-US" sz="3600" b="1" kern="1200" dirty="0">
              <a:solidFill>
                <a:schemeClr val="tx2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249FE-7359-59FE-8E63-558F7629A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531" y="1116507"/>
            <a:ext cx="5965088" cy="54682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buAutoNum type="arabicPeriod"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Geographic region where the sales transaction occurred.</a:t>
            </a:r>
          </a:p>
          <a:p>
            <a:pPr marL="0" indent="0" algn="l">
              <a:buNone/>
            </a:pP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Country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Country where the sales transaction took place.</a:t>
            </a:r>
          </a:p>
          <a:p>
            <a:pPr marL="0" indent="0" algn="l">
              <a:buNone/>
            </a:pP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Item Type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Type of item sold in the transaction.</a:t>
            </a:r>
          </a:p>
          <a:p>
            <a:pPr marL="0" indent="0" algn="l">
              <a:buNone/>
            </a:pP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Channel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Channel through which the sale was made, such as online or offline.</a:t>
            </a:r>
          </a:p>
          <a:p>
            <a:pPr marL="0" indent="0" algn="l">
              <a:buNone/>
            </a:pP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Order Priority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Priority level of the order, indicating its importance or urgency.</a:t>
            </a:r>
          </a:p>
          <a:p>
            <a:pPr marL="0" indent="0" algn="l">
              <a:buNone/>
            </a:pP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Order Date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Date when the order was placed.</a:t>
            </a:r>
          </a:p>
          <a:p>
            <a:pPr marL="0" indent="0" algn="l">
              <a:buNone/>
            </a:pP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Order ID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Unique identifier for each order.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67E5E-7764-5110-792A-6CB4F3E50878}"/>
              </a:ext>
            </a:extLst>
          </p:cNvPr>
          <p:cNvSpPr txBox="1"/>
          <p:nvPr/>
        </p:nvSpPr>
        <p:spPr>
          <a:xfrm>
            <a:off x="6095847" y="1116507"/>
            <a:ext cx="586559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Ship Date: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when the order was shipped.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Units Sold: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units of the item sold in the transaction.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Unit Price: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of each unit of the item.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Unit Cost: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producing or acquiring each unit of the item.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Total Revenue: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 generated from the sale, calculated as the unit price multiplied by the units sold.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Total Cost: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cost incurred for producing or acquiring the units sold, calculated as the unit cost multiplied by the units sold.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Total Profit: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profit generated from the sale, calculated as the difference between total revenue and total cost.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215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A9D93C-0CD2-1017-D6D7-9E5F897F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90" y="518984"/>
            <a:ext cx="4609070" cy="58200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tx2"/>
                </a:solidFill>
                <a:latin typeface="American Typewriter" panose="02090604020004020304" pitchFamily="18" charset="77"/>
              </a:rPr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616D1-860B-D25C-07CD-3AC1A9F34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1050" y="104205"/>
            <a:ext cx="5754696" cy="663596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Findings: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Trends: Identified significant trends in sales volumes over time, highlighting peak seasons and periods of low activity.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Performance: Analyzed the performance of different product categories, identifying top-selling items and potential growth opportunities.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 Impacting Sales: Investigated the influence of pricing, customer ratings, and other factors on sales performance.</a:t>
            </a:r>
          </a:p>
          <a:p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Seasonal Variation: Sales tend to peak during the holiday season, suggesting opportunities for targeted marketing campaigns.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Recommendations: Certain product categories consistently outperform others, indicating potential areas for expansion or investment.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Sensitivity: Customer response to pricing changes varies across product categories, necessitating tailored pricing strategies.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2193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FDBBC7-26D1-58DA-D4A6-6F8A521CC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E0A24F0-5A94-2BE5-D305-89C0CF1AC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6192FB-BC1A-12B7-49FB-26F248D38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630EFB-B75F-42E0-6825-B1A38CE1E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949064-9AE3-3669-2E03-05AD75BB9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A9205A0-7B6C-1311-01FE-E00EDA540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4BF9A4B-24C2-B65A-8DB1-45F868287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118FCF1-4411-1FAA-18F5-009BC0985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47A054B-6C16-BEFA-5E43-CD3C9D0BF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6BB10A1-FFCB-C943-1499-C23DA0DFD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ED4400E-F356-99C2-637D-0FB6BE35B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4A9F1F-E4B5-F5FC-45EB-912802CD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59" y="94593"/>
            <a:ext cx="11368217" cy="9046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tx2"/>
                </a:solidFill>
                <a:latin typeface="American Typewriter" panose="02090604020004020304" pitchFamily="18" charset="77"/>
              </a:rPr>
              <a:t>Key Visualizations</a:t>
            </a:r>
            <a:endParaRPr lang="en-US" sz="1600" b="1" kern="1200" dirty="0">
              <a:solidFill>
                <a:schemeClr val="tx2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95A70-234D-D88A-7113-9ABE72F4C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rot="10800000" flipV="1">
            <a:off x="440724" y="5970950"/>
            <a:ext cx="4159556" cy="59130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14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Sales Trend Analysis for monthly, yearly and yearly month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group of colorful bars&#10;&#10;Description automatically generated with medium confidence">
            <a:extLst>
              <a:ext uri="{FF2B5EF4-FFF2-40B4-BE49-F238E27FC236}">
                <a16:creationId xmlns:a16="http://schemas.microsoft.com/office/drawing/2014/main" id="{058F3284-6D62-9D60-F910-49B769FDF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24" y="999241"/>
            <a:ext cx="3664944" cy="4675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44E882-4DDB-F544-98FE-2E5401989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785" y="1219573"/>
            <a:ext cx="3988347" cy="2390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50A3EE-C5B0-1A9E-6DDF-BAE0B7DD4E57}"/>
              </a:ext>
            </a:extLst>
          </p:cNvPr>
          <p:cNvSpPr txBox="1"/>
          <p:nvPr/>
        </p:nvSpPr>
        <p:spPr>
          <a:xfrm>
            <a:off x="4980189" y="3676909"/>
            <a:ext cx="3355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over region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7D4A65-913A-2D04-9B36-8BE06E6B4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830" y="3676909"/>
            <a:ext cx="4590686" cy="25056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E37D44-73A7-E3FB-87C0-166FD647B3C3}"/>
              </a:ext>
            </a:extLst>
          </p:cNvPr>
          <p:cNvSpPr txBox="1"/>
          <p:nvPr/>
        </p:nvSpPr>
        <p:spPr>
          <a:xfrm>
            <a:off x="8673445" y="6203227"/>
            <a:ext cx="2969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product category</a:t>
            </a:r>
          </a:p>
        </p:txBody>
      </p:sp>
    </p:spTree>
    <p:extLst>
      <p:ext uri="{BB962C8B-B14F-4D97-AF65-F5344CB8AC3E}">
        <p14:creationId xmlns:p14="http://schemas.microsoft.com/office/powerpoint/2010/main" val="157028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55E51D-D06D-B111-1AD3-82AD3A920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764-95D4-FCB4-F4E9-F4A8C663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70C969-2C4D-361E-A443-19E30C152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55DA24-0D8B-3C56-7680-B4E90053C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A42566-7EF4-666A-AAB3-623B0DC53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88BCF6E-188B-AEDC-6868-C646F432C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6ED3BD9-DDE2-2A35-9A70-B4BC67A5C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F5F179-F1B5-2276-43C4-2913081E4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33C492A-9A6A-10A9-F3CB-A719A06F4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5AD3D65-8EDF-3FCA-AB5B-DFA4034BA4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0A1126D-F740-9CB7-AB11-DB9CA2B5B9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632086-AA0A-0BCC-BB6E-76476B51F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59" y="94593"/>
            <a:ext cx="11368217" cy="9482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tx2"/>
                </a:solidFill>
                <a:latin typeface="American Typewriter" panose="02090604020004020304" pitchFamily="18" charset="77"/>
              </a:rPr>
              <a:t>Key Visualizations</a:t>
            </a:r>
            <a:endParaRPr lang="en-US" sz="1600" b="1" kern="1200" dirty="0">
              <a:solidFill>
                <a:schemeClr val="tx2"/>
              </a:solidFill>
              <a:latin typeface="American Typewriter" panose="02090604020004020304" pitchFamily="18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9FBD4-8646-0E80-2C49-8E5ED9581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39" y="1046862"/>
            <a:ext cx="3236532" cy="21299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02176B-A8DE-B9E7-4C39-56D68129A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491" y="1046862"/>
            <a:ext cx="3112160" cy="21211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C56AA22-2CA9-0E78-F91E-2A864E1BE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68" y="3951744"/>
            <a:ext cx="3374095" cy="21871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FE482E9-A705-BDA5-8506-C505F5BCBC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2045" y="3980366"/>
            <a:ext cx="3228086" cy="215853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D5E8BED-8CF2-91EF-9D13-A6994000C7C4}"/>
              </a:ext>
            </a:extLst>
          </p:cNvPr>
          <p:cNvSpPr txBox="1"/>
          <p:nvPr/>
        </p:nvSpPr>
        <p:spPr>
          <a:xfrm>
            <a:off x="7463057" y="6236843"/>
            <a:ext cx="4911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Maximum revenue has been generated when products in the range 5000-6500 units were sold</a:t>
            </a:r>
            <a:r>
              <a:rPr lang="en-US" sz="1400" b="0" i="0" dirty="0">
                <a:effectLst/>
                <a:latin typeface="-apple-system"/>
              </a:rPr>
              <a:t>.</a:t>
            </a:r>
            <a:endParaRPr lang="en-IN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9C29DF-0B11-B82E-2C22-507134A2B7C3}"/>
              </a:ext>
            </a:extLst>
          </p:cNvPr>
          <p:cNvSpPr txBox="1"/>
          <p:nvPr/>
        </p:nvSpPr>
        <p:spPr>
          <a:xfrm>
            <a:off x="625168" y="6197521"/>
            <a:ext cx="4265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Maximum cost has been generated when 8000-9000 units were sold.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BE27AB-7DCD-C6E2-6EB2-32C3FD9B4FF0}"/>
              </a:ext>
            </a:extLst>
          </p:cNvPr>
          <p:cNvSpPr txBox="1"/>
          <p:nvPr/>
        </p:nvSpPr>
        <p:spPr>
          <a:xfrm>
            <a:off x="7150888" y="3134337"/>
            <a:ext cx="49113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aximum profit has been generated when the number of units sold were between 8000 and 10000 i.e. more the number of units sold, more will be the profit generated.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4CAB82-1B0E-A08B-D398-79719DE63199}"/>
              </a:ext>
            </a:extLst>
          </p:cNvPr>
          <p:cNvSpPr txBox="1"/>
          <p:nvPr/>
        </p:nvSpPr>
        <p:spPr>
          <a:xfrm>
            <a:off x="712160" y="3211281"/>
            <a:ext cx="4091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maximum profit has been generated in the unit price range of ₹400-₹500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640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3A50EB-9F22-01F4-7F0A-79B3E2FAD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DD4FCF-84B7-D9E1-7311-A4C27766C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620EA5-4DE6-6D0A-0135-4BAE41B65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B61221-E1F5-12E7-EA85-6A5442E29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BE84BE-0424-8BF3-D5BB-85B534733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C26CC70-837E-7B01-F9C2-3913D1FB4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9AE602-A344-3AF5-6791-A7F835719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29297D-483B-E07E-C141-534599E20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234CD98-DF8B-6B85-2A24-2EECBEB7E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42D938F-285C-006C-CDEE-32C7418E5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D28661E-C838-7AD6-E706-F1DB11DAA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784D09-40E0-DCFF-AC44-5EB3A7936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59" y="94593"/>
            <a:ext cx="11368217" cy="12570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tx2"/>
                </a:solidFill>
                <a:latin typeface="American Typewriter" panose="02090604020004020304" pitchFamily="18" charset="77"/>
              </a:rPr>
              <a:t>Key Visualizations</a:t>
            </a:r>
            <a:endParaRPr lang="en-US" sz="1600" b="1" kern="1200" dirty="0">
              <a:solidFill>
                <a:schemeClr val="tx2"/>
              </a:solidFill>
              <a:latin typeface="American Typewriter" panose="02090604020004020304" pitchFamily="18" charset="77"/>
            </a:endParaRPr>
          </a:p>
        </p:txBody>
      </p:sp>
      <p:pic>
        <p:nvPicPr>
          <p:cNvPr id="9" name="Picture 8" descr="A graph with blue dots&#10;&#10;Description automatically generated">
            <a:extLst>
              <a:ext uri="{FF2B5EF4-FFF2-40B4-BE49-F238E27FC236}">
                <a16:creationId xmlns:a16="http://schemas.microsoft.com/office/drawing/2014/main" id="{DEB77099-8B60-8AB5-ACD5-81CA623D5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13" y="1081252"/>
            <a:ext cx="3342422" cy="2202250"/>
          </a:xfrm>
          <a:prstGeom prst="rect">
            <a:avLst/>
          </a:prstGeom>
        </p:spPr>
      </p:pic>
      <p:pic>
        <p:nvPicPr>
          <p:cNvPr id="11" name="Picture 10" descr="A graph with text overlay&#10;&#10;Description automatically generated">
            <a:extLst>
              <a:ext uri="{FF2B5EF4-FFF2-40B4-BE49-F238E27FC236}">
                <a16:creationId xmlns:a16="http://schemas.microsoft.com/office/drawing/2014/main" id="{A4D9F1F1-31BC-67A3-0231-BE0D4A4D1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779" y="1081252"/>
            <a:ext cx="2701598" cy="2202250"/>
          </a:xfrm>
          <a:prstGeom prst="rect">
            <a:avLst/>
          </a:prstGeom>
        </p:spPr>
      </p:pic>
      <p:pic>
        <p:nvPicPr>
          <p:cNvPr id="21" name="Picture 20" descr="A graph showing the amount of time&#10;&#10;Description automatically generated">
            <a:extLst>
              <a:ext uri="{FF2B5EF4-FFF2-40B4-BE49-F238E27FC236}">
                <a16:creationId xmlns:a16="http://schemas.microsoft.com/office/drawing/2014/main" id="{080A06CE-C735-BC4D-64B7-89658B46B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115" y="1081252"/>
            <a:ext cx="3342422" cy="2202250"/>
          </a:xfrm>
          <a:prstGeom prst="rect">
            <a:avLst/>
          </a:prstGeom>
        </p:spPr>
      </p:pic>
      <p:pic>
        <p:nvPicPr>
          <p:cNvPr id="23" name="Picture 22" descr="A graph with blue and white bars&#10;&#10;Description automatically generated">
            <a:extLst>
              <a:ext uri="{FF2B5EF4-FFF2-40B4-BE49-F238E27FC236}">
                <a16:creationId xmlns:a16="http://schemas.microsoft.com/office/drawing/2014/main" id="{5F918B19-56D7-F74F-5E7F-39F8CB464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268" y="3574499"/>
            <a:ext cx="3842145" cy="1927909"/>
          </a:xfrm>
          <a:prstGeom prst="rect">
            <a:avLst/>
          </a:prstGeom>
        </p:spPr>
      </p:pic>
      <p:pic>
        <p:nvPicPr>
          <p:cNvPr id="25" name="Picture 24" descr="A graph of sales growth&#10;&#10;Description automatically generated with medium confidence">
            <a:extLst>
              <a:ext uri="{FF2B5EF4-FFF2-40B4-BE49-F238E27FC236}">
                <a16:creationId xmlns:a16="http://schemas.microsoft.com/office/drawing/2014/main" id="{0EFEAE06-A71C-CC8E-A9F1-BB52C17F0E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8530" y="3574499"/>
            <a:ext cx="2131136" cy="1927909"/>
          </a:xfrm>
          <a:prstGeom prst="rect">
            <a:avLst/>
          </a:prstGeom>
        </p:spPr>
      </p:pic>
      <p:pic>
        <p:nvPicPr>
          <p:cNvPr id="27" name="Picture 26" descr="A graph with blue dots&#10;&#10;Description automatically generated">
            <a:extLst>
              <a:ext uri="{FF2B5EF4-FFF2-40B4-BE49-F238E27FC236}">
                <a16:creationId xmlns:a16="http://schemas.microsoft.com/office/drawing/2014/main" id="{69E0BF35-9A48-946E-8B76-0C3D3C8AAC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0115" y="3574499"/>
            <a:ext cx="3342422" cy="193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41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02100B-2810-0D16-3BC2-8C0399804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5" y="525517"/>
            <a:ext cx="4130565" cy="5833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tx2"/>
                </a:solidFill>
                <a:latin typeface="American Typewriter" panose="02090604020004020304" pitchFamily="18" charset="77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77A99-31AC-717C-406F-49F22B0B3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99901" y="1443804"/>
            <a:ext cx="5920033" cy="397039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Findings: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reveals actionable insights into Amazon sales trends, product performance, and factors influencing sales.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insights can inform strategic decision-making and optimization of sales strategies to drive business growth and maximize revenue.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analysis could explore predictive modeling to forecast future sales trends and optimize inventory management and pricing strategies</a:t>
            </a:r>
            <a:r>
              <a:rPr lang="en-US" sz="1800" dirty="0">
                <a:solidFill>
                  <a:schemeClr val="tx2"/>
                </a:solidFill>
                <a:latin typeface="American Typewriter" panose="02090604020004020304" pitchFamily="18" charset="77"/>
              </a:rPr>
              <a:t>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7075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690</Words>
  <Application>Microsoft Office PowerPoint</Application>
  <PresentationFormat>Widescreen</PresentationFormat>
  <Paragraphs>77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American Typewriter</vt:lpstr>
      <vt:lpstr>-apple-system</vt:lpstr>
      <vt:lpstr>Aptos</vt:lpstr>
      <vt:lpstr>Aptos Display</vt:lpstr>
      <vt:lpstr>Arial</vt:lpstr>
      <vt:lpstr>Calibri</vt:lpstr>
      <vt:lpstr>Times New Roman</vt:lpstr>
      <vt:lpstr>Office Theme</vt:lpstr>
      <vt:lpstr>Amazon Sales Analysis Project Report</vt:lpstr>
      <vt:lpstr>Introduction</vt:lpstr>
      <vt:lpstr>Methodology</vt:lpstr>
      <vt:lpstr>Dataset Information</vt:lpstr>
      <vt:lpstr>Data Analysis</vt:lpstr>
      <vt:lpstr>Key Visualizations</vt:lpstr>
      <vt:lpstr>Key Visualizations</vt:lpstr>
      <vt:lpstr>Key Visualizations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Analysis Project Report</dc:title>
  <dc:creator>Mohammed  Ayyub 2020004489</dc:creator>
  <cp:lastModifiedBy>Prajakta Bose</cp:lastModifiedBy>
  <cp:revision>6</cp:revision>
  <dcterms:created xsi:type="dcterms:W3CDTF">2024-02-12T09:12:54Z</dcterms:created>
  <dcterms:modified xsi:type="dcterms:W3CDTF">2024-02-14T17:05:23Z</dcterms:modified>
</cp:coreProperties>
</file>