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69" r:id="rId4"/>
    <p:sldId id="258" r:id="rId5"/>
    <p:sldId id="259" r:id="rId6"/>
    <p:sldId id="263" r:id="rId7"/>
    <p:sldId id="266" r:id="rId8"/>
    <p:sldId id="267" r:id="rId9"/>
    <p:sldId id="268"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EE9C-C118-7A27-E47E-096888C5B5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8160FF-91E9-183E-0D73-408F0D4CD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5EA8DD9-4362-82E3-8A20-BEFE21385A77}"/>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33870241-1078-0950-1BB3-09B3C4EA5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9894F-6CF5-DCF3-4A75-9B1D920CE0FC}"/>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73507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378C-0FB9-343E-19DF-79049B9F78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71A96A-EAED-5B9F-6C4C-BA1D8FA077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97AA1-E5E7-0EC3-1E7D-A855AC963CFF}"/>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46E1FF8D-1139-5104-B544-52C9B89A2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4275-FC5E-9BB8-9A90-16C476C3A84F}"/>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59078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3CE4A-2640-6F9C-D624-57BBAF0CCD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585C56-A25F-3780-F66A-5BD2F995D4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12A3FB-7082-5310-8EAB-CD6D79EDC251}"/>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350A7905-938E-9AD7-FD88-CC2F0A8EC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3226B-E41E-4894-76D3-B1694EB4559A}"/>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87943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6EB-06AD-4BA7-61B0-49F49F0FA34E}"/>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5F6AB1-8BDA-F9A0-3653-FAAE42F87C23}"/>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34E311-FDEB-B667-7DFF-27B87EF6EB3A}"/>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C99E0D90-DE21-7931-312E-8C9538463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1EB81-0A82-9770-D9D0-A486971AA537}"/>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6149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3FCF-1176-8815-98A1-DA0B484FCD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F2F53D-6681-79AE-EBA1-22DEFD0A7E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438EE0-5F4E-822F-9E35-756C5F5CB5E2}"/>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98C34F1F-5F88-F67A-2EDA-A59F39548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E3F3C-C2C4-108D-83F8-9B3184D563DB}"/>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406018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1984-0174-DB94-D0C1-FEA84F89E9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EF3CB5-2B6E-B333-BF11-26819578F9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BC12A5A-8C31-71D7-8644-ACAF9B0577B0}"/>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24ED85DA-FADB-E0B6-C57B-3C44B8C9E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E6D16-27CE-19F3-D36C-709F6EDC7813}"/>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61744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0EE6-8CAC-7394-5E3A-44E2721AB1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65E368-ABB7-71DF-4EC7-CAA93B97C1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7F58A1-50BF-87E2-557A-C2D088CFE3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B7CC04-BF69-23F7-0B81-24D366FA0352}"/>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21309314-CB2E-4C0C-F459-C6BCAB228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21A20-7D0C-174F-1AC0-4CE5F0EC7446}"/>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422666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6075-0447-5508-0460-E5B5340747C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74DA79-ED17-181E-E1F7-5C8A93C3E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882025-7265-B6DC-142C-F593FDDB50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3D6D268-2F0F-0BBF-50EF-151DAD704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E9B47F-D5A1-05CF-F135-F24EBCAAE2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664C2D-D9B8-54EE-9C77-905F4E6FDBE9}"/>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8" name="Footer Placeholder 7">
            <a:extLst>
              <a:ext uri="{FF2B5EF4-FFF2-40B4-BE49-F238E27FC236}">
                <a16:creationId xmlns:a16="http://schemas.microsoft.com/office/drawing/2014/main" id="{10463FB7-E9C2-6B94-D08B-179219543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18A2A-30C4-7D3F-D290-C3B333AE6DF6}"/>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863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DE53-B79B-2735-6A25-394424C9A4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0527D8-F854-3C16-C255-BF1B313D4CC7}"/>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4" name="Footer Placeholder 3">
            <a:extLst>
              <a:ext uri="{FF2B5EF4-FFF2-40B4-BE49-F238E27FC236}">
                <a16:creationId xmlns:a16="http://schemas.microsoft.com/office/drawing/2014/main" id="{8528E314-3B47-F45D-1D0B-BBE0C2A8B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956FDF-182F-1E64-9770-F8F6818F3328}"/>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6736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85CE8-C628-55CB-B61F-90CCDDDAE3D3}"/>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3" name="Footer Placeholder 2">
            <a:extLst>
              <a:ext uri="{FF2B5EF4-FFF2-40B4-BE49-F238E27FC236}">
                <a16:creationId xmlns:a16="http://schemas.microsoft.com/office/drawing/2014/main" id="{89587562-6AFC-3FBA-5007-2750B30555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015591-829B-0927-C954-5C023AA8E3BF}"/>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63706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1C2D-E285-9158-7283-15BD00E1B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CF48E02-D359-4B64-D324-7FC7DBC0B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308CB-97A1-5F5D-BCE1-61D2ACC37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D091D0-5D8D-ECD1-4AAF-C1D60C0718C9}"/>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4B59023F-CB3C-33DF-2EAD-5C651221F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01AA0-AC48-7B30-3D06-F39A95A1EA9E}"/>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31815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1B5C-932C-B322-0186-71DD4D6E72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8967C0-E454-621C-4AF1-B2D03CBA3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754AC-D93E-3418-BED8-6EC7F8F31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12665-4A01-B53D-6C40-39274211728B}"/>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55B3FD1A-2CB9-8D36-D544-24FB0BF88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A8F3C-0062-6B2B-6F4B-DD09D580E879}"/>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72660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E55A6-59D7-ABDC-4F6C-C31EDC117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D082F3-44A7-0759-D211-00B20A32C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DB5883-A65C-7687-EA89-CC9F4CF7F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AE887557-AE5D-9459-346F-F62D4404D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161199-E4B0-5A7E-0622-A98855B00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FC7AD4-E566-484D-B157-FDB8818A16A1}" type="slidenum">
              <a:rPr lang="en-US" smtClean="0"/>
              <a:t>‹#›</a:t>
            </a:fld>
            <a:endParaRPr lang="en-US"/>
          </a:p>
        </p:txBody>
      </p:sp>
    </p:spTree>
    <p:extLst>
      <p:ext uri="{BB962C8B-B14F-4D97-AF65-F5344CB8AC3E}">
        <p14:creationId xmlns:p14="http://schemas.microsoft.com/office/powerpoint/2010/main" val="1612268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850260-77DC-AB0F-1188-2B958F30112C}"/>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912D21F-CC7C-41FC-CD37-5F1561ABE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3318986-EDB6-9A80-851E-0FE7F22D4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519AF92-9462-E810-A64F-149CBD483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21E2ED9-DE05-B9D4-1FA5-5390DA7A4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09F4D75-D373-737D-4F86-3E2BE21F6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52051EB-2D63-2194-A3EF-06F7E15E4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D07B10E-046A-5F9F-8E9C-0656AC5B9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82A7C2-DE24-346E-A45F-5CF0B302F3D6}"/>
              </a:ext>
            </a:extLst>
          </p:cNvPr>
          <p:cNvSpPr>
            <a:spLocks noGrp="1"/>
          </p:cNvSpPr>
          <p:nvPr>
            <p:ph type="title"/>
          </p:nvPr>
        </p:nvSpPr>
        <p:spPr>
          <a:xfrm>
            <a:off x="3499945" y="1597572"/>
            <a:ext cx="4719145" cy="2790290"/>
          </a:xfrm>
        </p:spPr>
        <p:txBody>
          <a:bodyPr vert="horz" lIns="91440" tIns="45720" rIns="91440" bIns="45720" rtlCol="0" anchor="ctr">
            <a:normAutofit/>
          </a:bodyPr>
          <a:lstStyle/>
          <a:p>
            <a:pPr algn="ctr"/>
            <a:r>
              <a:rPr lang="en-US" sz="3600" kern="1200" dirty="0">
                <a:solidFill>
                  <a:schemeClr val="tx2"/>
                </a:solidFill>
                <a:latin typeface="American Typewriter" panose="02090604020004020304" pitchFamily="18" charset="77"/>
              </a:rPr>
              <a:t>Budget Analytics</a:t>
            </a:r>
          </a:p>
        </p:txBody>
      </p:sp>
      <p:sp>
        <p:nvSpPr>
          <p:cNvPr id="3" name="Text Placeholder 2">
            <a:extLst>
              <a:ext uri="{FF2B5EF4-FFF2-40B4-BE49-F238E27FC236}">
                <a16:creationId xmlns:a16="http://schemas.microsoft.com/office/drawing/2014/main" id="{28062273-ABE9-C4D4-713A-5C680F08879D}"/>
              </a:ext>
            </a:extLst>
          </p:cNvPr>
          <p:cNvSpPr>
            <a:spLocks noGrp="1"/>
          </p:cNvSpPr>
          <p:nvPr>
            <p:ph type="body" idx="1"/>
          </p:nvPr>
        </p:nvSpPr>
        <p:spPr>
          <a:xfrm>
            <a:off x="3499945" y="4424147"/>
            <a:ext cx="4719145" cy="337039"/>
          </a:xfrm>
        </p:spPr>
        <p:txBody>
          <a:bodyPr vert="horz" lIns="91440" tIns="45720" rIns="91440" bIns="45720" rtlCol="0" anchor="t">
            <a:noAutofit/>
          </a:bodyPr>
          <a:lstStyle/>
          <a:p>
            <a:pPr marL="0" indent="0" algn="ctr">
              <a:buNone/>
            </a:pPr>
            <a:r>
              <a:rPr lang="en-US" sz="1600" dirty="0">
                <a:solidFill>
                  <a:schemeClr val="tx2"/>
                </a:solidFill>
                <a:latin typeface="American Typewriter" panose="02090604020004020304" pitchFamily="18" charset="77"/>
              </a:rPr>
              <a:t>Prajakta Bose</a:t>
            </a:r>
          </a:p>
        </p:txBody>
      </p:sp>
      <p:grpSp>
        <p:nvGrpSpPr>
          <p:cNvPr id="35" name="Group 34">
            <a:extLst>
              <a:ext uri="{FF2B5EF4-FFF2-40B4-BE49-F238E27FC236}">
                <a16:creationId xmlns:a16="http://schemas.microsoft.com/office/drawing/2014/main" id="{024EFE68-DC12-583D-D999-72EB24A82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D0C6D259-2E58-F2AF-7F68-4A096CF08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55108C7-FEBA-F5EE-7931-5D7C77EBB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28A96066-6A03-F4C5-4FC3-97EF15134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6992A370-EF1F-9B3A-BB1B-B6C481476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457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02100B-2810-0D16-3BC2-8C03998048B2}"/>
              </a:ext>
            </a:extLst>
          </p:cNvPr>
          <p:cNvSpPr>
            <a:spLocks noGrp="1"/>
          </p:cNvSpPr>
          <p:nvPr>
            <p:ph type="title"/>
          </p:nvPr>
        </p:nvSpPr>
        <p:spPr>
          <a:xfrm>
            <a:off x="441435" y="525517"/>
            <a:ext cx="4130565" cy="5833242"/>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Conclusion</a:t>
            </a:r>
          </a:p>
        </p:txBody>
      </p:sp>
      <p:sp>
        <p:nvSpPr>
          <p:cNvPr id="3" name="Text Placeholder 2">
            <a:extLst>
              <a:ext uri="{FF2B5EF4-FFF2-40B4-BE49-F238E27FC236}">
                <a16:creationId xmlns:a16="http://schemas.microsoft.com/office/drawing/2014/main" id="{5B977A99-31AC-717C-406F-49F22B0B3498}"/>
              </a:ext>
            </a:extLst>
          </p:cNvPr>
          <p:cNvSpPr>
            <a:spLocks noGrp="1"/>
          </p:cNvSpPr>
          <p:nvPr>
            <p:ph type="body" idx="1"/>
          </p:nvPr>
        </p:nvSpPr>
        <p:spPr>
          <a:xfrm>
            <a:off x="4477406" y="1008993"/>
            <a:ext cx="6684579" cy="4929351"/>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Summary of Findings:</a:t>
            </a:r>
          </a:p>
          <a:p>
            <a:r>
              <a:rPr lang="en-IN" sz="1800" b="0" i="0" dirty="0">
                <a:effectLst/>
                <a:latin typeface="Times New Roman" panose="02020603050405020304" pitchFamily="18" charset="0"/>
                <a:cs typeface="Times New Roman" panose="02020603050405020304" pitchFamily="18" charset="0"/>
              </a:rPr>
              <a:t>The project </a:t>
            </a:r>
            <a:r>
              <a:rPr lang="en-IN" sz="1800" dirty="0">
                <a:latin typeface="Times New Roman" panose="02020603050405020304" pitchFamily="18" charset="0"/>
                <a:cs typeface="Times New Roman" panose="02020603050405020304" pitchFamily="18" charset="0"/>
              </a:rPr>
              <a:t>successfully </a:t>
            </a:r>
            <a:r>
              <a:rPr lang="en-IN" sz="1800" b="0" i="0" dirty="0">
                <a:effectLst/>
                <a:latin typeface="Times New Roman" panose="02020603050405020304" pitchFamily="18" charset="0"/>
                <a:cs typeface="Times New Roman" panose="02020603050405020304" pitchFamily="18" charset="0"/>
              </a:rPr>
              <a:t>concludes with insights into how effectively the budget is managed, areas where cost savings could be realized, and recommendations for optimizing future budget allocations.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Future Directions:</a:t>
            </a: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Further Data Collection: To enhance the analysis with more comprehensive data over a longer time frame or from additional departments.</a:t>
            </a: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Predictive Modelling: Using the insights gained to forecast future spending trends or to model the impact of budget changes.</a:t>
            </a: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Automation of Analysis: Developing tools to automate the regular review of budget data, allowing for real-time insights and adjustments.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5707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38484E-4C1E-E6DB-0302-5A1BA88DB6DD}"/>
              </a:ext>
            </a:extLst>
          </p:cNvPr>
          <p:cNvSpPr>
            <a:spLocks noGrp="1"/>
          </p:cNvSpPr>
          <p:nvPr>
            <p:ph type="title"/>
          </p:nvPr>
        </p:nvSpPr>
        <p:spPr>
          <a:xfrm>
            <a:off x="61337" y="920143"/>
            <a:ext cx="3184633" cy="4834757"/>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Introduction</a:t>
            </a:r>
          </a:p>
        </p:txBody>
      </p:sp>
      <p:sp>
        <p:nvSpPr>
          <p:cNvPr id="3" name="Text Placeholder 2">
            <a:extLst>
              <a:ext uri="{FF2B5EF4-FFF2-40B4-BE49-F238E27FC236}">
                <a16:creationId xmlns:a16="http://schemas.microsoft.com/office/drawing/2014/main" id="{B0FF7688-90BB-4617-7E1D-237379776780}"/>
              </a:ext>
            </a:extLst>
          </p:cNvPr>
          <p:cNvSpPr>
            <a:spLocks noGrp="1"/>
          </p:cNvSpPr>
          <p:nvPr>
            <p:ph type="body" idx="1"/>
          </p:nvPr>
        </p:nvSpPr>
        <p:spPr>
          <a:xfrm>
            <a:off x="3664165" y="537517"/>
            <a:ext cx="8466498" cy="5782965"/>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Problem Statement:</a:t>
            </a:r>
          </a:p>
          <a:p>
            <a:pPr marL="0" indent="0">
              <a:buNone/>
            </a:pPr>
            <a:endParaRPr lang="en-US" sz="1800" dirty="0">
              <a:latin typeface="Times New Roman" panose="02020603050405020304" pitchFamily="18" charset="0"/>
              <a:cs typeface="Times New Roman" panose="02020603050405020304" pitchFamily="18" charset="0"/>
            </a:endParaRPr>
          </a:p>
          <a:p>
            <a:r>
              <a:rPr lang="en-IN" sz="1800" i="0" dirty="0">
                <a:effectLst/>
                <a:latin typeface="Times New Roman" panose="02020603050405020304" pitchFamily="18" charset="0"/>
                <a:cs typeface="Times New Roman" panose="02020603050405020304" pitchFamily="18" charset="0"/>
              </a:rPr>
              <a:t>The project likely aims to </a:t>
            </a:r>
            <a:r>
              <a:rPr lang="en-IN" sz="1800" i="0" dirty="0" err="1">
                <a:effectLst/>
                <a:latin typeface="Times New Roman" panose="02020603050405020304" pitchFamily="18" charset="0"/>
                <a:cs typeface="Times New Roman" panose="02020603050405020304" pitchFamily="18" charset="0"/>
              </a:rPr>
              <a:t>analyze</a:t>
            </a:r>
            <a:r>
              <a:rPr lang="en-IN" sz="1800" i="0" dirty="0">
                <a:effectLst/>
                <a:latin typeface="Times New Roman" panose="02020603050405020304" pitchFamily="18" charset="0"/>
                <a:cs typeface="Times New Roman" panose="02020603050405020304" pitchFamily="18" charset="0"/>
              </a:rPr>
              <a:t> sales, customer, product, and territory data to uncover insights into sales performance, customer demographics, product popularity, and geographical sales distribution. The analysis seeks to identify patterns, trends, and opportunities for growth and improvement in sales strategies.</a:t>
            </a:r>
          </a:p>
          <a:p>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Project Overview:</a:t>
            </a:r>
          </a:p>
          <a:p>
            <a:pPr marL="0" indent="0">
              <a:buNone/>
            </a:pPr>
            <a:endParaRPr lang="en-US" sz="1800" dirty="0">
              <a:latin typeface="Times New Roman" panose="02020603050405020304" pitchFamily="18" charset="0"/>
              <a:cs typeface="Times New Roman" panose="02020603050405020304" pitchFamily="18" charset="0"/>
            </a:endParaRPr>
          </a:p>
          <a:p>
            <a:r>
              <a:rPr lang="en-IN" sz="1800" i="0" dirty="0">
                <a:effectLst/>
                <a:latin typeface="Times New Roman" panose="02020603050405020304" pitchFamily="18" charset="0"/>
                <a:cs typeface="Times New Roman" panose="02020603050405020304" pitchFamily="18" charset="0"/>
              </a:rPr>
              <a:t>This project involves consolidating and </a:t>
            </a:r>
            <a:r>
              <a:rPr lang="en-IN" sz="1800" i="0" dirty="0" err="1">
                <a:effectLst/>
                <a:latin typeface="Times New Roman" panose="02020603050405020304" pitchFamily="18" charset="0"/>
                <a:cs typeface="Times New Roman" panose="02020603050405020304" pitchFamily="18" charset="0"/>
              </a:rPr>
              <a:t>analyzing</a:t>
            </a:r>
            <a:r>
              <a:rPr lang="en-IN" sz="1800" i="0" dirty="0">
                <a:effectLst/>
                <a:latin typeface="Times New Roman" panose="02020603050405020304" pitchFamily="18" charset="0"/>
                <a:cs typeface="Times New Roman" panose="02020603050405020304" pitchFamily="18" charset="0"/>
              </a:rPr>
              <a:t> data from various sources related to </a:t>
            </a:r>
            <a:r>
              <a:rPr lang="en-IN" sz="1800" i="0" dirty="0" err="1">
                <a:effectLst/>
                <a:latin typeface="Times New Roman" panose="02020603050405020304" pitchFamily="18" charset="0"/>
                <a:cs typeface="Times New Roman" panose="02020603050405020304" pitchFamily="18" charset="0"/>
              </a:rPr>
              <a:t>AdventureWorks</a:t>
            </a:r>
            <a:r>
              <a:rPr lang="en-IN" sz="1800" i="0" dirty="0">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dataset</a:t>
            </a:r>
            <a:r>
              <a:rPr lang="en-IN" sz="1800" i="0" dirty="0">
                <a:effectLst/>
                <a:latin typeface="Times New Roman" panose="02020603050405020304" pitchFamily="18" charset="0"/>
                <a:cs typeface="Times New Roman" panose="02020603050405020304" pitchFamily="18" charset="0"/>
              </a:rPr>
              <a:t>. The data includes details on customers, products, sales, and territories. The analysis encompasses data cleaning, merging datasets, exploring data to understand the distribution and relationships between various variables, and conducting cohort analysis to assess customer retention.</a:t>
            </a:r>
            <a:endParaRPr lang="en-IN" sz="1800" dirty="0">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479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62BD-BB56-B7E4-269E-0DEA84498F8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5BE0ED-5CA2-1A0E-A96C-D3F46C87D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C9D8EA-973F-08F2-718F-2ADD7A5C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BCF18F2-65B2-C326-A484-BD3CE3D345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7835CC9-63B8-ABFF-5C42-DA9CE2E26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645CA7A-7F21-7E89-61F8-5D61AB927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74D95C9E-3022-2328-A3B3-37DCC14F8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7686ED7-20DA-3FB7-4F41-ECE2C8AF7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051927-D080-3139-14C2-2CD2ED440333}"/>
              </a:ext>
            </a:extLst>
          </p:cNvPr>
          <p:cNvSpPr>
            <a:spLocks noGrp="1"/>
          </p:cNvSpPr>
          <p:nvPr>
            <p:ph type="title"/>
          </p:nvPr>
        </p:nvSpPr>
        <p:spPr>
          <a:xfrm>
            <a:off x="186847" y="1011621"/>
            <a:ext cx="3184633" cy="4834757"/>
          </a:xfrm>
        </p:spPr>
        <p:txBody>
          <a:bodyPr vert="horz" lIns="91440" tIns="45720" rIns="91440" bIns="45720" rtlCol="0" anchor="ctr">
            <a:normAutofit/>
          </a:bodyPr>
          <a:lstStyle/>
          <a:p>
            <a:pPr algn="ctr"/>
            <a:r>
              <a:rPr lang="en-US" sz="3600" b="1" dirty="0">
                <a:solidFill>
                  <a:schemeClr val="tx2"/>
                </a:solidFill>
                <a:latin typeface="American Typewriter" panose="02090604020004020304" pitchFamily="18" charset="77"/>
              </a:rPr>
              <a:t>Objectives</a:t>
            </a:r>
            <a:endParaRPr lang="en-US" sz="3600" b="1" kern="1200" dirty="0">
              <a:solidFill>
                <a:schemeClr val="tx2"/>
              </a:solidFill>
              <a:latin typeface="American Typewriter" panose="02090604020004020304" pitchFamily="18" charset="77"/>
            </a:endParaRPr>
          </a:p>
        </p:txBody>
      </p:sp>
      <p:sp>
        <p:nvSpPr>
          <p:cNvPr id="3" name="Text Placeholder 2">
            <a:extLst>
              <a:ext uri="{FF2B5EF4-FFF2-40B4-BE49-F238E27FC236}">
                <a16:creationId xmlns:a16="http://schemas.microsoft.com/office/drawing/2014/main" id="{AE7B2EB8-EDC9-7246-8145-450C4A91C314}"/>
              </a:ext>
            </a:extLst>
          </p:cNvPr>
          <p:cNvSpPr>
            <a:spLocks noGrp="1"/>
          </p:cNvSpPr>
          <p:nvPr>
            <p:ph type="body" idx="1"/>
          </p:nvPr>
        </p:nvSpPr>
        <p:spPr>
          <a:xfrm>
            <a:off x="3997793" y="128121"/>
            <a:ext cx="8007360" cy="7084242"/>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Objectives: </a:t>
            </a: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Data Integration: To merge data from multiple sources (customers, products, sales, territories) into a cohesive dataset for analysis.</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Data Cleaning and Preprocessing: To clean the data by handling missing values, removing duplicates, and adding relevant columns for analysis (e.g., sales year, month).</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Exploratory Data Analysis (EDA): To explore data through various visualizations and statistical summaries to understand the sales distribution across products, categories, and regions; customer demographics; and order patterns.</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Sales Performance Analysis: To evaluate sales performance over time, identifying top-selling products and assessing sales by category and subcategory.</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Customer Segmentation: To segment customers based on their purchase </a:t>
            </a:r>
            <a:r>
              <a:rPr lang="en-IN" sz="1800" i="0" dirty="0" err="1">
                <a:effectLst/>
                <a:latin typeface="Times New Roman" panose="02020603050405020304" pitchFamily="18" charset="0"/>
                <a:cs typeface="Times New Roman" panose="02020603050405020304" pitchFamily="18" charset="0"/>
              </a:rPr>
              <a:t>behavior</a:t>
            </a:r>
            <a:r>
              <a:rPr lang="en-IN" sz="1800" i="0" dirty="0">
                <a:effectLst/>
                <a:latin typeface="Times New Roman" panose="02020603050405020304" pitchFamily="18" charset="0"/>
                <a:cs typeface="Times New Roman" panose="02020603050405020304" pitchFamily="18" charset="0"/>
              </a:rPr>
              <a:t> using RFM (Recency, Frequency, Monetary) analysis.</a:t>
            </a:r>
          </a:p>
          <a:p>
            <a:pPr algn="l">
              <a:buFont typeface="Arial" panose="020B0604020202020204" pitchFamily="34" charset="0"/>
              <a:buChar char="•"/>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Cohort Analysis: To perform cohort analysis to assess customer retention over time.</a:t>
            </a:r>
          </a:p>
        </p:txBody>
      </p:sp>
      <p:grpSp>
        <p:nvGrpSpPr>
          <p:cNvPr id="35" name="Group 34">
            <a:extLst>
              <a:ext uri="{FF2B5EF4-FFF2-40B4-BE49-F238E27FC236}">
                <a16:creationId xmlns:a16="http://schemas.microsoft.com/office/drawing/2014/main" id="{12651FDC-E9E8-35E8-B1A6-5F700068C7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BF0D0334-099D-718F-4551-732314EAA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7D715F3-4C6F-7B2D-C3E7-F20F60EC5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0151C8B-AD9B-7C78-D802-C2619C751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5FB659FF-BF74-A26A-C672-A8181F91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509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A703993-5EF7-B471-7D3B-6868735A3F9D}"/>
              </a:ext>
            </a:extLst>
          </p:cNvPr>
          <p:cNvSpPr>
            <a:spLocks noGrp="1"/>
          </p:cNvSpPr>
          <p:nvPr>
            <p:ph type="title"/>
          </p:nvPr>
        </p:nvSpPr>
        <p:spPr>
          <a:xfrm>
            <a:off x="116156" y="1072055"/>
            <a:ext cx="3532853" cy="4338144"/>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Methodology</a:t>
            </a:r>
          </a:p>
        </p:txBody>
      </p:sp>
      <p:sp>
        <p:nvSpPr>
          <p:cNvPr id="3" name="Text Placeholder 2">
            <a:extLst>
              <a:ext uri="{FF2B5EF4-FFF2-40B4-BE49-F238E27FC236}">
                <a16:creationId xmlns:a16="http://schemas.microsoft.com/office/drawing/2014/main" id="{393C8C8D-1F21-308E-CEC9-9CC53F2C9F93}"/>
              </a:ext>
            </a:extLst>
          </p:cNvPr>
          <p:cNvSpPr>
            <a:spLocks noGrp="1"/>
          </p:cNvSpPr>
          <p:nvPr>
            <p:ph type="body" idx="1"/>
          </p:nvPr>
        </p:nvSpPr>
        <p:spPr>
          <a:xfrm>
            <a:off x="3891126" y="188753"/>
            <a:ext cx="8369079" cy="6337738"/>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Data Preprocessing:</a:t>
            </a:r>
          </a:p>
          <a:p>
            <a:pPr marL="0" indent="0">
              <a:buNone/>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Data Loading: The project involves loading budget or financial data from Excel files.</a:t>
            </a:r>
          </a:p>
          <a:p>
            <a:pPr marL="0" indent="0" algn="l">
              <a:buNone/>
            </a:pPr>
            <a:r>
              <a:rPr lang="en-IN" sz="1800" i="0" dirty="0">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Initial Data Inspection: This involves using methods like .head(), .info(), or .describe() to get a quick overview of the dataset.</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Cleaning and Transformation: Data cleaning could involve handling missing values, removing duplicates, or correcting data types. Transformation steps might include normalizing data, extracting features, or converting categorical data into a format suitable for analysis.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Exploratory Data Analysis (EDA):</a:t>
            </a:r>
          </a:p>
          <a:p>
            <a:pPr marL="0" indent="0">
              <a:buNone/>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Statistical Summaries: Utilizing descriptive statistics to summarize the central tendency, dispersion, and shape of the dataset's distributions.</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Visualizations: Creating plots and charts to visually explore the data. </a:t>
            </a:r>
            <a:endParaRPr lang="en-IN" sz="1600" i="0" dirty="0">
              <a:effectLst/>
              <a:latin typeface="American Typewriter" panose="02090604020004020304" pitchFamily="18" charset="77"/>
            </a:endParaRPr>
          </a:p>
        </p:txBody>
      </p:sp>
    </p:spTree>
    <p:extLst>
      <p:ext uri="{BB962C8B-B14F-4D97-AF65-F5344CB8AC3E}">
        <p14:creationId xmlns:p14="http://schemas.microsoft.com/office/powerpoint/2010/main" val="76941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A9D93C-0CD2-1017-D6D7-9E5F897FE530}"/>
              </a:ext>
            </a:extLst>
          </p:cNvPr>
          <p:cNvSpPr>
            <a:spLocks noGrp="1"/>
          </p:cNvSpPr>
          <p:nvPr>
            <p:ph type="title"/>
          </p:nvPr>
        </p:nvSpPr>
        <p:spPr>
          <a:xfrm>
            <a:off x="0" y="518984"/>
            <a:ext cx="4028867" cy="5820032"/>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Data Analysis</a:t>
            </a:r>
          </a:p>
        </p:txBody>
      </p:sp>
      <p:sp>
        <p:nvSpPr>
          <p:cNvPr id="3" name="Text Placeholder 2">
            <a:extLst>
              <a:ext uri="{FF2B5EF4-FFF2-40B4-BE49-F238E27FC236}">
                <a16:creationId xmlns:a16="http://schemas.microsoft.com/office/drawing/2014/main" id="{BE4616D1-860B-D25C-07CD-3AC1A9F34F0D}"/>
              </a:ext>
            </a:extLst>
          </p:cNvPr>
          <p:cNvSpPr>
            <a:spLocks noGrp="1"/>
          </p:cNvSpPr>
          <p:nvPr>
            <p:ph type="body" idx="1"/>
          </p:nvPr>
        </p:nvSpPr>
        <p:spPr>
          <a:xfrm>
            <a:off x="4766638" y="523096"/>
            <a:ext cx="7442374" cy="5815920"/>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Key Findings &amp; Insights:</a:t>
            </a:r>
          </a:p>
          <a:p>
            <a:pPr marL="0" indent="0">
              <a:buNone/>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Spending Patterns: Identification of major areas of spending within the budget, highlighting where the bulk of resources are allocated.</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Trend Analysis: Insights into how spending has evolved over time, indicating areas of increasing or decreasing investment.</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Cost Drivers: Analysis of the main drivers of costs within the organization, potentially identifying efficiency improvement opportunities.</a:t>
            </a:r>
          </a:p>
          <a:p>
            <a:pPr marL="0" indent="0" algn="l">
              <a:buNone/>
            </a:pPr>
            <a:endParaRPr lang="en-IN"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Budget Allocation Efficiency: Assessment of how well the budget is allocated across different departments or projects, with insights into potential over or underfunding.</a:t>
            </a:r>
          </a:p>
          <a:p>
            <a:pPr marL="0" indent="0">
              <a:buNone/>
            </a:pPr>
            <a:endParaRPr lang="en-US" sz="1600" dirty="0">
              <a:latin typeface="American Typewriter" panose="02090604020004020304" pitchFamily="18" charset="77"/>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219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FDBBC7-26D1-58DA-D4A6-6F8A521CCAA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E0A24F0-5A94-2BE5-D305-89C0CF1AC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6192FB-BC1A-12B7-49FB-26F248D38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F630EFB-B75F-42E0-6825-B1A38CE1E2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02949064-9AE3-3669-2E03-05AD75BB9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FA9205A0-7B6C-1311-01FE-E00EDA540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64BF9A4B-24C2-B65A-8DB1-45F868287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B118FCF1-4411-1FAA-18F5-009BC0985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A47A054B-6C16-BEFA-5E43-CD3C9D0BF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B6BB10A1-FFCB-C943-1499-C23DA0DFD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ED4400E-F356-99C2-637D-0FB6BE35B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24A9F1F-E4B5-F5FC-45EB-912802CDD389}"/>
              </a:ext>
            </a:extLst>
          </p:cNvPr>
          <p:cNvSpPr>
            <a:spLocks noGrp="1"/>
          </p:cNvSpPr>
          <p:nvPr>
            <p:ph type="title"/>
          </p:nvPr>
        </p:nvSpPr>
        <p:spPr>
          <a:xfrm>
            <a:off x="383059" y="94593"/>
            <a:ext cx="11368217" cy="1257014"/>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5" name="Picture 4" descr="A graph showing a distribution of units&#10;&#10;Description automatically generated">
            <a:extLst>
              <a:ext uri="{FF2B5EF4-FFF2-40B4-BE49-F238E27FC236}">
                <a16:creationId xmlns:a16="http://schemas.microsoft.com/office/drawing/2014/main" id="{3E3BCC6F-2AC0-76DA-4A2C-355B9EEC83BB}"/>
              </a:ext>
            </a:extLst>
          </p:cNvPr>
          <p:cNvPicPr>
            <a:picLocks noChangeAspect="1"/>
          </p:cNvPicPr>
          <p:nvPr/>
        </p:nvPicPr>
        <p:blipFill>
          <a:blip r:embed="rId2"/>
          <a:stretch>
            <a:fillRect/>
          </a:stretch>
        </p:blipFill>
        <p:spPr>
          <a:xfrm>
            <a:off x="4499506" y="2378819"/>
            <a:ext cx="3135321" cy="2100361"/>
          </a:xfrm>
          <a:prstGeom prst="rect">
            <a:avLst/>
          </a:prstGeom>
        </p:spPr>
      </p:pic>
      <p:pic>
        <p:nvPicPr>
          <p:cNvPr id="9" name="Picture 8" descr="A graph of a number of orders&#10;&#10;Description automatically generated">
            <a:extLst>
              <a:ext uri="{FF2B5EF4-FFF2-40B4-BE49-F238E27FC236}">
                <a16:creationId xmlns:a16="http://schemas.microsoft.com/office/drawing/2014/main" id="{5DE22FB0-0D5B-D108-4810-D3BD0940FD28}"/>
              </a:ext>
            </a:extLst>
          </p:cNvPr>
          <p:cNvPicPr>
            <a:picLocks noChangeAspect="1"/>
          </p:cNvPicPr>
          <p:nvPr/>
        </p:nvPicPr>
        <p:blipFill>
          <a:blip r:embed="rId3"/>
          <a:stretch>
            <a:fillRect/>
          </a:stretch>
        </p:blipFill>
        <p:spPr>
          <a:xfrm>
            <a:off x="440723" y="4327364"/>
            <a:ext cx="3135321" cy="2100361"/>
          </a:xfrm>
          <a:prstGeom prst="rect">
            <a:avLst/>
          </a:prstGeom>
        </p:spPr>
      </p:pic>
      <p:pic>
        <p:nvPicPr>
          <p:cNvPr id="20" name="Picture 19" descr="A graph of sales order line number&#10;&#10;Description automatically generated">
            <a:extLst>
              <a:ext uri="{FF2B5EF4-FFF2-40B4-BE49-F238E27FC236}">
                <a16:creationId xmlns:a16="http://schemas.microsoft.com/office/drawing/2014/main" id="{455FE9C9-5989-26EE-43C4-D2388DCB1471}"/>
              </a:ext>
            </a:extLst>
          </p:cNvPr>
          <p:cNvPicPr>
            <a:picLocks noChangeAspect="1"/>
          </p:cNvPicPr>
          <p:nvPr/>
        </p:nvPicPr>
        <p:blipFill>
          <a:blip r:embed="rId4"/>
          <a:stretch>
            <a:fillRect/>
          </a:stretch>
        </p:blipFill>
        <p:spPr>
          <a:xfrm>
            <a:off x="8737771" y="4327364"/>
            <a:ext cx="3135323" cy="2100362"/>
          </a:xfrm>
          <a:prstGeom prst="rect">
            <a:avLst/>
          </a:prstGeom>
        </p:spPr>
      </p:pic>
      <p:pic>
        <p:nvPicPr>
          <p:cNvPr id="22" name="Picture 21" descr="A graph of distribution of order&#10;&#10;Description automatically generated">
            <a:extLst>
              <a:ext uri="{FF2B5EF4-FFF2-40B4-BE49-F238E27FC236}">
                <a16:creationId xmlns:a16="http://schemas.microsoft.com/office/drawing/2014/main" id="{E0A9A901-FAF7-85FE-C454-A0049EDBB6E1}"/>
              </a:ext>
            </a:extLst>
          </p:cNvPr>
          <p:cNvPicPr>
            <a:picLocks noChangeAspect="1"/>
          </p:cNvPicPr>
          <p:nvPr/>
        </p:nvPicPr>
        <p:blipFill>
          <a:blip r:embed="rId5"/>
          <a:stretch>
            <a:fillRect/>
          </a:stretch>
        </p:blipFill>
        <p:spPr>
          <a:xfrm>
            <a:off x="440724" y="301427"/>
            <a:ext cx="3135320" cy="2100360"/>
          </a:xfrm>
          <a:prstGeom prst="rect">
            <a:avLst/>
          </a:prstGeom>
        </p:spPr>
      </p:pic>
      <p:pic>
        <p:nvPicPr>
          <p:cNvPr id="24" name="Picture 23" descr="A graph of sales and sales&#10;&#10;Description automatically generated with medium confidence">
            <a:extLst>
              <a:ext uri="{FF2B5EF4-FFF2-40B4-BE49-F238E27FC236}">
                <a16:creationId xmlns:a16="http://schemas.microsoft.com/office/drawing/2014/main" id="{1ADECC89-DB8B-4668-D885-FBAED940910C}"/>
              </a:ext>
            </a:extLst>
          </p:cNvPr>
          <p:cNvPicPr>
            <a:picLocks noChangeAspect="1"/>
          </p:cNvPicPr>
          <p:nvPr/>
        </p:nvPicPr>
        <p:blipFill>
          <a:blip r:embed="rId6"/>
          <a:stretch>
            <a:fillRect/>
          </a:stretch>
        </p:blipFill>
        <p:spPr>
          <a:xfrm>
            <a:off x="8737775" y="301427"/>
            <a:ext cx="3135320" cy="2100360"/>
          </a:xfrm>
          <a:prstGeom prst="rect">
            <a:avLst/>
          </a:prstGeom>
        </p:spPr>
      </p:pic>
    </p:spTree>
    <p:extLst>
      <p:ext uri="{BB962C8B-B14F-4D97-AF65-F5344CB8AC3E}">
        <p14:creationId xmlns:p14="http://schemas.microsoft.com/office/powerpoint/2010/main" val="15702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A49A5-3558-6FEE-F96E-BC39ABE3EB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AEE8A2-FDCF-C069-A18B-572A76389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098DD6-DED3-696E-4C95-E975AD121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F5343E-7190-8865-A0E5-D5325D6B00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D264AE83-51B1-B91F-AAA5-057C17DC7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7DC54C5-AD77-6524-9F18-C3493E791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A7F8641-27C9-2DFB-FEBC-6C750AC0E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0D059F3-984B-7F54-66B7-25568A265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AEE6CD68-86AC-739A-93DA-27E00931B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A69EA64-B5B8-F5E4-A7D7-814E7787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018B719-007B-F89C-3D1A-444344CE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4D4BB80-4A5B-9FE2-3866-9890AE145406}"/>
              </a:ext>
            </a:extLst>
          </p:cNvPr>
          <p:cNvSpPr>
            <a:spLocks noGrp="1"/>
          </p:cNvSpPr>
          <p:nvPr>
            <p:ph type="title"/>
          </p:nvPr>
        </p:nvSpPr>
        <p:spPr>
          <a:xfrm>
            <a:off x="383059" y="94593"/>
            <a:ext cx="11368217" cy="1257014"/>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5" name="Picture 4" descr="A graph of the country&#10;&#10;Description automatically generated">
            <a:extLst>
              <a:ext uri="{FF2B5EF4-FFF2-40B4-BE49-F238E27FC236}">
                <a16:creationId xmlns:a16="http://schemas.microsoft.com/office/drawing/2014/main" id="{C08111EF-57C1-76B0-E831-88F12F08AF04}"/>
              </a:ext>
            </a:extLst>
          </p:cNvPr>
          <p:cNvPicPr>
            <a:picLocks noChangeAspect="1"/>
          </p:cNvPicPr>
          <p:nvPr/>
        </p:nvPicPr>
        <p:blipFill>
          <a:blip r:embed="rId2"/>
          <a:stretch>
            <a:fillRect/>
          </a:stretch>
        </p:blipFill>
        <p:spPr>
          <a:xfrm>
            <a:off x="396010" y="993388"/>
            <a:ext cx="4307490" cy="5685503"/>
          </a:xfrm>
          <a:prstGeom prst="rect">
            <a:avLst/>
          </a:prstGeom>
        </p:spPr>
      </p:pic>
      <p:pic>
        <p:nvPicPr>
          <p:cNvPr id="11" name="Picture 10" descr="A graph with a square and a bar&#10;&#10;Description automatically generated with medium confidence">
            <a:extLst>
              <a:ext uri="{FF2B5EF4-FFF2-40B4-BE49-F238E27FC236}">
                <a16:creationId xmlns:a16="http://schemas.microsoft.com/office/drawing/2014/main" id="{9423539B-4E1E-6CCC-24B2-D6FF514D4A80}"/>
              </a:ext>
            </a:extLst>
          </p:cNvPr>
          <p:cNvPicPr>
            <a:picLocks noChangeAspect="1"/>
          </p:cNvPicPr>
          <p:nvPr/>
        </p:nvPicPr>
        <p:blipFill>
          <a:blip r:embed="rId3"/>
          <a:stretch>
            <a:fillRect/>
          </a:stretch>
        </p:blipFill>
        <p:spPr>
          <a:xfrm>
            <a:off x="4892400" y="3959632"/>
            <a:ext cx="6903590" cy="2719259"/>
          </a:xfrm>
          <a:prstGeom prst="rect">
            <a:avLst/>
          </a:prstGeom>
        </p:spPr>
      </p:pic>
      <p:pic>
        <p:nvPicPr>
          <p:cNvPr id="23" name="Picture 22" descr="A pie chart with different colored circles&#10;&#10;Description automatically generated">
            <a:extLst>
              <a:ext uri="{FF2B5EF4-FFF2-40B4-BE49-F238E27FC236}">
                <a16:creationId xmlns:a16="http://schemas.microsoft.com/office/drawing/2014/main" id="{20A63B65-91C6-1DD7-8529-FC11C5922FDE}"/>
              </a:ext>
            </a:extLst>
          </p:cNvPr>
          <p:cNvPicPr>
            <a:picLocks noChangeAspect="1"/>
          </p:cNvPicPr>
          <p:nvPr/>
        </p:nvPicPr>
        <p:blipFill>
          <a:blip r:embed="rId4"/>
          <a:stretch>
            <a:fillRect/>
          </a:stretch>
        </p:blipFill>
        <p:spPr>
          <a:xfrm>
            <a:off x="4892401" y="993388"/>
            <a:ext cx="6903589" cy="2719259"/>
          </a:xfrm>
          <a:prstGeom prst="rect">
            <a:avLst/>
          </a:prstGeom>
        </p:spPr>
      </p:pic>
    </p:spTree>
    <p:extLst>
      <p:ext uri="{BB962C8B-B14F-4D97-AF65-F5344CB8AC3E}">
        <p14:creationId xmlns:p14="http://schemas.microsoft.com/office/powerpoint/2010/main" val="22468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55E51D-D06D-B111-1AD3-82AD3A920F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764-95D4-FCB4-F4E9-F4A8C663B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70C969-2C4D-361E-A443-19E30C15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D55DA24-0D8B-3C56-7680-B4E90053C8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C3A42566-7EF4-666A-AAB3-623B0DC53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88BCF6E-188B-AEDC-6868-C646F432C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6ED3BD9-DDE2-2A35-9A70-B4BC67A5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AF5F179-F1B5-2276-43C4-2913081E4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33C492A-9A6A-10A9-F3CB-A719A06F4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D5AD3D65-8EDF-3FCA-AB5B-DFA4034BA4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0A1126D-F740-9CB7-AB11-DB9CA2B5B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2632086-AA0A-0BCC-BB6E-76476B51FF8E}"/>
              </a:ext>
            </a:extLst>
          </p:cNvPr>
          <p:cNvSpPr>
            <a:spLocks noGrp="1"/>
          </p:cNvSpPr>
          <p:nvPr>
            <p:ph type="title"/>
          </p:nvPr>
        </p:nvSpPr>
        <p:spPr>
          <a:xfrm>
            <a:off x="111212" y="914399"/>
            <a:ext cx="3207070" cy="4967417"/>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9" name="Picture 8" descr="A graph of different types of sports&#10;&#10;Description automatically generated with medium confidence">
            <a:extLst>
              <a:ext uri="{FF2B5EF4-FFF2-40B4-BE49-F238E27FC236}">
                <a16:creationId xmlns:a16="http://schemas.microsoft.com/office/drawing/2014/main" id="{0B6C8060-0B30-A7A7-ECA9-DCCD88E26DFA}"/>
              </a:ext>
            </a:extLst>
          </p:cNvPr>
          <p:cNvPicPr>
            <a:picLocks noChangeAspect="1"/>
          </p:cNvPicPr>
          <p:nvPr/>
        </p:nvPicPr>
        <p:blipFill>
          <a:blip r:embed="rId2"/>
          <a:stretch>
            <a:fillRect/>
          </a:stretch>
        </p:blipFill>
        <p:spPr>
          <a:xfrm>
            <a:off x="3337438" y="364316"/>
            <a:ext cx="3187914" cy="2676875"/>
          </a:xfrm>
          <a:prstGeom prst="rect">
            <a:avLst/>
          </a:prstGeom>
        </p:spPr>
      </p:pic>
      <p:pic>
        <p:nvPicPr>
          <p:cNvPr id="20" name="Picture 19" descr="A graph of a bar chart&#10;&#10;Description automatically generated with medium confidence">
            <a:extLst>
              <a:ext uri="{FF2B5EF4-FFF2-40B4-BE49-F238E27FC236}">
                <a16:creationId xmlns:a16="http://schemas.microsoft.com/office/drawing/2014/main" id="{7CF840E0-D623-A31D-F241-C674B8123B83}"/>
              </a:ext>
            </a:extLst>
          </p:cNvPr>
          <p:cNvPicPr>
            <a:picLocks noChangeAspect="1"/>
          </p:cNvPicPr>
          <p:nvPr/>
        </p:nvPicPr>
        <p:blipFill>
          <a:blip r:embed="rId3"/>
          <a:stretch>
            <a:fillRect/>
          </a:stretch>
        </p:blipFill>
        <p:spPr>
          <a:xfrm>
            <a:off x="3318282" y="3429000"/>
            <a:ext cx="3207070" cy="3242857"/>
          </a:xfrm>
          <a:prstGeom prst="rect">
            <a:avLst/>
          </a:prstGeom>
        </p:spPr>
      </p:pic>
      <p:pic>
        <p:nvPicPr>
          <p:cNvPr id="22" name="Picture 21" descr="A graph with different colored bars&#10;&#10;Description automatically generated">
            <a:extLst>
              <a:ext uri="{FF2B5EF4-FFF2-40B4-BE49-F238E27FC236}">
                <a16:creationId xmlns:a16="http://schemas.microsoft.com/office/drawing/2014/main" id="{8053F09C-2E2C-7526-9E3A-575C05D7CDE9}"/>
              </a:ext>
            </a:extLst>
          </p:cNvPr>
          <p:cNvPicPr>
            <a:picLocks noChangeAspect="1"/>
          </p:cNvPicPr>
          <p:nvPr/>
        </p:nvPicPr>
        <p:blipFill>
          <a:blip r:embed="rId4"/>
          <a:stretch>
            <a:fillRect/>
          </a:stretch>
        </p:blipFill>
        <p:spPr>
          <a:xfrm>
            <a:off x="6698416" y="3428366"/>
            <a:ext cx="5273070" cy="3242857"/>
          </a:xfrm>
          <a:prstGeom prst="rect">
            <a:avLst/>
          </a:prstGeom>
        </p:spPr>
      </p:pic>
      <p:pic>
        <p:nvPicPr>
          <p:cNvPr id="24" name="Picture 23" descr="A pie chart with different colored circles&#10;&#10;Description automatically generated">
            <a:extLst>
              <a:ext uri="{FF2B5EF4-FFF2-40B4-BE49-F238E27FC236}">
                <a16:creationId xmlns:a16="http://schemas.microsoft.com/office/drawing/2014/main" id="{CC8600E9-4F1F-C9E3-04A9-471E4A71B1FF}"/>
              </a:ext>
            </a:extLst>
          </p:cNvPr>
          <p:cNvPicPr>
            <a:picLocks noChangeAspect="1"/>
          </p:cNvPicPr>
          <p:nvPr/>
        </p:nvPicPr>
        <p:blipFill>
          <a:blip r:embed="rId5"/>
          <a:stretch>
            <a:fillRect/>
          </a:stretch>
        </p:blipFill>
        <p:spPr>
          <a:xfrm>
            <a:off x="6742244" y="364316"/>
            <a:ext cx="5229242" cy="2676874"/>
          </a:xfrm>
          <a:prstGeom prst="rect">
            <a:avLst/>
          </a:prstGeom>
        </p:spPr>
      </p:pic>
    </p:spTree>
    <p:extLst>
      <p:ext uri="{BB962C8B-B14F-4D97-AF65-F5344CB8AC3E}">
        <p14:creationId xmlns:p14="http://schemas.microsoft.com/office/powerpoint/2010/main" val="221364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0B5B2A-3319-F2AD-42AC-37D98382960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513782-EAAD-C765-06DF-083819B0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D34F73-88C6-4EC2-B8CC-FE47E2C31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BD7F6F-730D-1A22-93FD-ED468BF73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EC16F172-8BDE-5DD6-F50D-6F80220D2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256703A4-1076-1CC2-B7D0-14E1F673E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B50B05A3-ECCA-F94C-72B6-9DE6B85B1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8B7186B-FDBA-2BA2-B2D3-2A54C8F7D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CA360B6-14BD-676E-0F39-20B851621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24E6CC16-DD0B-897A-C8CC-90604DA0E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A5E8EC02-771D-9A16-71C0-D31AD670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2E7C5E5-84E5-590D-330A-247891A18E09}"/>
              </a:ext>
            </a:extLst>
          </p:cNvPr>
          <p:cNvSpPr>
            <a:spLocks noGrp="1"/>
          </p:cNvSpPr>
          <p:nvPr>
            <p:ph type="title"/>
          </p:nvPr>
        </p:nvSpPr>
        <p:spPr>
          <a:xfrm>
            <a:off x="383059" y="247133"/>
            <a:ext cx="4514641" cy="6282277"/>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9" name="Picture 8" descr="A graph with numbers and a line&#10;&#10;Description automatically generated with medium confidence">
            <a:extLst>
              <a:ext uri="{FF2B5EF4-FFF2-40B4-BE49-F238E27FC236}">
                <a16:creationId xmlns:a16="http://schemas.microsoft.com/office/drawing/2014/main" id="{0FF394F7-E3F9-D6A1-F475-48F14857058C}"/>
              </a:ext>
            </a:extLst>
          </p:cNvPr>
          <p:cNvPicPr>
            <a:picLocks noChangeAspect="1"/>
          </p:cNvPicPr>
          <p:nvPr/>
        </p:nvPicPr>
        <p:blipFill>
          <a:blip r:embed="rId2"/>
          <a:stretch>
            <a:fillRect/>
          </a:stretch>
        </p:blipFill>
        <p:spPr>
          <a:xfrm>
            <a:off x="5338119" y="247135"/>
            <a:ext cx="6413157" cy="6282276"/>
          </a:xfrm>
          <a:prstGeom prst="rect">
            <a:avLst/>
          </a:prstGeom>
        </p:spPr>
      </p:pic>
    </p:spTree>
    <p:extLst>
      <p:ext uri="{BB962C8B-B14F-4D97-AF65-F5344CB8AC3E}">
        <p14:creationId xmlns:p14="http://schemas.microsoft.com/office/powerpoint/2010/main" val="319748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TotalTime>
  <Words>610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American Typewriter</vt:lpstr>
      <vt:lpstr>Aptos</vt:lpstr>
      <vt:lpstr>Aptos Display</vt:lpstr>
      <vt:lpstr>Arial</vt:lpstr>
      <vt:lpstr>Times New Roman</vt:lpstr>
      <vt:lpstr>Office Theme</vt:lpstr>
      <vt:lpstr>Budget Analytics</vt:lpstr>
      <vt:lpstr>Introduction</vt:lpstr>
      <vt:lpstr>Objectives</vt:lpstr>
      <vt:lpstr>Methodology</vt:lpstr>
      <vt:lpstr>Data Analysis</vt:lpstr>
      <vt:lpstr>Key Visualizations</vt:lpstr>
      <vt:lpstr>Key Visualizations</vt:lpstr>
      <vt:lpstr>Key Visualizations</vt:lpstr>
      <vt:lpstr>Key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Project Report</dc:title>
  <dc:creator>Mohammed  Ayyub 2020004489</dc:creator>
  <cp:lastModifiedBy>Prajakta Bose</cp:lastModifiedBy>
  <cp:revision>5</cp:revision>
  <dcterms:created xsi:type="dcterms:W3CDTF">2024-02-12T09:12:54Z</dcterms:created>
  <dcterms:modified xsi:type="dcterms:W3CDTF">2024-02-14T17:16:26Z</dcterms:modified>
</cp:coreProperties>
</file>