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73" r:id="rId4"/>
    <p:sldId id="258" r:id="rId5"/>
    <p:sldId id="259" r:id="rId6"/>
    <p:sldId id="266" r:id="rId7"/>
    <p:sldId id="270" r:id="rId8"/>
    <p:sldId id="27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EE9C-C118-7A27-E47E-096888C5B5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8160FF-91E9-183E-0D73-408F0D4CD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5EA8DD9-4362-82E3-8A20-BEFE21385A77}"/>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33870241-1078-0950-1BB3-09B3C4EA5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9894F-6CF5-DCF3-4A75-9B1D920CE0FC}"/>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273507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378C-0FB9-343E-19DF-79049B9F781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71A96A-EAED-5B9F-6C4C-BA1D8FA077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897AA1-E5E7-0EC3-1E7D-A855AC963CFF}"/>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46E1FF8D-1139-5104-B544-52C9B89A21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4275-FC5E-9BB8-9A90-16C476C3A84F}"/>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59078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E3CE4A-2640-6F9C-D624-57BBAF0CCD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585C56-A25F-3780-F66A-5BD2F995D4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12A3FB-7082-5310-8EAB-CD6D79EDC251}"/>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350A7905-938E-9AD7-FD88-CC2F0A8EC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3226B-E41E-4894-76D3-B1694EB4559A}"/>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879438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36EB-06AD-4BA7-61B0-49F49F0FA34E}"/>
              </a:ext>
            </a:extLst>
          </p:cNvPr>
          <p:cNvSpPr>
            <a:spLocks noGrp="1"/>
          </p:cNvSpPr>
          <p:nvPr>
            <p:ph type="title"/>
          </p:nvPr>
        </p:nvSpPr>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95F6AB1-8BDA-F9A0-3653-FAAE42F87C23}"/>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34E311-FDEB-B667-7DFF-27B87EF6EB3A}"/>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C99E0D90-DE21-7931-312E-8C9538463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1EB81-0A82-9770-D9D0-A486971AA537}"/>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61490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3FCF-1176-8815-98A1-DA0B484FCD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BF2F53D-6681-79AE-EBA1-22DEFD0A7E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438EE0-5F4E-822F-9E35-756C5F5CB5E2}"/>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98C34F1F-5F88-F67A-2EDA-A59F39548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E3F3C-C2C4-108D-83F8-9B3184D563DB}"/>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406018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1984-0174-DB94-D0C1-FEA84F89E96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EF3CB5-2B6E-B333-BF11-26819578F9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BC12A5A-8C31-71D7-8644-ACAF9B0577B0}"/>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24ED85DA-FADB-E0B6-C57B-3C44B8C9E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E6D16-27CE-19F3-D36C-709F6EDC7813}"/>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261744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0EE6-8CAC-7394-5E3A-44E2721AB1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65E368-ABB7-71DF-4EC7-CAA93B97C1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17F58A1-50BF-87E2-557A-C2D088CFE39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B7CC04-BF69-23F7-0B81-24D366FA0352}"/>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6" name="Footer Placeholder 5">
            <a:extLst>
              <a:ext uri="{FF2B5EF4-FFF2-40B4-BE49-F238E27FC236}">
                <a16:creationId xmlns:a16="http://schemas.microsoft.com/office/drawing/2014/main" id="{21309314-CB2E-4C0C-F459-C6BCAB228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021A20-7D0C-174F-1AC0-4CE5F0EC7446}"/>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4226668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56075-0447-5508-0460-E5B5340747C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C74DA79-ED17-181E-E1F7-5C8A93C3E0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882025-7265-B6DC-142C-F593FDDB50C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3D6D268-2F0F-0BBF-50EF-151DAD704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CE9B47F-D5A1-05CF-F135-F24EBCAAE2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664C2D-D9B8-54EE-9C77-905F4E6FDBE9}"/>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8" name="Footer Placeholder 7">
            <a:extLst>
              <a:ext uri="{FF2B5EF4-FFF2-40B4-BE49-F238E27FC236}">
                <a16:creationId xmlns:a16="http://schemas.microsoft.com/office/drawing/2014/main" id="{10463FB7-E9C2-6B94-D08B-1792195435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118A2A-30C4-7D3F-D290-C3B333AE6DF6}"/>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28632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DE53-B79B-2735-6A25-394424C9A4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F0527D8-F854-3C16-C255-BF1B313D4CC7}"/>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4" name="Footer Placeholder 3">
            <a:extLst>
              <a:ext uri="{FF2B5EF4-FFF2-40B4-BE49-F238E27FC236}">
                <a16:creationId xmlns:a16="http://schemas.microsoft.com/office/drawing/2014/main" id="{8528E314-3B47-F45D-1D0B-BBE0C2A8BE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956FDF-182F-1E64-9770-F8F6818F3328}"/>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6736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85CE8-C628-55CB-B61F-90CCDDDAE3D3}"/>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3" name="Footer Placeholder 2">
            <a:extLst>
              <a:ext uri="{FF2B5EF4-FFF2-40B4-BE49-F238E27FC236}">
                <a16:creationId xmlns:a16="http://schemas.microsoft.com/office/drawing/2014/main" id="{89587562-6AFC-3FBA-5007-2750B30555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015591-829B-0927-C954-5C023AA8E3BF}"/>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63706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1C2D-E285-9158-7283-15BD00E1B3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CF48E02-D359-4B64-D324-7FC7DBC0B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308CB-97A1-5F5D-BCE1-61D2ACC37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D091D0-5D8D-ECD1-4AAF-C1D60C0718C9}"/>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6" name="Footer Placeholder 5">
            <a:extLst>
              <a:ext uri="{FF2B5EF4-FFF2-40B4-BE49-F238E27FC236}">
                <a16:creationId xmlns:a16="http://schemas.microsoft.com/office/drawing/2014/main" id="{4B59023F-CB3C-33DF-2EAD-5C651221F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01AA0-AC48-7B30-3D06-F39A95A1EA9E}"/>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31815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1B5C-932C-B322-0186-71DD4D6E72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18967C0-E454-621C-4AF1-B2D03CBA3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D754AC-D93E-3418-BED8-6EC7F8F31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812665-4A01-B53D-6C40-39274211728B}"/>
              </a:ext>
            </a:extLst>
          </p:cNvPr>
          <p:cNvSpPr>
            <a:spLocks noGrp="1"/>
          </p:cNvSpPr>
          <p:nvPr>
            <p:ph type="dt" sz="half" idx="10"/>
          </p:nvPr>
        </p:nvSpPr>
        <p:spPr/>
        <p:txBody>
          <a:bodyPr/>
          <a:lstStyle/>
          <a:p>
            <a:fld id="{B2787174-4A65-8B48-9A1F-F802FB209C44}" type="datetimeFigureOut">
              <a:rPr lang="en-US" smtClean="0"/>
              <a:t>2/14/2024</a:t>
            </a:fld>
            <a:endParaRPr lang="en-US"/>
          </a:p>
        </p:txBody>
      </p:sp>
      <p:sp>
        <p:nvSpPr>
          <p:cNvPr id="6" name="Footer Placeholder 5">
            <a:extLst>
              <a:ext uri="{FF2B5EF4-FFF2-40B4-BE49-F238E27FC236}">
                <a16:creationId xmlns:a16="http://schemas.microsoft.com/office/drawing/2014/main" id="{55B3FD1A-2CB9-8D36-D544-24FB0BF88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A8F3C-0062-6B2B-6F4B-DD09D580E879}"/>
              </a:ext>
            </a:extLst>
          </p:cNvPr>
          <p:cNvSpPr>
            <a:spLocks noGrp="1"/>
          </p:cNvSpPr>
          <p:nvPr>
            <p:ph type="sldNum" sz="quarter" idx="12"/>
          </p:nvPr>
        </p:nvSpPr>
        <p:spPr/>
        <p:txBody>
          <a:bodyPr/>
          <a:lstStyle/>
          <a:p>
            <a:fld id="{B0FC7AD4-E566-484D-B157-FDB8818A16A1}" type="slidenum">
              <a:rPr lang="en-US" smtClean="0"/>
              <a:t>‹#›</a:t>
            </a:fld>
            <a:endParaRPr lang="en-US"/>
          </a:p>
        </p:txBody>
      </p:sp>
    </p:spTree>
    <p:extLst>
      <p:ext uri="{BB962C8B-B14F-4D97-AF65-F5344CB8AC3E}">
        <p14:creationId xmlns:p14="http://schemas.microsoft.com/office/powerpoint/2010/main" val="172660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9E55A6-59D7-ABDC-4F6C-C31EDC117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D082F3-44A7-0759-D211-00B20A32C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DB5883-A65C-7687-EA89-CC9F4CF7F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787174-4A65-8B48-9A1F-F802FB209C44}" type="datetimeFigureOut">
              <a:rPr lang="en-US" smtClean="0"/>
              <a:t>2/14/2024</a:t>
            </a:fld>
            <a:endParaRPr lang="en-US"/>
          </a:p>
        </p:txBody>
      </p:sp>
      <p:sp>
        <p:nvSpPr>
          <p:cNvPr id="5" name="Footer Placeholder 4">
            <a:extLst>
              <a:ext uri="{FF2B5EF4-FFF2-40B4-BE49-F238E27FC236}">
                <a16:creationId xmlns:a16="http://schemas.microsoft.com/office/drawing/2014/main" id="{AE887557-AE5D-9459-346F-F62D4404D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161199-E4B0-5A7E-0622-A98855B00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FC7AD4-E566-484D-B157-FDB8818A16A1}" type="slidenum">
              <a:rPr lang="en-US" smtClean="0"/>
              <a:t>‹#›</a:t>
            </a:fld>
            <a:endParaRPr lang="en-US"/>
          </a:p>
        </p:txBody>
      </p:sp>
    </p:spTree>
    <p:extLst>
      <p:ext uri="{BB962C8B-B14F-4D97-AF65-F5344CB8AC3E}">
        <p14:creationId xmlns:p14="http://schemas.microsoft.com/office/powerpoint/2010/main" val="1612268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850260-77DC-AB0F-1188-2B958F30112C}"/>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912D21F-CC7C-41FC-CD37-5F1561ABE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3318986-EDB6-9A80-851E-0FE7F22D4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519AF92-9462-E810-A64F-149CBD483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0" name="Freeform: Shape 29">
              <a:extLst>
                <a:ext uri="{FF2B5EF4-FFF2-40B4-BE49-F238E27FC236}">
                  <a16:creationId xmlns:a16="http://schemas.microsoft.com/office/drawing/2014/main" id="{221E2ED9-DE05-B9D4-1FA5-5390DA7A45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09F4D75-D373-737D-4F86-3E2BE21F6E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52051EB-2D63-2194-A3EF-06F7E15E4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D07B10E-046A-5F9F-8E9C-0656AC5B9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82A7C2-DE24-346E-A45F-5CF0B302F3D6}"/>
              </a:ext>
            </a:extLst>
          </p:cNvPr>
          <p:cNvSpPr>
            <a:spLocks noGrp="1"/>
          </p:cNvSpPr>
          <p:nvPr>
            <p:ph type="title"/>
          </p:nvPr>
        </p:nvSpPr>
        <p:spPr>
          <a:xfrm>
            <a:off x="3499945" y="1597572"/>
            <a:ext cx="4719145" cy="2790290"/>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Crop Production Analysis</a:t>
            </a:r>
          </a:p>
        </p:txBody>
      </p:sp>
      <p:sp>
        <p:nvSpPr>
          <p:cNvPr id="3" name="Text Placeholder 2">
            <a:extLst>
              <a:ext uri="{FF2B5EF4-FFF2-40B4-BE49-F238E27FC236}">
                <a16:creationId xmlns:a16="http://schemas.microsoft.com/office/drawing/2014/main" id="{28062273-ABE9-C4D4-713A-5C680F08879D}"/>
              </a:ext>
            </a:extLst>
          </p:cNvPr>
          <p:cNvSpPr>
            <a:spLocks noGrp="1"/>
          </p:cNvSpPr>
          <p:nvPr>
            <p:ph type="body" idx="1"/>
          </p:nvPr>
        </p:nvSpPr>
        <p:spPr>
          <a:xfrm>
            <a:off x="3499945" y="4424147"/>
            <a:ext cx="4719145" cy="337039"/>
          </a:xfrm>
        </p:spPr>
        <p:txBody>
          <a:bodyPr vert="horz" lIns="91440" tIns="45720" rIns="91440" bIns="45720" rtlCol="0" anchor="t">
            <a:noAutofit/>
          </a:bodyPr>
          <a:lstStyle/>
          <a:p>
            <a:pPr marL="0" indent="0" algn="ctr">
              <a:buNone/>
            </a:pPr>
            <a:r>
              <a:rPr lang="en-US" sz="1600" dirty="0">
                <a:solidFill>
                  <a:schemeClr val="tx2"/>
                </a:solidFill>
                <a:latin typeface="American Typewriter" panose="02090604020004020304" pitchFamily="18" charset="77"/>
              </a:rPr>
              <a:t>Prajakta Bose</a:t>
            </a:r>
          </a:p>
        </p:txBody>
      </p:sp>
      <p:grpSp>
        <p:nvGrpSpPr>
          <p:cNvPr id="35" name="Group 34">
            <a:extLst>
              <a:ext uri="{FF2B5EF4-FFF2-40B4-BE49-F238E27FC236}">
                <a16:creationId xmlns:a16="http://schemas.microsoft.com/office/drawing/2014/main" id="{024EFE68-DC12-583D-D999-72EB24A822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35">
              <a:extLst>
                <a:ext uri="{FF2B5EF4-FFF2-40B4-BE49-F238E27FC236}">
                  <a16:creationId xmlns:a16="http://schemas.microsoft.com/office/drawing/2014/main" id="{D0C6D259-2E58-F2AF-7F68-4A096CF08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55108C7-FEBA-F5EE-7931-5D7C77EBB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28A96066-6A03-F4C5-4FC3-97EF151342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6992A370-EF1F-9B3A-BB1B-B6C481476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4575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0" name="Freeform: Shape 29">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38484E-4C1E-E6DB-0302-5A1BA88DB6DD}"/>
              </a:ext>
            </a:extLst>
          </p:cNvPr>
          <p:cNvSpPr>
            <a:spLocks noGrp="1"/>
          </p:cNvSpPr>
          <p:nvPr>
            <p:ph type="title"/>
          </p:nvPr>
        </p:nvSpPr>
        <p:spPr>
          <a:xfrm>
            <a:off x="515008" y="1061545"/>
            <a:ext cx="3184633" cy="4834757"/>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Introduction</a:t>
            </a:r>
          </a:p>
        </p:txBody>
      </p:sp>
      <p:sp>
        <p:nvSpPr>
          <p:cNvPr id="3" name="Text Placeholder 2">
            <a:extLst>
              <a:ext uri="{FF2B5EF4-FFF2-40B4-BE49-F238E27FC236}">
                <a16:creationId xmlns:a16="http://schemas.microsoft.com/office/drawing/2014/main" id="{B0FF7688-90BB-4617-7E1D-237379776780}"/>
              </a:ext>
            </a:extLst>
          </p:cNvPr>
          <p:cNvSpPr>
            <a:spLocks noGrp="1"/>
          </p:cNvSpPr>
          <p:nvPr>
            <p:ph type="body" idx="1"/>
          </p:nvPr>
        </p:nvSpPr>
        <p:spPr>
          <a:xfrm>
            <a:off x="4500594" y="735722"/>
            <a:ext cx="7409793" cy="5160580"/>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Problem Statement:</a:t>
            </a:r>
          </a:p>
          <a:p>
            <a:r>
              <a:rPr lang="en-IN" sz="1800" b="0" i="0" dirty="0">
                <a:effectLst/>
                <a:latin typeface="Times New Roman" panose="02020603050405020304" pitchFamily="18" charset="0"/>
                <a:cs typeface="Times New Roman" panose="02020603050405020304" pitchFamily="18" charset="0"/>
              </a:rPr>
              <a:t>The project aims to </a:t>
            </a:r>
            <a:r>
              <a:rPr lang="en-IN" sz="1800" b="0" i="0" dirty="0" err="1">
                <a:effectLst/>
                <a:latin typeface="Times New Roman" panose="02020603050405020304" pitchFamily="18" charset="0"/>
                <a:cs typeface="Times New Roman" panose="02020603050405020304" pitchFamily="18" charset="0"/>
              </a:rPr>
              <a:t>analyze</a:t>
            </a:r>
            <a:r>
              <a:rPr lang="en-IN" sz="1800" b="0" i="0" dirty="0">
                <a:effectLst/>
                <a:latin typeface="Times New Roman" panose="02020603050405020304" pitchFamily="18" charset="0"/>
                <a:cs typeface="Times New Roman" panose="02020603050405020304" pitchFamily="18" charset="0"/>
              </a:rPr>
              <a:t> crop production in India to understand the dynamics of agricultural productivity across different regions and seasons, focusing on various crops' area and production metrics.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Project Overview:</a:t>
            </a:r>
          </a:p>
          <a:p>
            <a:r>
              <a:rPr lang="en-IN" sz="1800" b="0" i="0" dirty="0">
                <a:effectLst/>
                <a:latin typeface="Times New Roman" panose="02020603050405020304" pitchFamily="18" charset="0"/>
                <a:cs typeface="Times New Roman" panose="02020603050405020304" pitchFamily="18" charset="0"/>
              </a:rPr>
              <a:t>This analysis utilizes a comprehensive dataset containing information on crop production in India, including factors like state, district, crop type, area, and production quantities, spanning from 1997 to 2015.</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Objectives: </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To conduct a thorough data cleaning and preprocessing to prepare the dataset for analysis.</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To perform exploratory data analysis (EDA) to uncover patterns and trends in crop production.</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To identify key findings and insights that can inform policy-making and agricultural practices.</a:t>
            </a:r>
          </a:p>
        </p:txBody>
      </p:sp>
      <p:grpSp>
        <p:nvGrpSpPr>
          <p:cNvPr id="35" name="Group 34">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35">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94792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4517EE-8650-B5C6-BE24-18AF9A286B22}"/>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5065E0D-B46B-ADAA-BB6D-0D32FD5F8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8D3FF20-278E-8BFB-2A6C-FE2256F29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3869D8FD-7110-C91D-AC8C-C24C7A5AC5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0" name="Freeform: Shape 29">
              <a:extLst>
                <a:ext uri="{FF2B5EF4-FFF2-40B4-BE49-F238E27FC236}">
                  <a16:creationId xmlns:a16="http://schemas.microsoft.com/office/drawing/2014/main" id="{9CA96D00-403E-D409-92E2-7EF0C24FB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7FED5CD-3CA6-90ED-43D9-17D6D36B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EFAFEB4-203A-34F7-676F-BD6F0E920E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5CB41CE-FA07-C385-A069-21CB8EF9C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E898396-546D-4A27-9027-14E8F85771D4}"/>
              </a:ext>
            </a:extLst>
          </p:cNvPr>
          <p:cNvSpPr>
            <a:spLocks noGrp="1"/>
          </p:cNvSpPr>
          <p:nvPr>
            <p:ph type="title"/>
          </p:nvPr>
        </p:nvSpPr>
        <p:spPr>
          <a:xfrm>
            <a:off x="262760" y="1061545"/>
            <a:ext cx="3436882" cy="4834757"/>
          </a:xfrm>
        </p:spPr>
        <p:txBody>
          <a:bodyPr vert="horz" lIns="91440" tIns="45720" rIns="91440" bIns="45720" rtlCol="0" anchor="ctr">
            <a:normAutofit/>
          </a:bodyPr>
          <a:lstStyle/>
          <a:p>
            <a:pPr algn="ctr"/>
            <a:r>
              <a:rPr lang="en-US" sz="3600" b="1" dirty="0">
                <a:solidFill>
                  <a:schemeClr val="tx2"/>
                </a:solidFill>
                <a:latin typeface="American Typewriter" panose="02090604020004020304" pitchFamily="18" charset="77"/>
              </a:rPr>
              <a:t>Dataset Information</a:t>
            </a:r>
            <a:endParaRPr lang="en-US" sz="3600" b="1" kern="1200" dirty="0">
              <a:solidFill>
                <a:schemeClr val="tx2"/>
              </a:solidFill>
              <a:latin typeface="American Typewriter" panose="02090604020004020304" pitchFamily="18" charset="77"/>
            </a:endParaRPr>
          </a:p>
        </p:txBody>
      </p:sp>
      <p:sp>
        <p:nvSpPr>
          <p:cNvPr id="3" name="Text Placeholder 2">
            <a:extLst>
              <a:ext uri="{FF2B5EF4-FFF2-40B4-BE49-F238E27FC236}">
                <a16:creationId xmlns:a16="http://schemas.microsoft.com/office/drawing/2014/main" id="{64E3B806-A3CB-152F-63FA-69B5885815DF}"/>
              </a:ext>
            </a:extLst>
          </p:cNvPr>
          <p:cNvSpPr>
            <a:spLocks noGrp="1"/>
          </p:cNvSpPr>
          <p:nvPr>
            <p:ph type="body" idx="1"/>
          </p:nvPr>
        </p:nvSpPr>
        <p:spPr>
          <a:xfrm>
            <a:off x="4519448" y="945931"/>
            <a:ext cx="7409793" cy="5586844"/>
          </a:xfrm>
        </p:spPr>
        <p:txBody>
          <a:bodyPr vert="horz" lIns="91440" tIns="45720" rIns="91440" bIns="45720" rtlCol="0" anchor="t">
            <a:noAutofit/>
          </a:bodyPr>
          <a:lstStyle/>
          <a:p>
            <a:pPr marL="0" indent="0">
              <a:buNone/>
            </a:pPr>
            <a:r>
              <a:rPr lang="en-IN" sz="1800" b="0" i="0" dirty="0">
                <a:effectLst/>
                <a:latin typeface="Times New Roman" panose="02020603050405020304" pitchFamily="18" charset="0"/>
                <a:cs typeface="Times New Roman" panose="02020603050405020304" pitchFamily="18" charset="0"/>
              </a:rPr>
              <a:t>State_Name-      name of the state where the crop is growing.</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0" i="0" dirty="0">
                <a:effectLst/>
                <a:latin typeface="Times New Roman" panose="02020603050405020304" pitchFamily="18" charset="0"/>
                <a:cs typeface="Times New Roman" panose="02020603050405020304" pitchFamily="18" charset="0"/>
              </a:rPr>
              <a:t>District_Name-   name of the district the state lies in.</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0" i="0" dirty="0">
                <a:effectLst/>
                <a:latin typeface="Times New Roman" panose="02020603050405020304" pitchFamily="18" charset="0"/>
                <a:cs typeface="Times New Roman" panose="02020603050405020304" pitchFamily="18" charset="0"/>
              </a:rPr>
              <a:t>Crop_Year-         </a:t>
            </a:r>
            <a:r>
              <a:rPr lang="en-US" sz="1800" b="0" i="0" dirty="0">
                <a:effectLst/>
                <a:latin typeface="Times New Roman" panose="02020603050405020304" pitchFamily="18" charset="0"/>
                <a:cs typeface="Times New Roman" panose="02020603050405020304" pitchFamily="18" charset="0"/>
              </a:rPr>
              <a:t>A crop year is a period from one year's harvest</a:t>
            </a: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to the next for an agricultural commodity.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 Season-             name of the season the crop was harvested.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 Crop-                 name of the crop which was harvested.</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 Area-                  It is a surface of land on which crop is grown.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 Production-        It is the quantitively measure of crop yield in</a:t>
            </a: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given measured area of field</a:t>
            </a:r>
          </a:p>
          <a:p>
            <a:pPr marL="0" indent="0">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IN" sz="1600" dirty="0">
              <a:latin typeface="American Typewriter" panose="02090604020004020304"/>
            </a:endParaRPr>
          </a:p>
        </p:txBody>
      </p:sp>
      <p:grpSp>
        <p:nvGrpSpPr>
          <p:cNvPr id="35" name="Group 34">
            <a:extLst>
              <a:ext uri="{FF2B5EF4-FFF2-40B4-BE49-F238E27FC236}">
                <a16:creationId xmlns:a16="http://schemas.microsoft.com/office/drawing/2014/main" id="{5858B3E9-4C02-DE46-8997-95D0CC5154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35">
              <a:extLst>
                <a:ext uri="{FF2B5EF4-FFF2-40B4-BE49-F238E27FC236}">
                  <a16:creationId xmlns:a16="http://schemas.microsoft.com/office/drawing/2014/main" id="{E39E3751-7B4C-B837-1469-9D3E824EE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4DB3C45C-803F-59A6-DB52-21E103A5A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1C5150A-56D3-2A74-5A47-C69A4B7B6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6D16CFEF-2346-4C5C-653B-5305F8E06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685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6A703993-5EF7-B471-7D3B-6868735A3F9D}"/>
              </a:ext>
            </a:extLst>
          </p:cNvPr>
          <p:cNvSpPr>
            <a:spLocks noGrp="1"/>
          </p:cNvSpPr>
          <p:nvPr>
            <p:ph type="title"/>
          </p:nvPr>
        </p:nvSpPr>
        <p:spPr>
          <a:xfrm>
            <a:off x="262759" y="1072055"/>
            <a:ext cx="3993931" cy="4338144"/>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Methodology</a:t>
            </a:r>
          </a:p>
        </p:txBody>
      </p:sp>
      <p:sp>
        <p:nvSpPr>
          <p:cNvPr id="3" name="Text Placeholder 2">
            <a:extLst>
              <a:ext uri="{FF2B5EF4-FFF2-40B4-BE49-F238E27FC236}">
                <a16:creationId xmlns:a16="http://schemas.microsoft.com/office/drawing/2014/main" id="{393C8C8D-1F21-308E-CEC9-9CC53F2C9F93}"/>
              </a:ext>
            </a:extLst>
          </p:cNvPr>
          <p:cNvSpPr>
            <a:spLocks noGrp="1"/>
          </p:cNvSpPr>
          <p:nvPr>
            <p:ph type="body" idx="1"/>
          </p:nvPr>
        </p:nvSpPr>
        <p:spPr>
          <a:xfrm>
            <a:off x="4275846" y="1195550"/>
            <a:ext cx="7278104" cy="4969580"/>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Data Preprocessing:</a:t>
            </a:r>
          </a:p>
          <a:p>
            <a:pPr marL="0" indent="0">
              <a:buNone/>
            </a:pPr>
            <a:endParaRPr lang="en-US" sz="1800" dirty="0">
              <a:latin typeface="Times New Roman" panose="02020603050405020304" pitchFamily="18" charset="0"/>
              <a:cs typeface="Times New Roman" panose="02020603050405020304" pitchFamily="18" charset="0"/>
            </a:endParaRPr>
          </a:p>
          <a:p>
            <a:pPr algn="l">
              <a:buFont typeface="+mj-lt"/>
              <a:buAutoNum type="arabicPeriod"/>
            </a:pPr>
            <a:r>
              <a:rPr lang="en-IN" sz="1800" i="0" dirty="0">
                <a:effectLst/>
                <a:latin typeface="Times New Roman" panose="02020603050405020304" pitchFamily="18" charset="0"/>
                <a:cs typeface="Times New Roman" panose="02020603050405020304" pitchFamily="18" charset="0"/>
              </a:rPr>
              <a:t>Univariate Analysis: Analysis of unique values in columns such as State Name, District Name, and Crop to understand the diversity of the dataset.</a:t>
            </a:r>
          </a:p>
          <a:p>
            <a:pPr algn="l">
              <a:buFont typeface="+mj-lt"/>
              <a:buAutoNum type="arabicPeriod"/>
            </a:pPr>
            <a:r>
              <a:rPr lang="en-IN" sz="1800" i="0" dirty="0">
                <a:effectLst/>
                <a:latin typeface="Times New Roman" panose="02020603050405020304" pitchFamily="18" charset="0"/>
                <a:cs typeface="Times New Roman" panose="02020603050405020304" pitchFamily="18" charset="0"/>
              </a:rPr>
              <a:t>Bivariate and Multivariate Analysis: Investigation of relationships between different variables, like the correlation between area and production, and the impact of seasons on crop production.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Exploratory Data Analysis (EDA):</a:t>
            </a:r>
          </a:p>
          <a:p>
            <a:pPr marL="0" indent="0">
              <a:buNone/>
            </a:pPr>
            <a:endParaRPr lang="en-US" sz="1800" dirty="0">
              <a:latin typeface="Times New Roman" panose="02020603050405020304" pitchFamily="18" charset="0"/>
              <a:cs typeface="Times New Roman" panose="02020603050405020304" pitchFamily="18" charset="0"/>
            </a:endParaRPr>
          </a:p>
          <a:p>
            <a:pPr algn="l">
              <a:buFont typeface="+mj-lt"/>
              <a:buAutoNum type="arabicPeriod"/>
            </a:pPr>
            <a:r>
              <a:rPr lang="en-IN" sz="1800" i="0" dirty="0">
                <a:effectLst/>
                <a:latin typeface="Times New Roman" panose="02020603050405020304" pitchFamily="18" charset="0"/>
                <a:cs typeface="Times New Roman" panose="02020603050405020304" pitchFamily="18" charset="0"/>
              </a:rPr>
              <a:t>Univariate Analysis: </a:t>
            </a:r>
            <a:r>
              <a:rPr lang="en-IN" sz="1800" i="0" dirty="0" err="1">
                <a:effectLst/>
                <a:latin typeface="Times New Roman" panose="02020603050405020304" pitchFamily="18" charset="0"/>
                <a:cs typeface="Times New Roman" panose="02020603050405020304" pitchFamily="18" charset="0"/>
              </a:rPr>
              <a:t>Analyzing</a:t>
            </a:r>
            <a:r>
              <a:rPr lang="en-IN" sz="1800" i="0" dirty="0">
                <a:effectLst/>
                <a:latin typeface="Times New Roman" panose="02020603050405020304" pitchFamily="18" charset="0"/>
                <a:cs typeface="Times New Roman" panose="02020603050405020304" pitchFamily="18" charset="0"/>
              </a:rPr>
              <a:t> the distribution of key variables like crop type, area, and production quantity.</a:t>
            </a:r>
          </a:p>
          <a:p>
            <a:pPr algn="l">
              <a:buFont typeface="+mj-lt"/>
              <a:buAutoNum type="arabicPeriod"/>
            </a:pPr>
            <a:r>
              <a:rPr lang="en-IN" sz="1800" i="0" dirty="0">
                <a:effectLst/>
                <a:latin typeface="Times New Roman" panose="02020603050405020304" pitchFamily="18" charset="0"/>
                <a:cs typeface="Times New Roman" panose="02020603050405020304" pitchFamily="18" charset="0"/>
              </a:rPr>
              <a:t>Bivariate Analysis: Examining the relationship between area and production, crop types and their yields, and comparing production across different states and seasons.</a:t>
            </a:r>
          </a:p>
        </p:txBody>
      </p:sp>
    </p:spTree>
    <p:extLst>
      <p:ext uri="{BB962C8B-B14F-4D97-AF65-F5344CB8AC3E}">
        <p14:creationId xmlns:p14="http://schemas.microsoft.com/office/powerpoint/2010/main" val="76941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A9D93C-0CD2-1017-D6D7-9E5F897FE530}"/>
              </a:ext>
            </a:extLst>
          </p:cNvPr>
          <p:cNvSpPr>
            <a:spLocks noGrp="1"/>
          </p:cNvSpPr>
          <p:nvPr>
            <p:ph type="title"/>
          </p:nvPr>
        </p:nvSpPr>
        <p:spPr>
          <a:xfrm>
            <a:off x="345990" y="518984"/>
            <a:ext cx="4609070" cy="5820032"/>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Data Analysis</a:t>
            </a:r>
          </a:p>
        </p:txBody>
      </p:sp>
      <p:sp>
        <p:nvSpPr>
          <p:cNvPr id="3" name="Text Placeholder 2">
            <a:extLst>
              <a:ext uri="{FF2B5EF4-FFF2-40B4-BE49-F238E27FC236}">
                <a16:creationId xmlns:a16="http://schemas.microsoft.com/office/drawing/2014/main" id="{BE4616D1-860B-D25C-07CD-3AC1A9F34F0D}"/>
              </a:ext>
            </a:extLst>
          </p:cNvPr>
          <p:cNvSpPr>
            <a:spLocks noGrp="1"/>
          </p:cNvSpPr>
          <p:nvPr>
            <p:ph type="body" idx="1"/>
          </p:nvPr>
        </p:nvSpPr>
        <p:spPr>
          <a:xfrm>
            <a:off x="5144705" y="712913"/>
            <a:ext cx="6857345" cy="6181274"/>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Key Findings:</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Significant variations in crop production across different states and seasons were observed, indicating the influence of geographic and seasonal factors on agricultural productivity.</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Certain crops dominate in specific regions, highlighting the potential for regional specialization in crop cultivation.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Insights:</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The analysis underscores the importance of tailored agricultural policies that consider regional and seasonal variations to boost productivity.</a:t>
            </a:r>
          </a:p>
          <a:p>
            <a:pPr algn="l">
              <a:buFont typeface="Arial" panose="020B0604020202020204" pitchFamily="34" charset="0"/>
              <a:buChar char="•"/>
            </a:pPr>
            <a:r>
              <a:rPr lang="en-IN" sz="1800" b="0" i="0" dirty="0">
                <a:effectLst/>
                <a:latin typeface="Times New Roman" panose="02020603050405020304" pitchFamily="18" charset="0"/>
                <a:cs typeface="Times New Roman" panose="02020603050405020304" pitchFamily="18" charset="0"/>
              </a:rPr>
              <a:t>Identifying high and low production trends across states and seasons can guide strategic interventions to enhance crop yields and sustainability.</a:t>
            </a:r>
          </a:p>
          <a:p>
            <a:pPr marL="0" indent="0">
              <a:buNone/>
            </a:pPr>
            <a:endParaRPr lang="en-US" sz="1600" dirty="0">
              <a:latin typeface="American Typewriter" panose="02090604020004020304" pitchFamily="18" charset="77"/>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3219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DA49A5-3558-6FEE-F96E-BC39ABE3EB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4AEE8A2-FDCF-C069-A18B-572A76389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098DD6-DED3-696E-4C95-E975AD121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3F5343E-7190-8865-A0E5-D5325D6B00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D264AE83-51B1-B91F-AAA5-057C17DC7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7DC54C5-AD77-6524-9F18-C3493E791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A7F8641-27C9-2DFB-FEBC-6C750AC0E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0D059F3-984B-7F54-66B7-25568A2651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AEE6CD68-86AC-739A-93DA-27E00931B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A69EA64-B5B8-F5E4-A7D7-814E7787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018B719-007B-F89C-3D1A-444344CE9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4D4BB80-4A5B-9FE2-3866-9890AE145406}"/>
              </a:ext>
            </a:extLst>
          </p:cNvPr>
          <p:cNvSpPr>
            <a:spLocks noGrp="1"/>
          </p:cNvSpPr>
          <p:nvPr>
            <p:ph type="title"/>
          </p:nvPr>
        </p:nvSpPr>
        <p:spPr>
          <a:xfrm>
            <a:off x="543234" y="0"/>
            <a:ext cx="11368217" cy="841991"/>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Key Visualizations</a:t>
            </a:r>
            <a:endParaRPr lang="en-US" sz="1600" b="1" kern="1200" dirty="0">
              <a:solidFill>
                <a:schemeClr val="tx2"/>
              </a:solidFill>
              <a:latin typeface="American Typewriter" panose="02090604020004020304" pitchFamily="18" charset="77"/>
            </a:endParaRPr>
          </a:p>
        </p:txBody>
      </p:sp>
      <p:pic>
        <p:nvPicPr>
          <p:cNvPr id="9" name="Picture 8" descr="A graph of a distribution of crop production&#10;&#10;Description automatically generated">
            <a:extLst>
              <a:ext uri="{FF2B5EF4-FFF2-40B4-BE49-F238E27FC236}">
                <a16:creationId xmlns:a16="http://schemas.microsoft.com/office/drawing/2014/main" id="{8B21524E-D515-CBC1-92E7-ED39A3343274}"/>
              </a:ext>
            </a:extLst>
          </p:cNvPr>
          <p:cNvPicPr>
            <a:picLocks noChangeAspect="1"/>
          </p:cNvPicPr>
          <p:nvPr/>
        </p:nvPicPr>
        <p:blipFill>
          <a:blip r:embed="rId2"/>
          <a:stretch>
            <a:fillRect/>
          </a:stretch>
        </p:blipFill>
        <p:spPr>
          <a:xfrm>
            <a:off x="8299029" y="813865"/>
            <a:ext cx="3694364" cy="2371266"/>
          </a:xfrm>
          <a:prstGeom prst="rect">
            <a:avLst/>
          </a:prstGeom>
        </p:spPr>
      </p:pic>
      <p:pic>
        <p:nvPicPr>
          <p:cNvPr id="21" name="Picture 20" descr="A graph of a crop area&#10;&#10;Description automatically generated">
            <a:extLst>
              <a:ext uri="{FF2B5EF4-FFF2-40B4-BE49-F238E27FC236}">
                <a16:creationId xmlns:a16="http://schemas.microsoft.com/office/drawing/2014/main" id="{83030E17-2C26-8EDE-0929-A47FAB9FDD3B}"/>
              </a:ext>
            </a:extLst>
          </p:cNvPr>
          <p:cNvPicPr>
            <a:picLocks noChangeAspect="1"/>
          </p:cNvPicPr>
          <p:nvPr/>
        </p:nvPicPr>
        <p:blipFill>
          <a:blip r:embed="rId3"/>
          <a:stretch>
            <a:fillRect/>
          </a:stretch>
        </p:blipFill>
        <p:spPr>
          <a:xfrm>
            <a:off x="396010" y="813960"/>
            <a:ext cx="4049715" cy="2248452"/>
          </a:xfrm>
          <a:prstGeom prst="rect">
            <a:avLst/>
          </a:prstGeom>
        </p:spPr>
      </p:pic>
      <p:sp>
        <p:nvSpPr>
          <p:cNvPr id="4" name="TextBox 3">
            <a:extLst>
              <a:ext uri="{FF2B5EF4-FFF2-40B4-BE49-F238E27FC236}">
                <a16:creationId xmlns:a16="http://schemas.microsoft.com/office/drawing/2014/main" id="{36AA1663-E36A-C2B7-9FEA-D96D00FD0204}"/>
              </a:ext>
            </a:extLst>
          </p:cNvPr>
          <p:cNvSpPr txBox="1"/>
          <p:nvPr/>
        </p:nvSpPr>
        <p:spPr>
          <a:xfrm>
            <a:off x="389613" y="3795589"/>
            <a:ext cx="4049715" cy="738664"/>
          </a:xfrm>
          <a:prstGeom prst="rect">
            <a:avLst/>
          </a:prstGeom>
          <a:noFill/>
        </p:spPr>
        <p:txBody>
          <a:bodyPr wrap="square" rtlCol="0">
            <a:spAutoFit/>
          </a:bodyPr>
          <a:lstStyle/>
          <a:p>
            <a:r>
              <a:rPr lang="en-US" sz="1400" b="0" i="0" dirty="0">
                <a:solidFill>
                  <a:srgbClr val="000000"/>
                </a:solidFill>
                <a:effectLst/>
                <a:latin typeface="Times New Roman" panose="02020603050405020304" pitchFamily="18" charset="0"/>
                <a:cs typeface="Times New Roman" panose="02020603050405020304" pitchFamily="18" charset="0"/>
              </a:rPr>
              <a:t>The histogram shows how the crop areas are distributed, with the majority of crops having a smaller area and fewer crops having larger areas.</a:t>
            </a:r>
            <a:endParaRPr lang="en-IN" sz="1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2F4FD46-7246-06E8-C800-586E93E3ABD3}"/>
              </a:ext>
            </a:extLst>
          </p:cNvPr>
          <p:cNvPicPr>
            <a:picLocks noChangeAspect="1"/>
          </p:cNvPicPr>
          <p:nvPr/>
        </p:nvPicPr>
        <p:blipFill>
          <a:blip r:embed="rId4"/>
          <a:stretch>
            <a:fillRect/>
          </a:stretch>
        </p:blipFill>
        <p:spPr>
          <a:xfrm>
            <a:off x="4088757" y="3269973"/>
            <a:ext cx="4014179" cy="3236605"/>
          </a:xfrm>
          <a:prstGeom prst="rect">
            <a:avLst/>
          </a:prstGeom>
        </p:spPr>
      </p:pic>
      <p:sp>
        <p:nvSpPr>
          <p:cNvPr id="22" name="TextBox 21">
            <a:extLst>
              <a:ext uri="{FF2B5EF4-FFF2-40B4-BE49-F238E27FC236}">
                <a16:creationId xmlns:a16="http://schemas.microsoft.com/office/drawing/2014/main" id="{4CCFF716-C802-4AAC-39C7-CBDCBEF355DE}"/>
              </a:ext>
            </a:extLst>
          </p:cNvPr>
          <p:cNvSpPr txBox="1"/>
          <p:nvPr/>
        </p:nvSpPr>
        <p:spPr>
          <a:xfrm>
            <a:off x="8299029" y="3352664"/>
            <a:ext cx="3892666" cy="861774"/>
          </a:xfrm>
          <a:prstGeom prst="rect">
            <a:avLst/>
          </a:prstGeom>
          <a:noFill/>
        </p:spPr>
        <p:txBody>
          <a:bodyPr wrap="square" rtlCol="0">
            <a:spAutoFit/>
          </a:bodyPr>
          <a:lstStyle/>
          <a:p>
            <a:pPr algn="ctr"/>
            <a:r>
              <a:rPr lang="en-US" sz="1400" b="0" i="0" dirty="0">
                <a:solidFill>
                  <a:srgbClr val="000000"/>
                </a:solidFill>
                <a:effectLst/>
                <a:latin typeface="Times New Roman" panose="02020603050405020304" pitchFamily="18" charset="0"/>
                <a:cs typeface="Times New Roman" panose="02020603050405020304" pitchFamily="18" charset="0"/>
              </a:rPr>
              <a:t>The histogram shows the number of production values that fall in the bin range</a:t>
            </a:r>
            <a:r>
              <a:rPr lang="en-US" sz="1800" b="0" i="0" dirty="0">
                <a:solidFill>
                  <a:srgbClr val="000000"/>
                </a:solidFill>
                <a:effectLst/>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endParaRPr lang="en-IN" dirty="0"/>
          </a:p>
        </p:txBody>
      </p:sp>
      <p:sp>
        <p:nvSpPr>
          <p:cNvPr id="23" name="Arrow: Right 22">
            <a:extLst>
              <a:ext uri="{FF2B5EF4-FFF2-40B4-BE49-F238E27FC236}">
                <a16:creationId xmlns:a16="http://schemas.microsoft.com/office/drawing/2014/main" id="{EB92D52B-0094-4D86-2966-8E4DF702F3DE}"/>
              </a:ext>
            </a:extLst>
          </p:cNvPr>
          <p:cNvSpPr/>
          <p:nvPr/>
        </p:nvSpPr>
        <p:spPr>
          <a:xfrm>
            <a:off x="8203201" y="5431838"/>
            <a:ext cx="708472" cy="14140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528A7A13-AC61-A864-577A-BF1C5F7CE974}"/>
              </a:ext>
            </a:extLst>
          </p:cNvPr>
          <p:cNvSpPr txBox="1"/>
          <p:nvPr/>
        </p:nvSpPr>
        <p:spPr>
          <a:xfrm>
            <a:off x="9011938" y="5311630"/>
            <a:ext cx="2764891"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States are arranged in descending order of production</a:t>
            </a:r>
            <a:endParaRPr lang="en-IN" sz="1400" dirty="0">
              <a:latin typeface="Times New Roman" panose="02020603050405020304" pitchFamily="18" charset="0"/>
              <a:cs typeface="Times New Roman" panose="02020603050405020304" pitchFamily="18" charset="0"/>
            </a:endParaRPr>
          </a:p>
        </p:txBody>
      </p:sp>
      <p:sp>
        <p:nvSpPr>
          <p:cNvPr id="25" name="Arrow: Down 24">
            <a:extLst>
              <a:ext uri="{FF2B5EF4-FFF2-40B4-BE49-F238E27FC236}">
                <a16:creationId xmlns:a16="http://schemas.microsoft.com/office/drawing/2014/main" id="{86A1C2DC-703D-9FA1-78F1-2938F391F599}"/>
              </a:ext>
            </a:extLst>
          </p:cNvPr>
          <p:cNvSpPr/>
          <p:nvPr/>
        </p:nvSpPr>
        <p:spPr>
          <a:xfrm>
            <a:off x="1965853" y="3185131"/>
            <a:ext cx="45719" cy="61045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68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72747F-356E-FE7F-B3A3-39CAB564FCF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4EA01-F592-8E4E-B3CB-93128920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CF5FB9-A29A-199A-8E2E-02BD0A70A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AB74CD8-8E0A-8C7A-475D-93EA9E4B4A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8785AEE-2062-6B9E-BDB3-43121244AC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506E453A-D3D1-E49E-CDA2-DB3C698F9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C92F6994-C452-68D9-846A-5E4B440D0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6712158-DF8F-4C8F-8866-CCEAE0C90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DC487A8-DC74-EA1F-8710-03B9DB1CA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259AEEA-2E69-E7BA-D29E-018547D82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FB6753B-4D95-621C-56D4-C92A3F3D3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FFA7D3D-5741-1E7E-1A33-8D4F2C3326F8}"/>
              </a:ext>
            </a:extLst>
          </p:cNvPr>
          <p:cNvSpPr>
            <a:spLocks noGrp="1"/>
          </p:cNvSpPr>
          <p:nvPr>
            <p:ph type="title"/>
          </p:nvPr>
        </p:nvSpPr>
        <p:spPr>
          <a:xfrm>
            <a:off x="383059" y="94593"/>
            <a:ext cx="11368217" cy="1257014"/>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Key Visualizations</a:t>
            </a:r>
            <a:endParaRPr lang="en-US" sz="1600" b="1" kern="1200" dirty="0">
              <a:solidFill>
                <a:schemeClr val="tx2"/>
              </a:solidFill>
              <a:latin typeface="American Typewriter" panose="02090604020004020304" pitchFamily="18" charset="77"/>
            </a:endParaRPr>
          </a:p>
        </p:txBody>
      </p:sp>
      <p:pic>
        <p:nvPicPr>
          <p:cNvPr id="4" name="Picture 3" descr="A graph with numbers and text&#10;&#10;Description automatically generated with medium confidence">
            <a:extLst>
              <a:ext uri="{FF2B5EF4-FFF2-40B4-BE49-F238E27FC236}">
                <a16:creationId xmlns:a16="http://schemas.microsoft.com/office/drawing/2014/main" id="{E91F1EB0-F748-F950-B35D-CCC7719A0BC4}"/>
              </a:ext>
            </a:extLst>
          </p:cNvPr>
          <p:cNvPicPr>
            <a:picLocks noChangeAspect="1"/>
          </p:cNvPicPr>
          <p:nvPr/>
        </p:nvPicPr>
        <p:blipFill>
          <a:blip r:embed="rId2"/>
          <a:stretch>
            <a:fillRect/>
          </a:stretch>
        </p:blipFill>
        <p:spPr>
          <a:xfrm>
            <a:off x="288216" y="1829233"/>
            <a:ext cx="3664944" cy="2564551"/>
          </a:xfrm>
          <a:prstGeom prst="rect">
            <a:avLst/>
          </a:prstGeom>
        </p:spPr>
      </p:pic>
      <p:pic>
        <p:nvPicPr>
          <p:cNvPr id="5" name="Picture 4" descr="A graph showing the growth of crops&#10;&#10;Description automatically generated">
            <a:extLst>
              <a:ext uri="{FF2B5EF4-FFF2-40B4-BE49-F238E27FC236}">
                <a16:creationId xmlns:a16="http://schemas.microsoft.com/office/drawing/2014/main" id="{A2A06A49-A629-1F06-7C06-2E176E4A79FA}"/>
              </a:ext>
            </a:extLst>
          </p:cNvPr>
          <p:cNvPicPr>
            <a:picLocks noChangeAspect="1"/>
          </p:cNvPicPr>
          <p:nvPr/>
        </p:nvPicPr>
        <p:blipFill>
          <a:blip r:embed="rId3"/>
          <a:stretch>
            <a:fillRect/>
          </a:stretch>
        </p:blipFill>
        <p:spPr>
          <a:xfrm>
            <a:off x="4050664" y="1829234"/>
            <a:ext cx="3664944" cy="2564551"/>
          </a:xfrm>
          <a:prstGeom prst="rect">
            <a:avLst/>
          </a:prstGeom>
        </p:spPr>
      </p:pic>
      <p:pic>
        <p:nvPicPr>
          <p:cNvPr id="6" name="Picture 5" descr="A graph of crop production&#10;&#10;Description automatically generated">
            <a:extLst>
              <a:ext uri="{FF2B5EF4-FFF2-40B4-BE49-F238E27FC236}">
                <a16:creationId xmlns:a16="http://schemas.microsoft.com/office/drawing/2014/main" id="{35CB5C33-3C05-BBC5-7764-C71662C582AD}"/>
              </a:ext>
            </a:extLst>
          </p:cNvPr>
          <p:cNvPicPr>
            <a:picLocks noChangeAspect="1"/>
          </p:cNvPicPr>
          <p:nvPr/>
        </p:nvPicPr>
        <p:blipFill>
          <a:blip r:embed="rId4"/>
          <a:stretch>
            <a:fillRect/>
          </a:stretch>
        </p:blipFill>
        <p:spPr>
          <a:xfrm>
            <a:off x="7845396" y="1829234"/>
            <a:ext cx="3688015" cy="2580695"/>
          </a:xfrm>
          <a:prstGeom prst="rect">
            <a:avLst/>
          </a:prstGeom>
        </p:spPr>
      </p:pic>
      <p:sp>
        <p:nvSpPr>
          <p:cNvPr id="3" name="TextBox 2">
            <a:extLst>
              <a:ext uri="{FF2B5EF4-FFF2-40B4-BE49-F238E27FC236}">
                <a16:creationId xmlns:a16="http://schemas.microsoft.com/office/drawing/2014/main" id="{EEBBDA9B-6826-CD61-7EED-F4B777C87343}"/>
              </a:ext>
            </a:extLst>
          </p:cNvPr>
          <p:cNvSpPr txBox="1"/>
          <p:nvPr/>
        </p:nvSpPr>
        <p:spPr>
          <a:xfrm>
            <a:off x="481454" y="4534292"/>
            <a:ext cx="3481820" cy="523220"/>
          </a:xfrm>
          <a:prstGeom prst="rect">
            <a:avLst/>
          </a:prstGeom>
          <a:noFill/>
        </p:spPr>
        <p:txBody>
          <a:bodyPr wrap="square" rtlCol="0">
            <a:spAutoFit/>
          </a:bodyPr>
          <a:lstStyle/>
          <a:p>
            <a:r>
              <a:rPr lang="en-US" sz="1400" b="0" i="0" dirty="0">
                <a:effectLst/>
                <a:latin typeface="Times New Roman" panose="02020603050405020304" pitchFamily="18" charset="0"/>
                <a:cs typeface="Times New Roman" panose="02020603050405020304" pitchFamily="18" charset="0"/>
              </a:rPr>
              <a:t>This Histogram shows how the crop production varies across different seasons</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7B7A0F6-C770-5A2D-C53B-87C30C0D708B}"/>
              </a:ext>
            </a:extLst>
          </p:cNvPr>
          <p:cNvSpPr txBox="1"/>
          <p:nvPr/>
        </p:nvSpPr>
        <p:spPr>
          <a:xfrm>
            <a:off x="4444423" y="4535029"/>
            <a:ext cx="3235689"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This shows how crop production has changed over time</a:t>
            </a:r>
          </a:p>
        </p:txBody>
      </p:sp>
      <p:sp>
        <p:nvSpPr>
          <p:cNvPr id="9" name="TextBox 8">
            <a:extLst>
              <a:ext uri="{FF2B5EF4-FFF2-40B4-BE49-F238E27FC236}">
                <a16:creationId xmlns:a16="http://schemas.microsoft.com/office/drawing/2014/main" id="{56D972CA-725B-5ACA-4F2F-F3E2AFC1ACF2}"/>
              </a:ext>
            </a:extLst>
          </p:cNvPr>
          <p:cNvSpPr txBox="1"/>
          <p:nvPr/>
        </p:nvSpPr>
        <p:spPr>
          <a:xfrm>
            <a:off x="8005558" y="4554579"/>
            <a:ext cx="3483969"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This shows the relationship between the crop area and production</a:t>
            </a:r>
          </a:p>
        </p:txBody>
      </p:sp>
    </p:spTree>
    <p:extLst>
      <p:ext uri="{BB962C8B-B14F-4D97-AF65-F5344CB8AC3E}">
        <p14:creationId xmlns:p14="http://schemas.microsoft.com/office/powerpoint/2010/main" val="271663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EAFDAD-5EAA-440F-1224-A0D7073956F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C0E44B-C303-F4A1-6B84-412737913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23AED77-9190-ACED-997A-30124EFFA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B0BF82F-21B5-C52A-BD7F-F4578625EE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6BAB158-BC6B-1B9A-B7F2-DB95C4775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51F17416-B4BC-3043-0E42-4D3555681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A4970675-3E05-B09F-0DAF-FC1B7B3FE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A021222B-B0DF-9BA4-FDDB-821BF56D6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03D296C8-1745-1091-8BEA-745B7BE72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F79BE71-0C22-B872-F19E-D225EB1EF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159EF4B-82A1-DB3A-6331-DEE6F61E4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9D3D05BC-7D2E-C6AC-51AB-45305D991F0B}"/>
              </a:ext>
            </a:extLst>
          </p:cNvPr>
          <p:cNvSpPr>
            <a:spLocks noGrp="1"/>
          </p:cNvSpPr>
          <p:nvPr>
            <p:ph type="title"/>
          </p:nvPr>
        </p:nvSpPr>
        <p:spPr>
          <a:xfrm>
            <a:off x="383059" y="94593"/>
            <a:ext cx="11368217" cy="1257014"/>
          </a:xfrm>
        </p:spPr>
        <p:txBody>
          <a:bodyPr vert="horz" lIns="91440" tIns="45720" rIns="91440" bIns="45720" rtlCol="0" anchor="ctr">
            <a:normAutofit/>
          </a:bodyPr>
          <a:lstStyle/>
          <a:p>
            <a:pPr algn="ctr"/>
            <a:r>
              <a:rPr lang="en-US" sz="3600" kern="1200" dirty="0">
                <a:solidFill>
                  <a:schemeClr val="tx2"/>
                </a:solidFill>
                <a:latin typeface="American Typewriter" panose="02090604020004020304" pitchFamily="18" charset="77"/>
              </a:rPr>
              <a:t>Key Visualizations</a:t>
            </a:r>
            <a:endParaRPr lang="en-US" sz="1600" kern="1200" dirty="0">
              <a:solidFill>
                <a:schemeClr val="tx2"/>
              </a:solidFill>
              <a:latin typeface="American Typewriter" panose="02090604020004020304" pitchFamily="18" charset="77"/>
            </a:endParaRPr>
          </a:p>
        </p:txBody>
      </p:sp>
      <p:pic>
        <p:nvPicPr>
          <p:cNvPr id="3" name="Picture 2">
            <a:extLst>
              <a:ext uri="{FF2B5EF4-FFF2-40B4-BE49-F238E27FC236}">
                <a16:creationId xmlns:a16="http://schemas.microsoft.com/office/drawing/2014/main" id="{FCA86A4D-7C32-9EAA-D55C-7C43625D6330}"/>
              </a:ext>
            </a:extLst>
          </p:cNvPr>
          <p:cNvPicPr>
            <a:picLocks noChangeAspect="1"/>
          </p:cNvPicPr>
          <p:nvPr/>
        </p:nvPicPr>
        <p:blipFill>
          <a:blip r:embed="rId2"/>
          <a:stretch>
            <a:fillRect/>
          </a:stretch>
        </p:blipFill>
        <p:spPr>
          <a:xfrm>
            <a:off x="171186" y="1442215"/>
            <a:ext cx="3149534" cy="3125112"/>
          </a:xfrm>
          <a:prstGeom prst="rect">
            <a:avLst/>
          </a:prstGeom>
        </p:spPr>
      </p:pic>
      <p:pic>
        <p:nvPicPr>
          <p:cNvPr id="9" name="Picture 8" descr="A graph of different colored rectangular shapes&#10;&#10;Description automatically generated">
            <a:extLst>
              <a:ext uri="{FF2B5EF4-FFF2-40B4-BE49-F238E27FC236}">
                <a16:creationId xmlns:a16="http://schemas.microsoft.com/office/drawing/2014/main" id="{664DC751-FE4A-50C7-B7A3-8A58A9F4D5E7}"/>
              </a:ext>
            </a:extLst>
          </p:cNvPr>
          <p:cNvPicPr>
            <a:picLocks noChangeAspect="1"/>
          </p:cNvPicPr>
          <p:nvPr/>
        </p:nvPicPr>
        <p:blipFill>
          <a:blip r:embed="rId3"/>
          <a:stretch>
            <a:fillRect/>
          </a:stretch>
        </p:blipFill>
        <p:spPr>
          <a:xfrm>
            <a:off x="3605718" y="1442215"/>
            <a:ext cx="3719833" cy="3125112"/>
          </a:xfrm>
          <a:prstGeom prst="rect">
            <a:avLst/>
          </a:prstGeom>
        </p:spPr>
      </p:pic>
      <p:sp>
        <p:nvSpPr>
          <p:cNvPr id="4" name="TextBox 3">
            <a:extLst>
              <a:ext uri="{FF2B5EF4-FFF2-40B4-BE49-F238E27FC236}">
                <a16:creationId xmlns:a16="http://schemas.microsoft.com/office/drawing/2014/main" id="{C5E02609-7C0C-6954-EDA2-C15BBBAB7DEB}"/>
              </a:ext>
            </a:extLst>
          </p:cNvPr>
          <p:cNvSpPr txBox="1"/>
          <p:nvPr/>
        </p:nvSpPr>
        <p:spPr>
          <a:xfrm>
            <a:off x="248947" y="5298238"/>
            <a:ext cx="3462178"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Different crop productions in India</a:t>
            </a:r>
          </a:p>
        </p:txBody>
      </p:sp>
      <p:sp>
        <p:nvSpPr>
          <p:cNvPr id="5" name="TextBox 4">
            <a:extLst>
              <a:ext uri="{FF2B5EF4-FFF2-40B4-BE49-F238E27FC236}">
                <a16:creationId xmlns:a16="http://schemas.microsoft.com/office/drawing/2014/main" id="{3755DDFF-9770-3C54-41C3-D611D49B90C3}"/>
              </a:ext>
            </a:extLst>
          </p:cNvPr>
          <p:cNvSpPr txBox="1"/>
          <p:nvPr/>
        </p:nvSpPr>
        <p:spPr>
          <a:xfrm>
            <a:off x="3566220" y="5298238"/>
            <a:ext cx="3759331"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The above bar plot shows the production in North zone</a:t>
            </a:r>
          </a:p>
        </p:txBody>
      </p:sp>
      <p:pic>
        <p:nvPicPr>
          <p:cNvPr id="6" name="Picture 5">
            <a:extLst>
              <a:ext uri="{FF2B5EF4-FFF2-40B4-BE49-F238E27FC236}">
                <a16:creationId xmlns:a16="http://schemas.microsoft.com/office/drawing/2014/main" id="{1A967B7E-92C7-E85C-C07A-1E652E62DAE6}"/>
              </a:ext>
            </a:extLst>
          </p:cNvPr>
          <p:cNvPicPr>
            <a:picLocks noChangeAspect="1"/>
          </p:cNvPicPr>
          <p:nvPr/>
        </p:nvPicPr>
        <p:blipFill>
          <a:blip r:embed="rId4"/>
          <a:stretch>
            <a:fillRect/>
          </a:stretch>
        </p:blipFill>
        <p:spPr>
          <a:xfrm>
            <a:off x="7568868" y="1442215"/>
            <a:ext cx="4420111" cy="3125112"/>
          </a:xfrm>
          <a:prstGeom prst="rect">
            <a:avLst/>
          </a:prstGeom>
        </p:spPr>
      </p:pic>
      <p:sp>
        <p:nvSpPr>
          <p:cNvPr id="7" name="TextBox 6">
            <a:extLst>
              <a:ext uri="{FF2B5EF4-FFF2-40B4-BE49-F238E27FC236}">
                <a16:creationId xmlns:a16="http://schemas.microsoft.com/office/drawing/2014/main" id="{560EFCE6-1200-F3E9-EBE7-330C6E53AE59}"/>
              </a:ext>
            </a:extLst>
          </p:cNvPr>
          <p:cNvSpPr txBox="1"/>
          <p:nvPr/>
        </p:nvSpPr>
        <p:spPr>
          <a:xfrm>
            <a:off x="7941845" y="5298238"/>
            <a:ext cx="3870629"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The above bar plot shows the production in North zone</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6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E02100B-2810-0D16-3BC2-8C03998048B2}"/>
              </a:ext>
            </a:extLst>
          </p:cNvPr>
          <p:cNvSpPr>
            <a:spLocks noGrp="1"/>
          </p:cNvSpPr>
          <p:nvPr>
            <p:ph type="title"/>
          </p:nvPr>
        </p:nvSpPr>
        <p:spPr>
          <a:xfrm>
            <a:off x="138700" y="512379"/>
            <a:ext cx="4130565" cy="5833242"/>
          </a:xfrm>
        </p:spPr>
        <p:txBody>
          <a:bodyPr vert="horz" lIns="91440" tIns="45720" rIns="91440" bIns="45720" rtlCol="0" anchor="ctr">
            <a:normAutofit/>
          </a:bodyPr>
          <a:lstStyle/>
          <a:p>
            <a:pPr algn="ctr"/>
            <a:r>
              <a:rPr lang="en-US" sz="3600" b="1" kern="1200" dirty="0">
                <a:solidFill>
                  <a:schemeClr val="tx2"/>
                </a:solidFill>
                <a:latin typeface="American Typewriter" panose="02090604020004020304" pitchFamily="18" charset="77"/>
              </a:rPr>
              <a:t>Conclusion</a:t>
            </a:r>
          </a:p>
        </p:txBody>
      </p:sp>
      <p:sp>
        <p:nvSpPr>
          <p:cNvPr id="3" name="Text Placeholder 2">
            <a:extLst>
              <a:ext uri="{FF2B5EF4-FFF2-40B4-BE49-F238E27FC236}">
                <a16:creationId xmlns:a16="http://schemas.microsoft.com/office/drawing/2014/main" id="{5B977A99-31AC-717C-406F-49F22B0B3498}"/>
              </a:ext>
            </a:extLst>
          </p:cNvPr>
          <p:cNvSpPr>
            <a:spLocks noGrp="1"/>
          </p:cNvSpPr>
          <p:nvPr>
            <p:ph type="body" idx="1"/>
          </p:nvPr>
        </p:nvSpPr>
        <p:spPr>
          <a:xfrm>
            <a:off x="4407964" y="659524"/>
            <a:ext cx="7705479" cy="5735422"/>
          </a:xfrm>
        </p:spPr>
        <p:txBody>
          <a:bodyPr vert="horz" lIns="91440" tIns="45720" rIns="91440" bIns="45720" rtlCol="0" anchor="t">
            <a:noAutofit/>
          </a:bodyPr>
          <a:lstStyle/>
          <a:p>
            <a:pPr marL="0" indent="0">
              <a:buNone/>
            </a:pPr>
            <a:r>
              <a:rPr lang="en-US" sz="1800" dirty="0">
                <a:latin typeface="Times New Roman" panose="02020603050405020304" pitchFamily="18" charset="0"/>
                <a:cs typeface="Times New Roman" panose="02020603050405020304" pitchFamily="18" charset="0"/>
              </a:rPr>
              <a:t>Summary of Findings:</a:t>
            </a:r>
          </a:p>
          <a:p>
            <a:pPr marL="0" indent="0">
              <a:buNone/>
            </a:pPr>
            <a:endParaRPr lang="en-US" sz="1800" dirty="0">
              <a:latin typeface="Times New Roman" panose="02020603050405020304" pitchFamily="18" charset="0"/>
              <a:cs typeface="Times New Roman" panose="02020603050405020304" pitchFamily="18" charset="0"/>
            </a:endParaRPr>
          </a:p>
          <a:p>
            <a:r>
              <a:rPr lang="en-IN" sz="1800" b="0" i="0" dirty="0">
                <a:effectLst/>
                <a:latin typeface="Times New Roman" panose="02020603050405020304" pitchFamily="18" charset="0"/>
                <a:cs typeface="Times New Roman" panose="02020603050405020304" pitchFamily="18" charset="0"/>
              </a:rPr>
              <a:t>The project successfully analysed various aspects of crop production across India, including trends over time, differences in productivity by state and district, and the impact of different factors such as crop type and cultivation area. Key findings highlighted significant regional variations in agricultural productivity, with certain crops dominating in specific areas. The analysis also revealed the influence of seasons on crop yields, underscoring the importance of tailored agricultural practices.</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Future Directions:</a:t>
            </a:r>
          </a:p>
          <a:p>
            <a:pPr marL="0" indent="0">
              <a:buNone/>
            </a:pPr>
            <a:endParaRPr lang="en-US" sz="1800" dirty="0">
              <a:latin typeface="Times New Roman" panose="02020603050405020304" pitchFamily="18" charset="0"/>
              <a:cs typeface="Times New Roman" panose="02020603050405020304" pitchFamily="18" charset="0"/>
            </a:endParaRPr>
          </a:p>
          <a:p>
            <a:r>
              <a:rPr lang="en-IN" sz="1800" i="0" dirty="0">
                <a:effectLst/>
                <a:latin typeface="Times New Roman" panose="02020603050405020304" pitchFamily="18" charset="0"/>
                <a:cs typeface="Times New Roman" panose="02020603050405020304" pitchFamily="18" charset="0"/>
              </a:rPr>
              <a:t>Climate Impact Analysis: </a:t>
            </a:r>
            <a:r>
              <a:rPr lang="en-IN" sz="1800" b="0" i="0" dirty="0">
                <a:effectLst/>
                <a:latin typeface="Times New Roman" panose="02020603050405020304" pitchFamily="18" charset="0"/>
                <a:cs typeface="Times New Roman" panose="02020603050405020304" pitchFamily="18" charset="0"/>
              </a:rPr>
              <a:t>Future work could include a detailed examination of how changing climate conditions affect crop yields. Incorporating weather data such as rainfall, temperature, and humidity could offer insights into climate-resilient farming practices.</a:t>
            </a:r>
            <a:endParaRPr lang="en-US" sz="18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57075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847</TotalTime>
  <Words>663</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American Typewriter</vt:lpstr>
      <vt:lpstr>Aptos</vt:lpstr>
      <vt:lpstr>Aptos Display</vt:lpstr>
      <vt:lpstr>Arial</vt:lpstr>
      <vt:lpstr>Times New Roman</vt:lpstr>
      <vt:lpstr>Office Theme</vt:lpstr>
      <vt:lpstr>Crop Production Analysis</vt:lpstr>
      <vt:lpstr>Introduction</vt:lpstr>
      <vt:lpstr>Dataset Information</vt:lpstr>
      <vt:lpstr>Methodology</vt:lpstr>
      <vt:lpstr>Data Analysis</vt:lpstr>
      <vt:lpstr>Key Visualizations</vt:lpstr>
      <vt:lpstr>Key Visualizations</vt:lpstr>
      <vt:lpstr>Key Visualizations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 Project Report</dc:title>
  <dc:creator>Mohammed  Ayyub 2020004489</dc:creator>
  <cp:lastModifiedBy>Prajakta Bose</cp:lastModifiedBy>
  <cp:revision>10</cp:revision>
  <dcterms:created xsi:type="dcterms:W3CDTF">2024-02-12T09:12:54Z</dcterms:created>
  <dcterms:modified xsi:type="dcterms:W3CDTF">2024-02-14T17:22:35Z</dcterms:modified>
</cp:coreProperties>
</file>