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4245991"/>
                </a:lnTo>
                <a:lnTo>
                  <a:pt x="10966450" y="4367784"/>
                </a:lnTo>
                <a:lnTo>
                  <a:pt x="10196195" y="4470273"/>
                </a:lnTo>
                <a:lnTo>
                  <a:pt x="9942449" y="4498340"/>
                </a:lnTo>
                <a:lnTo>
                  <a:pt x="9429242" y="4549140"/>
                </a:lnTo>
                <a:lnTo>
                  <a:pt x="8922893" y="4591304"/>
                </a:lnTo>
                <a:lnTo>
                  <a:pt x="8671433" y="4608830"/>
                </a:lnTo>
                <a:lnTo>
                  <a:pt x="7921498" y="4648835"/>
                </a:lnTo>
                <a:lnTo>
                  <a:pt x="7186168" y="4671695"/>
                </a:lnTo>
                <a:lnTo>
                  <a:pt x="6468872" y="4680077"/>
                </a:lnTo>
                <a:lnTo>
                  <a:pt x="6002020" y="4678299"/>
                </a:lnTo>
                <a:lnTo>
                  <a:pt x="5104257" y="4659122"/>
                </a:lnTo>
                <a:lnTo>
                  <a:pt x="4462653" y="4633341"/>
                </a:lnTo>
                <a:lnTo>
                  <a:pt x="3284080" y="4560062"/>
                </a:lnTo>
                <a:lnTo>
                  <a:pt x="2587117" y="4502150"/>
                </a:lnTo>
                <a:lnTo>
                  <a:pt x="1974723" y="4439031"/>
                </a:lnTo>
                <a:lnTo>
                  <a:pt x="1451483" y="4378198"/>
                </a:lnTo>
                <a:lnTo>
                  <a:pt x="859409" y="4301363"/>
                </a:lnTo>
                <a:lnTo>
                  <a:pt x="476377" y="42431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047488" y="807719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09EFDF-5E22-4B93-F63E-5DA514823A2E}"/>
              </a:ext>
            </a:extLst>
          </p:cNvPr>
          <p:cNvSpPr txBox="1"/>
          <p:nvPr/>
        </p:nvSpPr>
        <p:spPr>
          <a:xfrm>
            <a:off x="4876800" y="5809906"/>
            <a:ext cx="18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PRAJAKTA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B3CA69E-1A67-125D-F950-35D8C108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61993"/>
          </a:xfrm>
        </p:spPr>
        <p:txBody>
          <a:bodyPr/>
          <a:lstStyle/>
          <a:p>
            <a:pPr algn="ctr"/>
            <a:r>
              <a:rPr lang="en-IN" sz="5400" dirty="0"/>
              <a:t>HEART DISEASE DIAGNOSIS-ANALYSIS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0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Blood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6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mehow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ue 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70.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4470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S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mi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erol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55" dirty="0">
                <a:latin typeface="Verdana"/>
                <a:cs typeface="Verdana"/>
              </a:rPr>
              <a:t>e 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crea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5</a:t>
            </a:r>
            <a:r>
              <a:rPr sz="1400" spc="-105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60.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0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bse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80" dirty="0">
                <a:latin typeface="Verdana"/>
                <a:cs typeface="Verdana"/>
              </a:rPr>
              <a:t>S</a:t>
            </a:r>
            <a:r>
              <a:rPr sz="1400" spc="-25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depre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n 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creases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3</a:t>
            </a:r>
            <a:r>
              <a:rPr sz="1400" spc="-100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40.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race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abnorma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5428" y="240030"/>
            <a:ext cx="345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Other symptoms </a:t>
            </a:r>
            <a:r>
              <a:rPr sz="2000" b="1" spc="35" dirty="0">
                <a:solidFill>
                  <a:srgbClr val="000000"/>
                </a:solidFill>
                <a:latin typeface="Tahoma"/>
                <a:cs typeface="Tahoma"/>
              </a:rPr>
              <a:t>people 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per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ience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0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000" b="1" spc="-23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di</a:t>
            </a:r>
            <a:r>
              <a:rPr sz="2000" b="1" spc="-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20" dirty="0">
                <a:solidFill>
                  <a:srgbClr val="000000"/>
                </a:solidFill>
                <a:latin typeface="Tahoma"/>
                <a:cs typeface="Tahoma"/>
              </a:rPr>
              <a:t>ea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9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50" dirty="0">
                <a:solidFill>
                  <a:srgbClr val="EBEBEB"/>
                </a:solidFill>
              </a:rPr>
              <a:t>PERFORMANCE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185" dirty="0">
                <a:solidFill>
                  <a:srgbClr val="EBEBEB"/>
                </a:solidFill>
              </a:rPr>
              <a:t>INDICATO</a:t>
            </a:r>
            <a:r>
              <a:rPr sz="3600" spc="-19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3959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0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buti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1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nder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Chest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Pain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Suffering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marR="49339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Pressure,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Cholesterol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Maximum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Depression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isease.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170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(50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Years)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Females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Years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asymptomatic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chest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chance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Pressure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somehow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till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70.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5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maximum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Increasing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50-60.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depression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mostly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30-40.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EBEBEB"/>
                </a:solidFill>
              </a:rPr>
              <a:t>PRO</a:t>
            </a:r>
            <a:r>
              <a:rPr sz="3600" spc="10" dirty="0">
                <a:solidFill>
                  <a:srgbClr val="EBEBEB"/>
                </a:solidFill>
              </a:rPr>
              <a:t>J</a:t>
            </a:r>
            <a:r>
              <a:rPr sz="3600" spc="-220" dirty="0">
                <a:solidFill>
                  <a:srgbClr val="EBEBEB"/>
                </a:solidFill>
              </a:rPr>
              <a:t>EC</a:t>
            </a:r>
            <a:r>
              <a:rPr sz="3600" spc="-200" dirty="0">
                <a:solidFill>
                  <a:srgbClr val="EBEBEB"/>
                </a:solidFill>
              </a:rPr>
              <a:t>T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35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38591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Hea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rt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85" dirty="0">
                          <a:latin typeface="Verdana"/>
                          <a:cs typeface="Verdana"/>
                        </a:rPr>
                        <a:t>Intermediate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3932" y="1029715"/>
            <a:ext cx="238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358" y="3454730"/>
            <a:ext cx="964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goal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project </a:t>
            </a:r>
            <a:r>
              <a:rPr sz="2800" spc="-28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analyse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 disease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5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5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rrence,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2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nat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that 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describes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disease.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EBEBEB"/>
                </a:solidFill>
              </a:rPr>
              <a:t>PROBL</a:t>
            </a:r>
            <a:r>
              <a:rPr sz="3600" spc="-180" dirty="0">
                <a:solidFill>
                  <a:srgbClr val="EBEBEB"/>
                </a:solidFill>
              </a:rPr>
              <a:t>E</a:t>
            </a:r>
            <a:r>
              <a:rPr sz="3600" spc="270" dirty="0">
                <a:solidFill>
                  <a:srgbClr val="EBEBEB"/>
                </a:solidFill>
              </a:rPr>
              <a:t>M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4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realized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effects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irrespective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status.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35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50" dirty="0">
                <a:latin typeface="Verdana"/>
                <a:cs typeface="Verdana"/>
              </a:rPr>
              <a:t>medical </a:t>
            </a:r>
            <a:r>
              <a:rPr sz="2400" spc="100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</a:t>
            </a:r>
            <a:r>
              <a:rPr sz="2400" spc="12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uture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re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arat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Verdana"/>
              <a:cs typeface="Verdana"/>
            </a:endParaRPr>
          </a:p>
          <a:p>
            <a:pPr marL="355600" marR="83820" indent="-342900">
              <a:lnSpc>
                <a:spcPts val="281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taking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24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nforma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IN" sz="2400" spc="-200" dirty="0">
                <a:solidFill>
                  <a:srgbClr val="404040"/>
                </a:solidFill>
                <a:latin typeface="Verdana"/>
                <a:cs typeface="Verdana"/>
              </a:rPr>
              <a:t>1026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dual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42018" y="3979926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14588" y="4152810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80147" y="4008882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52564" y="419722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24508" y="2577540"/>
            <a:ext cx="10502900" cy="1790446"/>
            <a:chOff x="1402841" y="2526792"/>
            <a:chExt cx="10502900" cy="1790446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31126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615" y="3846957"/>
            <a:ext cx="4805927" cy="554355"/>
            <a:chOff x="745616" y="3846957"/>
            <a:chExt cx="2815590" cy="55435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438" y="2419553"/>
            <a:ext cx="71418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40" dirty="0">
                <a:latin typeface="Tahoma"/>
                <a:cs typeface="Tahoma"/>
              </a:rPr>
              <a:t>g</a:t>
            </a:r>
            <a:r>
              <a:rPr sz="1400" b="1" spc="-3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25" dirty="0">
                <a:latin typeface="Verdana"/>
                <a:cs typeface="Verdana"/>
              </a:rPr>
              <a:t>on</a:t>
            </a:r>
            <a:r>
              <a:rPr sz="1400" spc="-20" dirty="0">
                <a:latin typeface="Verdana"/>
                <a:cs typeface="Verdana"/>
              </a:rPr>
              <a:t>'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years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x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40" dirty="0">
                <a:latin typeface="Verdana"/>
                <a:cs typeface="Verdana"/>
              </a:rPr>
              <a:t>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400" b="1" spc="25" dirty="0">
                <a:latin typeface="Tahoma"/>
                <a:cs typeface="Tahoma"/>
              </a:rPr>
              <a:t>cp: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chest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experienced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(Value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1: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typical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Value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atypical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3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45" dirty="0">
                <a:latin typeface="Verdana"/>
                <a:cs typeface="Verdana"/>
              </a:rPr>
              <a:t>an</a:t>
            </a:r>
            <a:r>
              <a:rPr sz="1400" spc="35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4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asym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mati</a:t>
            </a:r>
            <a:r>
              <a:rPr sz="1400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0" dirty="0">
                <a:latin typeface="Tahoma"/>
                <a:cs typeface="Tahoma"/>
              </a:rPr>
              <a:t>trestbps: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(mm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admission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hospital)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chol: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mg/dl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latin typeface="Tahoma"/>
                <a:cs typeface="Tahoma"/>
              </a:rPr>
              <a:t>fbs: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fasting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sugar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(&gt;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120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mg/dl,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true;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  </a:t>
            </a:r>
            <a:r>
              <a:rPr sz="1400" spc="-45" dirty="0">
                <a:latin typeface="Verdana"/>
                <a:cs typeface="Verdana"/>
              </a:rPr>
              <a:t>false)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749935" marR="242570" indent="-737870">
              <a:lnSpc>
                <a:spcPct val="100000"/>
              </a:lnSpc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55" dirty="0">
                <a:latin typeface="Verdana"/>
                <a:cs typeface="Verdana"/>
              </a:rPr>
              <a:t>Resting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electrocardiographic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(0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normal,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wave </a:t>
            </a:r>
            <a:r>
              <a:rPr sz="1400" spc="-35" dirty="0">
                <a:latin typeface="Verdana"/>
                <a:cs typeface="Verdana"/>
              </a:rPr>
              <a:t>abnormality, </a:t>
            </a:r>
            <a:r>
              <a:rPr sz="1400" spc="-114" dirty="0">
                <a:latin typeface="Verdana"/>
                <a:cs typeface="Verdana"/>
              </a:rPr>
              <a:t>2 </a:t>
            </a:r>
            <a:r>
              <a:rPr sz="1400" spc="-295" dirty="0">
                <a:latin typeface="Verdana"/>
                <a:cs typeface="Verdana"/>
              </a:rPr>
              <a:t>= </a:t>
            </a:r>
            <a:r>
              <a:rPr sz="1400" spc="-30" dirty="0">
                <a:latin typeface="Verdana"/>
                <a:cs typeface="Verdana"/>
              </a:rPr>
              <a:t>showing </a:t>
            </a:r>
            <a:r>
              <a:rPr sz="1400" spc="25" dirty="0">
                <a:latin typeface="Verdana"/>
                <a:cs typeface="Verdana"/>
              </a:rPr>
              <a:t>probable </a:t>
            </a:r>
            <a:r>
              <a:rPr sz="1400" spc="-55" dirty="0">
                <a:latin typeface="Verdana"/>
                <a:cs typeface="Verdana"/>
              </a:rPr>
              <a:t>or </a:t>
            </a:r>
            <a:r>
              <a:rPr sz="1400" spc="-20" dirty="0">
                <a:latin typeface="Verdana"/>
                <a:cs typeface="Verdana"/>
              </a:rPr>
              <a:t>definite </a:t>
            </a:r>
            <a:r>
              <a:rPr sz="1400" spc="-35" dirty="0">
                <a:latin typeface="Verdana"/>
                <a:cs typeface="Verdana"/>
              </a:rPr>
              <a:t>left </a:t>
            </a:r>
            <a:r>
              <a:rPr sz="1400" spc="-40" dirty="0">
                <a:latin typeface="Verdana"/>
                <a:cs typeface="Verdana"/>
              </a:rPr>
              <a:t>ventricular 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hypert</a:t>
            </a:r>
            <a:r>
              <a:rPr sz="1400" spc="-15" dirty="0">
                <a:latin typeface="Verdana"/>
                <a:cs typeface="Verdana"/>
              </a:rPr>
              <a:t>rop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cr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a)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25" dirty="0">
                <a:latin typeface="Tahoma"/>
                <a:cs typeface="Tahoma"/>
              </a:rPr>
              <a:t>lach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0" dirty="0">
                <a:latin typeface="Verdana"/>
                <a:cs typeface="Verdana"/>
              </a:rPr>
              <a:t>a</a:t>
            </a:r>
            <a:r>
              <a:rPr sz="1400" spc="13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30" dirty="0">
                <a:latin typeface="Verdana"/>
                <a:cs typeface="Verdana"/>
              </a:rPr>
              <a:t>ved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ahoma"/>
                <a:cs typeface="Tahoma"/>
              </a:rPr>
              <a:t>e</a:t>
            </a:r>
            <a:r>
              <a:rPr b="1" spc="10" dirty="0">
                <a:latin typeface="Tahoma"/>
                <a:cs typeface="Tahoma"/>
              </a:rPr>
              <a:t>x</a:t>
            </a:r>
            <a:r>
              <a:rPr b="1" spc="-15" dirty="0">
                <a:latin typeface="Tahoma"/>
                <a:cs typeface="Tahoma"/>
              </a:rPr>
              <a:t>ang</a:t>
            </a:r>
            <a:r>
              <a:rPr b="1" spc="-10" dirty="0">
                <a:latin typeface="Tahoma"/>
                <a:cs typeface="Tahoma"/>
              </a:rPr>
              <a:t>: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spc="-65" dirty="0"/>
              <a:t>Exerc</a:t>
            </a:r>
            <a:r>
              <a:rPr spc="-15" dirty="0"/>
              <a:t>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35" dirty="0"/>
              <a:t> </a:t>
            </a:r>
            <a:r>
              <a:rPr spc="10" dirty="0"/>
              <a:t>ang</a:t>
            </a:r>
            <a:r>
              <a:rPr spc="20" dirty="0"/>
              <a:t>i</a:t>
            </a:r>
            <a:r>
              <a:rPr spc="-35" dirty="0"/>
              <a:t>n</a:t>
            </a:r>
            <a:r>
              <a:rPr spc="114" dirty="0"/>
              <a:t>a</a:t>
            </a:r>
            <a:r>
              <a:rPr spc="-145" dirty="0"/>
              <a:t> </a:t>
            </a:r>
            <a:r>
              <a:rPr spc="-135" dirty="0"/>
              <a:t>(</a:t>
            </a:r>
            <a:r>
              <a:rPr spc="-114" dirty="0"/>
              <a:t>1</a:t>
            </a:r>
            <a:r>
              <a:rPr spc="-100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70" dirty="0"/>
              <a:t>yes</a:t>
            </a:r>
            <a:r>
              <a:rPr spc="-250" dirty="0"/>
              <a:t>;</a:t>
            </a:r>
            <a:r>
              <a:rPr spc="-114" dirty="0"/>
              <a:t> 0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-30" dirty="0"/>
              <a:t>no)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/>
          </a:p>
          <a:p>
            <a:pPr marL="12700" marR="126364">
              <a:lnSpc>
                <a:spcPct val="100000"/>
              </a:lnSpc>
            </a:pPr>
            <a:r>
              <a:rPr b="1" spc="15" dirty="0">
                <a:latin typeface="Tahoma"/>
                <a:cs typeface="Tahoma"/>
              </a:rPr>
              <a:t>oldp</a:t>
            </a:r>
            <a:r>
              <a:rPr b="1" spc="20" dirty="0">
                <a:latin typeface="Tahoma"/>
                <a:cs typeface="Tahoma"/>
              </a:rPr>
              <a:t>e</a:t>
            </a:r>
            <a:r>
              <a:rPr b="1" spc="-30" dirty="0">
                <a:latin typeface="Tahoma"/>
                <a:cs typeface="Tahoma"/>
              </a:rPr>
              <a:t>ak</a:t>
            </a:r>
            <a:r>
              <a:rPr b="1" spc="-15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280" dirty="0"/>
              <a:t>S</a:t>
            </a:r>
            <a:r>
              <a:rPr spc="-250" dirty="0"/>
              <a:t>T</a:t>
            </a:r>
            <a:r>
              <a:rPr spc="-110" dirty="0"/>
              <a:t> </a:t>
            </a:r>
            <a:r>
              <a:rPr spc="-10" dirty="0"/>
              <a:t>depre</a:t>
            </a:r>
            <a:r>
              <a:rPr spc="-15" dirty="0"/>
              <a:t>s</a:t>
            </a:r>
            <a:r>
              <a:rPr spc="-190" dirty="0"/>
              <a:t>s</a:t>
            </a:r>
            <a:r>
              <a:rPr spc="-90" dirty="0"/>
              <a:t>i</a:t>
            </a:r>
            <a:r>
              <a:rPr spc="65" dirty="0"/>
              <a:t>o</a:t>
            </a:r>
            <a:r>
              <a:rPr spc="-30" dirty="0"/>
              <a:t>n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50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55" dirty="0"/>
              <a:t>e  </a:t>
            </a:r>
            <a:r>
              <a:rPr spc="-80" dirty="0"/>
              <a:t>re</a:t>
            </a:r>
            <a:r>
              <a:rPr spc="-30" dirty="0"/>
              <a:t>l</a:t>
            </a:r>
            <a:r>
              <a:rPr spc="15" dirty="0"/>
              <a:t>at</a:t>
            </a:r>
            <a:r>
              <a:rPr spc="-90" dirty="0"/>
              <a:t>i</a:t>
            </a:r>
            <a:r>
              <a:rPr spc="-55" dirty="0"/>
              <a:t>v</a:t>
            </a:r>
            <a:r>
              <a:rPr spc="75" dirty="0"/>
              <a:t>e</a:t>
            </a:r>
            <a:r>
              <a:rPr spc="-145" dirty="0"/>
              <a:t> </a:t>
            </a:r>
            <a:r>
              <a:rPr spc="-90" dirty="0"/>
              <a:t>t</a:t>
            </a:r>
            <a:r>
              <a:rPr spc="65" dirty="0"/>
              <a:t>o</a:t>
            </a:r>
            <a:r>
              <a:rPr spc="-105" dirty="0"/>
              <a:t> </a:t>
            </a:r>
            <a:r>
              <a:rPr spc="-95" dirty="0"/>
              <a:t>re</a:t>
            </a:r>
            <a:r>
              <a:rPr spc="-105" dirty="0"/>
              <a:t>s</a:t>
            </a:r>
            <a:r>
              <a:rPr spc="-80" dirty="0"/>
              <a:t>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/>
          </a:p>
          <a:p>
            <a:pPr marL="12700" marR="254000">
              <a:lnSpc>
                <a:spcPct val="100000"/>
              </a:lnSpc>
              <a:spcBef>
                <a:spcPts val="5"/>
              </a:spcBef>
            </a:pPr>
            <a:r>
              <a:rPr b="1" spc="-120" dirty="0">
                <a:latin typeface="Tahoma"/>
                <a:cs typeface="Tahoma"/>
              </a:rPr>
              <a:t>s</a:t>
            </a:r>
            <a:r>
              <a:rPr b="1" spc="-75" dirty="0">
                <a:latin typeface="Tahoma"/>
                <a:cs typeface="Tahoma"/>
              </a:rPr>
              <a:t>l</a:t>
            </a:r>
            <a:r>
              <a:rPr b="1" spc="45" dirty="0">
                <a:latin typeface="Tahoma"/>
                <a:cs typeface="Tahoma"/>
              </a:rPr>
              <a:t>op</a:t>
            </a:r>
            <a:r>
              <a:rPr b="1" spc="50" dirty="0">
                <a:latin typeface="Tahoma"/>
                <a:cs typeface="Tahoma"/>
              </a:rPr>
              <a:t>e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00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pe</a:t>
            </a:r>
            <a:r>
              <a:rPr spc="-135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10" dirty="0"/>
              <a:t> </a:t>
            </a:r>
            <a:r>
              <a:rPr spc="30" dirty="0"/>
              <a:t>pea</a:t>
            </a:r>
            <a:r>
              <a:rPr spc="35" dirty="0"/>
              <a:t>k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-210" dirty="0"/>
              <a:t>ST  </a:t>
            </a:r>
            <a:r>
              <a:rPr spc="-190" dirty="0"/>
              <a:t>s</a:t>
            </a:r>
            <a:r>
              <a:rPr spc="70" dirty="0"/>
              <a:t>e</a:t>
            </a:r>
            <a:r>
              <a:rPr spc="80" dirty="0"/>
              <a:t>g</a:t>
            </a:r>
            <a:r>
              <a:rPr spc="-45" dirty="0"/>
              <a:t>m</a:t>
            </a:r>
            <a:r>
              <a:rPr spc="-10" dirty="0"/>
              <a:t>ent</a:t>
            </a:r>
            <a:r>
              <a:rPr spc="-130" dirty="0"/>
              <a:t> </a:t>
            </a:r>
            <a:r>
              <a:rPr spc="-135" dirty="0"/>
              <a:t>(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1</a:t>
            </a:r>
            <a:r>
              <a:rPr spc="-150" dirty="0"/>
              <a:t>:</a:t>
            </a:r>
            <a:r>
              <a:rPr spc="-100" dirty="0"/>
              <a:t> </a:t>
            </a:r>
            <a:r>
              <a:rPr spc="25" dirty="0"/>
              <a:t>up</a:t>
            </a:r>
            <a:r>
              <a:rPr spc="-190" dirty="0"/>
              <a:t>s</a:t>
            </a:r>
            <a:r>
              <a:rPr spc="-10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20" dirty="0"/>
              <a:t>n</a:t>
            </a:r>
            <a:r>
              <a:rPr spc="10" dirty="0"/>
              <a:t>g</a:t>
            </a:r>
            <a:r>
              <a:rPr spc="-125" dirty="0"/>
              <a:t>,</a:t>
            </a:r>
            <a:r>
              <a:rPr spc="-140" dirty="0"/>
              <a:t> 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2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-90" dirty="0"/>
              <a:t>f</a:t>
            </a:r>
            <a:r>
              <a:rPr spc="-50" dirty="0"/>
              <a:t>l</a:t>
            </a:r>
            <a:r>
              <a:rPr spc="15" dirty="0"/>
              <a:t>at</a:t>
            </a:r>
            <a:r>
              <a:rPr spc="-125" dirty="0"/>
              <a:t>,</a:t>
            </a:r>
          </a:p>
          <a:p>
            <a:pPr marL="602615">
              <a:lnSpc>
                <a:spcPct val="100000"/>
              </a:lnSpc>
            </a:pPr>
            <a:r>
              <a:rPr spc="10" dirty="0"/>
              <a:t>V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20" dirty="0"/>
              <a:t>ue</a:t>
            </a:r>
            <a:r>
              <a:rPr spc="-110" dirty="0"/>
              <a:t> </a:t>
            </a:r>
            <a:r>
              <a:rPr spc="-215" dirty="0"/>
              <a:t>3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45" dirty="0"/>
              <a:t>do</a:t>
            </a:r>
            <a:r>
              <a:rPr spc="75" dirty="0"/>
              <a:t>w</a:t>
            </a:r>
            <a:r>
              <a:rPr spc="-30" dirty="0"/>
              <a:t>n</a:t>
            </a:r>
            <a:r>
              <a:rPr spc="-125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-35" dirty="0"/>
              <a:t>n</a:t>
            </a:r>
            <a:r>
              <a:rPr spc="60" dirty="0"/>
              <a:t>g</a:t>
            </a:r>
            <a:r>
              <a:rPr spc="-120" dirty="0"/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/>
          </a:p>
          <a:p>
            <a:pPr marL="12700">
              <a:lnSpc>
                <a:spcPct val="100000"/>
              </a:lnSpc>
            </a:pPr>
            <a:r>
              <a:rPr b="1" spc="45" dirty="0">
                <a:latin typeface="Tahoma"/>
                <a:cs typeface="Tahoma"/>
              </a:rPr>
              <a:t>ca</a:t>
            </a:r>
            <a:r>
              <a:rPr b="1" spc="30" dirty="0">
                <a:latin typeface="Tahoma"/>
                <a:cs typeface="Tahoma"/>
              </a:rPr>
              <a:t>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75" dirty="0"/>
              <a:t>The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-20" dirty="0"/>
              <a:t>umber</a:t>
            </a:r>
            <a:r>
              <a:rPr spc="-120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55" dirty="0"/>
              <a:t>ma</a:t>
            </a:r>
            <a:r>
              <a:rPr spc="-20" dirty="0"/>
              <a:t>j</a:t>
            </a:r>
            <a:r>
              <a:rPr spc="65" dirty="0"/>
              <a:t>o</a:t>
            </a:r>
            <a:r>
              <a:rPr spc="-180" dirty="0"/>
              <a:t>r</a:t>
            </a:r>
            <a:r>
              <a:rPr spc="-125" dirty="0"/>
              <a:t> </a:t>
            </a:r>
            <a:r>
              <a:rPr spc="-45" dirty="0"/>
              <a:t>v</a:t>
            </a:r>
            <a:r>
              <a:rPr spc="-60" dirty="0"/>
              <a:t>es</a:t>
            </a:r>
            <a:r>
              <a:rPr spc="-190" dirty="0"/>
              <a:t>s</a:t>
            </a:r>
            <a:r>
              <a:rPr spc="-20" dirty="0"/>
              <a:t>e</a:t>
            </a:r>
            <a:r>
              <a:rPr spc="-5" dirty="0"/>
              <a:t>l</a:t>
            </a:r>
            <a:r>
              <a:rPr spc="-185" dirty="0"/>
              <a:t>s</a:t>
            </a:r>
            <a:r>
              <a:rPr spc="-150" dirty="0"/>
              <a:t> </a:t>
            </a:r>
            <a:r>
              <a:rPr spc="-135" dirty="0"/>
              <a:t>(</a:t>
            </a:r>
            <a:r>
              <a:rPr spc="-110" dirty="0"/>
              <a:t>0</a:t>
            </a:r>
            <a:r>
              <a:rPr spc="-170" dirty="0"/>
              <a:t>-</a:t>
            </a:r>
            <a:r>
              <a:rPr spc="-114" dirty="0"/>
              <a:t>3)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/>
          </a:p>
          <a:p>
            <a:pPr marL="12700" marR="5080">
              <a:lnSpc>
                <a:spcPct val="100000"/>
              </a:lnSpc>
            </a:pPr>
            <a:r>
              <a:rPr b="1" spc="-70" dirty="0">
                <a:latin typeface="Tahoma"/>
                <a:cs typeface="Tahoma"/>
              </a:rPr>
              <a:t>thal: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80" dirty="0"/>
              <a:t>A</a:t>
            </a:r>
            <a:r>
              <a:rPr spc="-105" dirty="0"/>
              <a:t> </a:t>
            </a:r>
            <a:r>
              <a:rPr spc="-20" dirty="0"/>
              <a:t>b</a:t>
            </a:r>
            <a:r>
              <a:rPr spc="5" dirty="0"/>
              <a:t>l</a:t>
            </a:r>
            <a:r>
              <a:rPr spc="55" dirty="0"/>
              <a:t>oo</a:t>
            </a:r>
            <a:r>
              <a:rPr spc="85" dirty="0"/>
              <a:t>d</a:t>
            </a:r>
            <a:r>
              <a:rPr spc="-15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spc="65" dirty="0"/>
              <a:t>o</a:t>
            </a:r>
            <a:r>
              <a:rPr spc="-35" dirty="0"/>
              <a:t>r</a:t>
            </a:r>
            <a:r>
              <a:rPr spc="-60" dirty="0"/>
              <a:t>d</a:t>
            </a:r>
            <a:r>
              <a:rPr spc="-50" dirty="0"/>
              <a:t>er</a:t>
            </a:r>
            <a:r>
              <a:rPr spc="-125" dirty="0"/>
              <a:t> </a:t>
            </a:r>
            <a:r>
              <a:rPr spc="145" dirty="0"/>
              <a:t>ca</a:t>
            </a:r>
            <a:r>
              <a:rPr spc="-100" dirty="0"/>
              <a:t>ll</a:t>
            </a:r>
            <a:r>
              <a:rPr spc="80" dirty="0"/>
              <a:t>ed</a:t>
            </a:r>
            <a:r>
              <a:rPr spc="-15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-95" dirty="0"/>
              <a:t>as</a:t>
            </a:r>
            <a:r>
              <a:rPr spc="-90" dirty="0"/>
              <a:t>s</a:t>
            </a:r>
            <a:r>
              <a:rPr spc="-30" dirty="0"/>
              <a:t>em</a:t>
            </a:r>
            <a:r>
              <a:rPr spc="-10" dirty="0"/>
              <a:t>i</a:t>
            </a:r>
            <a:r>
              <a:rPr spc="114" dirty="0"/>
              <a:t>a</a:t>
            </a:r>
            <a:r>
              <a:rPr spc="-135" dirty="0"/>
              <a:t> (</a:t>
            </a:r>
            <a:r>
              <a:rPr spc="-114" dirty="0"/>
              <a:t>3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20" dirty="0"/>
              <a:t>no</a:t>
            </a:r>
            <a:r>
              <a:rPr spc="-35" dirty="0"/>
              <a:t>rma</a:t>
            </a:r>
            <a:r>
              <a:rPr spc="-90" dirty="0"/>
              <a:t>l</a:t>
            </a:r>
            <a:r>
              <a:rPr spc="-250" dirty="0"/>
              <a:t>;</a:t>
            </a:r>
            <a:r>
              <a:rPr spc="-150" dirty="0"/>
              <a:t> </a:t>
            </a:r>
            <a:r>
              <a:rPr spc="-114" dirty="0"/>
              <a:t>6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90" dirty="0"/>
              <a:t>f</a:t>
            </a:r>
            <a:r>
              <a:rPr spc="-55" dirty="0"/>
              <a:t>i</a:t>
            </a:r>
            <a:r>
              <a:rPr dirty="0"/>
              <a:t>xed</a:t>
            </a:r>
            <a:r>
              <a:rPr spc="-120" dirty="0"/>
              <a:t> </a:t>
            </a:r>
            <a:r>
              <a:rPr spc="40" dirty="0"/>
              <a:t>de</a:t>
            </a:r>
            <a:r>
              <a:rPr spc="25" dirty="0"/>
              <a:t>f</a:t>
            </a:r>
            <a:r>
              <a:rPr spc="135" dirty="0"/>
              <a:t>e</a:t>
            </a:r>
            <a:r>
              <a:rPr spc="125" dirty="0"/>
              <a:t>c</a:t>
            </a:r>
            <a:r>
              <a:rPr spc="-90" dirty="0"/>
              <a:t>t</a:t>
            </a:r>
            <a:r>
              <a:rPr spc="-250" dirty="0"/>
              <a:t>;</a:t>
            </a:r>
            <a:r>
              <a:rPr spc="-125" dirty="0"/>
              <a:t> </a:t>
            </a:r>
            <a:r>
              <a:rPr spc="-114" dirty="0"/>
              <a:t>7</a:t>
            </a:r>
            <a:r>
              <a:rPr spc="-105" dirty="0"/>
              <a:t> </a:t>
            </a:r>
            <a:r>
              <a:rPr spc="-295" dirty="0"/>
              <a:t>=</a:t>
            </a:r>
          </a:p>
          <a:p>
            <a:pPr marL="455930">
              <a:lnSpc>
                <a:spcPct val="100000"/>
              </a:lnSpc>
            </a:pPr>
            <a:r>
              <a:rPr spc="-50" dirty="0"/>
              <a:t>re</a:t>
            </a:r>
            <a:r>
              <a:rPr spc="-45" dirty="0"/>
              <a:t>v</a:t>
            </a:r>
            <a:r>
              <a:rPr spc="-95" dirty="0"/>
              <a:t>er</a:t>
            </a:r>
            <a:r>
              <a:rPr spc="-105" dirty="0"/>
              <a:t>s</a:t>
            </a:r>
            <a:r>
              <a:rPr spc="35" dirty="0"/>
              <a:t>ab</a:t>
            </a:r>
            <a:r>
              <a:rPr spc="20" dirty="0"/>
              <a:t>l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20" dirty="0"/>
              <a:t>defect)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b="1" spc="-75" dirty="0">
                <a:latin typeface="Tahoma"/>
                <a:cs typeface="Tahoma"/>
              </a:rPr>
              <a:t>target</a:t>
            </a:r>
            <a:r>
              <a:rPr b="1" spc="-3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spc="-40" dirty="0"/>
              <a:t>Hear</a:t>
            </a:r>
            <a:r>
              <a:rPr spc="-25" dirty="0"/>
              <a:t>t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dirty="0"/>
              <a:t>ea</a:t>
            </a:r>
            <a:r>
              <a:rPr spc="-5" dirty="0"/>
              <a:t>s</a:t>
            </a:r>
            <a:r>
              <a:rPr spc="75" dirty="0"/>
              <a:t>e</a:t>
            </a:r>
            <a:r>
              <a:rPr spc="-120" dirty="0"/>
              <a:t> </a:t>
            </a:r>
            <a:r>
              <a:rPr spc="-135" dirty="0"/>
              <a:t>(</a:t>
            </a:r>
            <a:r>
              <a:rPr spc="-114" dirty="0"/>
              <a:t>0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65" dirty="0"/>
              <a:t>o</a:t>
            </a:r>
            <a:r>
              <a:rPr spc="-125" dirty="0"/>
              <a:t>,</a:t>
            </a:r>
            <a:r>
              <a:rPr spc="-114" dirty="0"/>
              <a:t> 1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80" dirty="0"/>
              <a:t>yes)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451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225" dirty="0">
                <a:latin typeface="Verdana"/>
                <a:cs typeface="Verdana"/>
              </a:rPr>
              <a:t>51</a:t>
            </a:r>
            <a:r>
              <a:rPr sz="1800" spc="-225" dirty="0">
                <a:latin typeface="Verdana"/>
                <a:cs typeface="Verdana"/>
              </a:rPr>
              <a:t>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ore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&gt;50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651764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ma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D9A01-88BA-B5A5-A324-B1A67B205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9" y="3235452"/>
            <a:ext cx="5957189" cy="2909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our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popu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pron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Ma</a:t>
            </a:r>
            <a:r>
              <a:rPr sz="1600" spc="3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t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se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peop</a:t>
            </a:r>
            <a:r>
              <a:rPr sz="1600" spc="3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ng  </a:t>
            </a:r>
            <a:r>
              <a:rPr sz="1600" spc="-15" dirty="0">
                <a:latin typeface="Verdana"/>
                <a:cs typeface="Verdana"/>
              </a:rPr>
              <a:t>asymptomatic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chest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pain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have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hi</a:t>
            </a:r>
            <a:r>
              <a:rPr sz="1600" spc="-45" dirty="0">
                <a:latin typeface="Verdana"/>
                <a:cs typeface="Verdana"/>
              </a:rPr>
              <a:t>g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80" dirty="0">
                <a:latin typeface="Verdana"/>
                <a:cs typeface="Verdana"/>
              </a:rPr>
              <a:t>h</a:t>
            </a:r>
            <a:r>
              <a:rPr sz="1600" spc="90" dirty="0">
                <a:latin typeface="Verdana"/>
                <a:cs typeface="Verdana"/>
              </a:rPr>
              <a:t>anc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art  </a:t>
            </a:r>
            <a:r>
              <a:rPr sz="1600" spc="-4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We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number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30" dirty="0">
                <a:latin typeface="Verdana"/>
                <a:cs typeface="Verdana"/>
              </a:rPr>
              <a:t>m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90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der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y 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2579</TotalTime>
  <Words>780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Tahoma</vt:lpstr>
      <vt:lpstr>Trebuchet MS</vt:lpstr>
      <vt:lpstr>Verdana</vt:lpstr>
      <vt:lpstr>Wingdings</vt:lpstr>
      <vt:lpstr>Office Theme</vt:lpstr>
      <vt:lpstr>HEART DISEASE DIAGNOSIS-ANALYSIS</vt:lpstr>
      <vt:lpstr>PROJECT DETAIL</vt:lpstr>
      <vt:lpstr>PowerPoint Presentation</vt:lpstr>
      <vt:lpstr>PROBLEM STATEMENT</vt:lpstr>
      <vt:lpstr>ARCHITECTURE</vt:lpstr>
      <vt:lpstr>DATASET INFORMATION</vt:lpstr>
      <vt:lpstr>INSIGHTS</vt:lpstr>
      <vt:lpstr>Who Suffers from Heart Disease?</vt:lpstr>
      <vt:lpstr>Chest Pain Experienced By Patients</vt:lpstr>
      <vt:lpstr>Other symptoms people  experience in heart disease</vt:lpstr>
      <vt:lpstr>KEY PERFORMANCE INDICATOR (KPI)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Prajakta Bose</cp:lastModifiedBy>
  <cp:revision>4</cp:revision>
  <dcterms:created xsi:type="dcterms:W3CDTF">2024-02-12T17:45:35Z</dcterms:created>
  <dcterms:modified xsi:type="dcterms:W3CDTF">2024-02-14T12:46:03Z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2024-02-12T00:00:00Z</vt:filetime>
  </property>
</Properties>
</file>