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8" r:id="rId7"/>
    <p:sldId id="272" r:id="rId8"/>
    <p:sldId id="262" r:id="rId9"/>
    <p:sldId id="273" r:id="rId10"/>
    <p:sldId id="274" r:id="rId11"/>
    <p:sldId id="275" r:id="rId12"/>
    <p:sldId id="276" r:id="rId13"/>
    <p:sldId id="277" r:id="rId14"/>
    <p:sldId id="265" r:id="rId15"/>
    <p:sldId id="278" r:id="rId16"/>
    <p:sldId id="266" r:id="rId17"/>
    <p:sldId id="280" r:id="rId18"/>
    <p:sldId id="281" r:id="rId19"/>
    <p:sldId id="279" r:id="rId20"/>
    <p:sldId id="283" r:id="rId21"/>
    <p:sldId id="282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41" autoAdjust="0"/>
  </p:normalViewPr>
  <p:slideViewPr>
    <p:cSldViewPr snapToGrid="0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MODEL ACCURACY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b="0" i="0" u="none" strike="noStrike" dirty="0">
              <a:solidFill>
                <a:srgbClr val="374151"/>
              </a:solidFill>
              <a:effectLst/>
              <a:latin typeface="Söhne"/>
            </a:rPr>
            <a:t>Achieved an overall accuracy of 68.15%, indicating the proportion of correctly predicted instances</a:t>
          </a:r>
          <a:endParaRPr lang="en-US" sz="1400" spc="50" baseline="0" dirty="0">
            <a:latin typeface="+mn-lt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PRECISION EXCELLENCE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b="0" i="0" u="none" strike="noStrike" dirty="0">
              <a:solidFill>
                <a:srgbClr val="374151"/>
              </a:solidFill>
              <a:effectLst/>
              <a:latin typeface="Söhne"/>
            </a:rPr>
            <a:t>Demonstrated high precision at 91.55%, showcasing the model's accuracy in predicting positive instances, especially customer churn</a:t>
          </a:r>
          <a:endParaRPr lang="en-US" sz="1400" spc="50" baseline="0" dirty="0">
            <a:latin typeface="+mn-lt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RECALL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dirty="0">
              <a:solidFill>
                <a:srgbClr val="374151"/>
              </a:solidFill>
              <a:effectLst/>
              <a:latin typeface="Söhne"/>
            </a:rPr>
            <a:t>A commendable recall rate of 68.37% suggests the model's ability to effectively identify customers at risk of churning.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dirty="0">
              <a:solidFill>
                <a:srgbClr val="374151"/>
              </a:solidFill>
              <a:effectLst/>
              <a:latin typeface="Söhne"/>
            </a:rPr>
            <a:t>Attained a well-balanced F1-score of 78.28%, reflecting a harmonious trade-off between precision and recall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F1-SCORE BALANCE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4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4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4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4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4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4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4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4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ACCURACY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b="0" i="0" u="none" dirty="0"/>
            <a:t>Achieved an accuracy of 83.8%, indicating the proportion of correctly classified instances out of the total</a:t>
          </a:r>
          <a:endParaRPr lang="en-US" sz="1400" spc="50" baseline="0" dirty="0">
            <a:latin typeface="+mn-lt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PRECISION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b="0" i="0" u="none" dirty="0"/>
            <a:t>Precision of 86.8%, denoting the accuracy of positive predictions (churned customers) among all instances predicted as positive</a:t>
          </a:r>
          <a:endParaRPr lang="en-US" sz="1400" spc="50" baseline="0" dirty="0">
            <a:latin typeface="+mn-lt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RECALL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High recall of 95.2%, indicating the ability to correctly identify the majority of actual positive instances (churned customers)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F1-Score of 90.8%, providing a balanced measure of precision and recall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F1-SCORE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4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4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4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4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4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4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4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4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7438" y="573273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MODEL ACCURACY</a:t>
          </a:r>
        </a:p>
      </dsp:txBody>
      <dsp:txXfrm>
        <a:off x="7438" y="573273"/>
        <a:ext cx="2544259" cy="763277"/>
      </dsp:txXfrm>
    </dsp:sp>
    <dsp:sp modelId="{22359DD7-1BFB-4900-BAE6-6084F2F57988}">
      <dsp:nvSpPr>
        <dsp:cNvPr id="0" name=""/>
        <dsp:cNvSpPr/>
      </dsp:nvSpPr>
      <dsp:spPr>
        <a:xfrm>
          <a:off x="7438" y="1336551"/>
          <a:ext cx="2544259" cy="18350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dirty="0">
              <a:solidFill>
                <a:srgbClr val="374151"/>
              </a:solidFill>
              <a:effectLst/>
              <a:latin typeface="Söhne"/>
            </a:rPr>
            <a:t>Achieved an overall accuracy of 68.15%, indicating the proportion of correctly predicted instances</a:t>
          </a:r>
          <a:endParaRPr lang="en-US" sz="1400" kern="1200" spc="50" baseline="0" dirty="0">
            <a:latin typeface="+mn-lt"/>
          </a:endParaRPr>
        </a:p>
      </dsp:txBody>
      <dsp:txXfrm>
        <a:off x="7438" y="1336551"/>
        <a:ext cx="2544259" cy="1835087"/>
      </dsp:txXfrm>
    </dsp:sp>
    <dsp:sp modelId="{C4F84DEA-2002-4D32-8E80-70EEE05E345A}">
      <dsp:nvSpPr>
        <dsp:cNvPr id="0" name=""/>
        <dsp:cNvSpPr/>
      </dsp:nvSpPr>
      <dsp:spPr>
        <a:xfrm>
          <a:off x="2659592" y="573273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PRECISION EXCELLENCE</a:t>
          </a:r>
        </a:p>
      </dsp:txBody>
      <dsp:txXfrm>
        <a:off x="2659592" y="573273"/>
        <a:ext cx="2544259" cy="763277"/>
      </dsp:txXfrm>
    </dsp:sp>
    <dsp:sp modelId="{4FEB85EB-D046-4CDB-8A62-BBCE260C4490}">
      <dsp:nvSpPr>
        <dsp:cNvPr id="0" name=""/>
        <dsp:cNvSpPr/>
      </dsp:nvSpPr>
      <dsp:spPr>
        <a:xfrm>
          <a:off x="2659592" y="1336551"/>
          <a:ext cx="2544259" cy="18350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dirty="0">
              <a:solidFill>
                <a:srgbClr val="374151"/>
              </a:solidFill>
              <a:effectLst/>
              <a:latin typeface="Söhne"/>
            </a:rPr>
            <a:t>Demonstrated high precision at 91.55%, showcasing the model's accuracy in predicting positive instances, especially customer churn</a:t>
          </a:r>
          <a:endParaRPr lang="en-US" sz="1400" kern="1200" spc="50" baseline="0" dirty="0">
            <a:latin typeface="+mn-lt"/>
          </a:endParaRPr>
        </a:p>
      </dsp:txBody>
      <dsp:txXfrm>
        <a:off x="2659592" y="1336551"/>
        <a:ext cx="2544259" cy="1835087"/>
      </dsp:txXfrm>
    </dsp:sp>
    <dsp:sp modelId="{49B7F8FA-D256-41EF-9327-52A3551D9A60}">
      <dsp:nvSpPr>
        <dsp:cNvPr id="0" name=""/>
        <dsp:cNvSpPr/>
      </dsp:nvSpPr>
      <dsp:spPr>
        <a:xfrm>
          <a:off x="5311747" y="573273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RECALL</a:t>
          </a:r>
        </a:p>
      </dsp:txBody>
      <dsp:txXfrm>
        <a:off x="5311747" y="573273"/>
        <a:ext cx="2544259" cy="763277"/>
      </dsp:txXfrm>
    </dsp:sp>
    <dsp:sp modelId="{6B5FE59C-B471-448A-AA7A-B526DCC4D4CA}">
      <dsp:nvSpPr>
        <dsp:cNvPr id="0" name=""/>
        <dsp:cNvSpPr/>
      </dsp:nvSpPr>
      <dsp:spPr>
        <a:xfrm>
          <a:off x="5311747" y="1336551"/>
          <a:ext cx="2544259" cy="18350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dirty="0">
              <a:solidFill>
                <a:srgbClr val="374151"/>
              </a:solidFill>
              <a:effectLst/>
              <a:latin typeface="Söhne"/>
            </a:rPr>
            <a:t>A commendable recall rate of 68.37% suggests the model's ability to effectively identify customers at risk of churning.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sp:txBody>
      <dsp:txXfrm>
        <a:off x="5311747" y="1336551"/>
        <a:ext cx="2544259" cy="1835087"/>
      </dsp:txXfrm>
    </dsp:sp>
    <dsp:sp modelId="{4132ECB1-6BEF-4935-AFA3-B2EAA48FDE7E}">
      <dsp:nvSpPr>
        <dsp:cNvPr id="0" name=""/>
        <dsp:cNvSpPr/>
      </dsp:nvSpPr>
      <dsp:spPr>
        <a:xfrm>
          <a:off x="7963901" y="573273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F1-SCORE BALANCE</a:t>
          </a:r>
        </a:p>
      </dsp:txBody>
      <dsp:txXfrm>
        <a:off x="7963901" y="573273"/>
        <a:ext cx="2544259" cy="763277"/>
      </dsp:txXfrm>
    </dsp:sp>
    <dsp:sp modelId="{C42A8BDE-B838-475D-AFDE-17B60D744AB6}">
      <dsp:nvSpPr>
        <dsp:cNvPr id="0" name=""/>
        <dsp:cNvSpPr/>
      </dsp:nvSpPr>
      <dsp:spPr>
        <a:xfrm>
          <a:off x="7963901" y="1336551"/>
          <a:ext cx="2544259" cy="18350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dirty="0">
              <a:solidFill>
                <a:srgbClr val="374151"/>
              </a:solidFill>
              <a:effectLst/>
              <a:latin typeface="Söhne"/>
            </a:rPr>
            <a:t>Attained a well-balanced F1-score of 78.28%, reflecting a harmonious trade-off between precision and recall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sp:txBody>
      <dsp:txXfrm>
        <a:off x="7963901" y="1336551"/>
        <a:ext cx="2544259" cy="1835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7438" y="592833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ACCURACY</a:t>
          </a:r>
        </a:p>
      </dsp:txBody>
      <dsp:txXfrm>
        <a:off x="7438" y="592833"/>
        <a:ext cx="2544259" cy="763277"/>
      </dsp:txXfrm>
    </dsp:sp>
    <dsp:sp modelId="{22359DD7-1BFB-4900-BAE6-6084F2F57988}">
      <dsp:nvSpPr>
        <dsp:cNvPr id="0" name=""/>
        <dsp:cNvSpPr/>
      </dsp:nvSpPr>
      <dsp:spPr>
        <a:xfrm>
          <a:off x="7438" y="1356111"/>
          <a:ext cx="2544259" cy="17959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Achieved an accuracy of 83.8%, indicating the proportion of correctly classified instances out of the total</a:t>
          </a:r>
          <a:endParaRPr lang="en-US" sz="1400" kern="1200" spc="50" baseline="0" dirty="0">
            <a:latin typeface="+mn-lt"/>
          </a:endParaRPr>
        </a:p>
      </dsp:txBody>
      <dsp:txXfrm>
        <a:off x="7438" y="1356111"/>
        <a:ext cx="2544259" cy="1795967"/>
      </dsp:txXfrm>
    </dsp:sp>
    <dsp:sp modelId="{C4F84DEA-2002-4D32-8E80-70EEE05E345A}">
      <dsp:nvSpPr>
        <dsp:cNvPr id="0" name=""/>
        <dsp:cNvSpPr/>
      </dsp:nvSpPr>
      <dsp:spPr>
        <a:xfrm>
          <a:off x="2659592" y="592833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PRECISION</a:t>
          </a:r>
        </a:p>
      </dsp:txBody>
      <dsp:txXfrm>
        <a:off x="2659592" y="592833"/>
        <a:ext cx="2544259" cy="763277"/>
      </dsp:txXfrm>
    </dsp:sp>
    <dsp:sp modelId="{4FEB85EB-D046-4CDB-8A62-BBCE260C4490}">
      <dsp:nvSpPr>
        <dsp:cNvPr id="0" name=""/>
        <dsp:cNvSpPr/>
      </dsp:nvSpPr>
      <dsp:spPr>
        <a:xfrm>
          <a:off x="2659592" y="1356111"/>
          <a:ext cx="2544259" cy="17959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Precision of 86.8%, denoting the accuracy of positive predictions (churned customers) among all instances predicted as positive</a:t>
          </a:r>
          <a:endParaRPr lang="en-US" sz="1400" kern="1200" spc="50" baseline="0" dirty="0">
            <a:latin typeface="+mn-lt"/>
          </a:endParaRPr>
        </a:p>
      </dsp:txBody>
      <dsp:txXfrm>
        <a:off x="2659592" y="1356111"/>
        <a:ext cx="2544259" cy="1795967"/>
      </dsp:txXfrm>
    </dsp:sp>
    <dsp:sp modelId="{49B7F8FA-D256-41EF-9327-52A3551D9A60}">
      <dsp:nvSpPr>
        <dsp:cNvPr id="0" name=""/>
        <dsp:cNvSpPr/>
      </dsp:nvSpPr>
      <dsp:spPr>
        <a:xfrm>
          <a:off x="5311747" y="592833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RECALL</a:t>
          </a:r>
        </a:p>
      </dsp:txBody>
      <dsp:txXfrm>
        <a:off x="5311747" y="592833"/>
        <a:ext cx="2544259" cy="763277"/>
      </dsp:txXfrm>
    </dsp:sp>
    <dsp:sp modelId="{6B5FE59C-B471-448A-AA7A-B526DCC4D4CA}">
      <dsp:nvSpPr>
        <dsp:cNvPr id="0" name=""/>
        <dsp:cNvSpPr/>
      </dsp:nvSpPr>
      <dsp:spPr>
        <a:xfrm>
          <a:off x="5311747" y="1356111"/>
          <a:ext cx="2544259" cy="17959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High recall of 95.2%, indicating the ability to correctly identify the majority of actual positive instances (churned customers)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sp:txBody>
      <dsp:txXfrm>
        <a:off x="5311747" y="1356111"/>
        <a:ext cx="2544259" cy="1795967"/>
      </dsp:txXfrm>
    </dsp:sp>
    <dsp:sp modelId="{4132ECB1-6BEF-4935-AFA3-B2EAA48FDE7E}">
      <dsp:nvSpPr>
        <dsp:cNvPr id="0" name=""/>
        <dsp:cNvSpPr/>
      </dsp:nvSpPr>
      <dsp:spPr>
        <a:xfrm>
          <a:off x="7963901" y="592833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F1-SCORE</a:t>
          </a:r>
        </a:p>
      </dsp:txBody>
      <dsp:txXfrm>
        <a:off x="7963901" y="592833"/>
        <a:ext cx="2544259" cy="763277"/>
      </dsp:txXfrm>
    </dsp:sp>
    <dsp:sp modelId="{C42A8BDE-B838-475D-AFDE-17B60D744AB6}">
      <dsp:nvSpPr>
        <dsp:cNvPr id="0" name=""/>
        <dsp:cNvSpPr/>
      </dsp:nvSpPr>
      <dsp:spPr>
        <a:xfrm>
          <a:off x="7963901" y="1356111"/>
          <a:ext cx="2544259" cy="17959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F1-Score of 90.8%, providing a balanced measure of precision and recall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sp:txBody>
      <dsp:txXfrm>
        <a:off x="7963901" y="1356111"/>
        <a:ext cx="2544259" cy="1795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12/15/23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3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CREDIT CARD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89"/>
            <a:ext cx="4941770" cy="1122201"/>
          </a:xfrm>
        </p:spPr>
        <p:txBody>
          <a:bodyPr>
            <a:normAutofit/>
          </a:bodyPr>
          <a:lstStyle/>
          <a:p>
            <a:r>
              <a:rPr lang="en-US" dirty="0"/>
              <a:t>- Presented by</a:t>
            </a:r>
          </a:p>
          <a:p>
            <a:r>
              <a:rPr lang="en-US" dirty="0"/>
              <a:t>Prajakta Dhawale</a:t>
            </a:r>
          </a:p>
          <a:p>
            <a:r>
              <a:rPr lang="en-US" dirty="0"/>
              <a:t>Manan Shah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846"/>
            <a:ext cx="10515600" cy="614222"/>
          </a:xfrm>
        </p:spPr>
        <p:txBody>
          <a:bodyPr/>
          <a:lstStyle/>
          <a:p>
            <a:r>
              <a:rPr lang="en-US" dirty="0"/>
              <a:t>Distribution Variables (NUMERICAL)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B0DE885-C19C-8ABF-1616-F8952394E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0413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4B7A0A6-DA47-D4B8-ED9C-509C99CF1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82"/>
          <a:stretch/>
        </p:blipFill>
        <p:spPr bwMode="auto">
          <a:xfrm>
            <a:off x="301626" y="1694279"/>
            <a:ext cx="7704138" cy="358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C905559-C718-DE4D-9F0C-A9559587BD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82" r="49701"/>
          <a:stretch/>
        </p:blipFill>
        <p:spPr bwMode="auto">
          <a:xfrm>
            <a:off x="8140701" y="1514475"/>
            <a:ext cx="387508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6FCBF2-251F-DB97-C643-75442F77C6E0}"/>
              </a:ext>
            </a:extLst>
          </p:cNvPr>
          <p:cNvSpPr txBox="1"/>
          <p:nvPr/>
        </p:nvSpPr>
        <p:spPr>
          <a:xfrm>
            <a:off x="8791576" y="5687282"/>
            <a:ext cx="3224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Note :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12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redit_limit</a:t>
            </a:r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here has a lot of outliers but can't remove them because they are considered to considerable outliers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75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" y="938213"/>
            <a:ext cx="3271839" cy="2747962"/>
          </a:xfrm>
        </p:spPr>
        <p:txBody>
          <a:bodyPr>
            <a:noAutofit/>
          </a:bodyPr>
          <a:lstStyle/>
          <a:p>
            <a:r>
              <a:rPr lang="en-US" sz="1800" b="0" i="0" u="none" strike="noStrike" cap="none" dirty="0">
                <a:solidFill>
                  <a:srgbClr val="374151"/>
                </a:solidFill>
                <a:effectLst/>
                <a:latin typeface="Söhne"/>
              </a:rPr>
              <a:t>The class distribution suggests that there might be a class imbalance, with existing customers significantly outnumbering those who have churned (</a:t>
            </a:r>
            <a:r>
              <a:rPr lang="en-US" sz="1800" b="0" i="0" u="none" strike="noStrike" cap="none" dirty="0" err="1">
                <a:solidFill>
                  <a:srgbClr val="374151"/>
                </a:solidFill>
                <a:effectLst/>
                <a:latin typeface="Söhne"/>
              </a:rPr>
              <a:t>attrited</a:t>
            </a:r>
            <a:r>
              <a:rPr lang="en-US" sz="1800" b="0" i="0" u="none" strike="noStrike" cap="none" dirty="0">
                <a:solidFill>
                  <a:srgbClr val="374151"/>
                </a:solidFill>
                <a:effectLst/>
                <a:latin typeface="Söhne"/>
              </a:rPr>
              <a:t>). We have balanced the data using SMOTE</a:t>
            </a:r>
            <a:endParaRPr lang="en-US" sz="1800" cap="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CLASS IMBALANCE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87AE00-2070-99FF-EA72-FC4717D8C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50" y="1293130"/>
            <a:ext cx="6553201" cy="489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751502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082" y="887505"/>
            <a:ext cx="6097308" cy="493603"/>
          </a:xfrm>
        </p:spPr>
        <p:txBody>
          <a:bodyPr/>
          <a:lstStyle/>
          <a:p>
            <a:r>
              <a:rPr lang="en-US" dirty="0"/>
              <a:t>Data</a:t>
            </a:r>
            <a:r>
              <a:rPr lang="en-US" b="1" i="0" u="none" strike="noStrike" dirty="0">
                <a:effectLst/>
                <a:latin typeface="Söhne"/>
              </a:rPr>
              <a:t> </a:t>
            </a:r>
            <a:r>
              <a:rPr lang="en-US" dirty="0"/>
              <a:t>Selection</a:t>
            </a:r>
            <a:r>
              <a:rPr lang="en-US" b="1" i="0" u="none" strike="noStrike" dirty="0">
                <a:effectLst/>
                <a:latin typeface="Söhne"/>
              </a:rPr>
              <a:t> </a:t>
            </a:r>
            <a:r>
              <a:rPr lang="en-US" dirty="0"/>
              <a:t>and</a:t>
            </a:r>
            <a:r>
              <a:rPr lang="en-US" b="1" i="0" u="none" strike="noStrike" dirty="0">
                <a:effectLst/>
                <a:latin typeface="Söhne"/>
              </a:rPr>
              <a:t> </a:t>
            </a:r>
            <a:r>
              <a:rPr lang="en-US" dirty="0"/>
              <a:t>Encoding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550E4-105A-0A49-CFCE-68078ED27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341" y="2847165"/>
            <a:ext cx="1997777" cy="1281082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Curating relevant features and transforming categorical variables: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E115FE-F0F7-A1F6-1C03-F79422E0C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694" y="2306758"/>
            <a:ext cx="6634256" cy="646386"/>
          </a:xfrm>
          <a:prstGeom prst="rect">
            <a:avLst/>
          </a:prstGeom>
        </p:spPr>
      </p:pic>
      <p:pic>
        <p:nvPicPr>
          <p:cNvPr id="11" name="Picture 10" descr="A screenshot of a calendar&#10;&#10;Description automatically generated">
            <a:extLst>
              <a:ext uri="{FF2B5EF4-FFF2-40B4-BE49-F238E27FC236}">
                <a16:creationId xmlns:a16="http://schemas.microsoft.com/office/drawing/2014/main" id="{1E657ACA-0D79-46B3-CD97-EBE8D5F37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545" y="2953144"/>
            <a:ext cx="6796554" cy="18167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D60426-51D1-2951-72EE-796B0BF462B8}"/>
              </a:ext>
            </a:extLst>
          </p:cNvPr>
          <p:cNvSpPr txBox="1"/>
          <p:nvPr/>
        </p:nvSpPr>
        <p:spPr>
          <a:xfrm>
            <a:off x="636494" y="5545113"/>
            <a:ext cx="111431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Label Encoding was done to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ransform "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Attrition_Flag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" and "Gender" into numerical format for model compatibility.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One-Hot Encoding was done to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xpand categorical features ("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Education_Level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," "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Marital_Status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," "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Income_Category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," "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Card_Category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") into binary columns.</a:t>
            </a:r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082" y="887505"/>
            <a:ext cx="6097308" cy="493603"/>
          </a:xfrm>
        </p:spPr>
        <p:txBody>
          <a:bodyPr/>
          <a:lstStyle/>
          <a:p>
            <a:r>
              <a:rPr lang="en-US" dirty="0"/>
              <a:t>Data Encoding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550E4-105A-0A49-CFCE-68078ED27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051" y="2514600"/>
            <a:ext cx="3505574" cy="338865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rgbClr val="374151"/>
                </a:solidFill>
                <a:effectLst/>
                <a:latin typeface="Söhne"/>
              </a:rPr>
              <a:t>Label Encoding was done to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</a:t>
            </a:r>
            <a:r>
              <a:rPr lang="en-US" i="0" u="none" strike="noStrike" dirty="0">
                <a:solidFill>
                  <a:srgbClr val="374151"/>
                </a:solidFill>
                <a:effectLst/>
                <a:latin typeface="Söhne"/>
              </a:rPr>
              <a:t>ransform "</a:t>
            </a:r>
            <a:r>
              <a:rPr lang="en-US" i="0" u="none" strike="noStrike" dirty="0" err="1">
                <a:solidFill>
                  <a:srgbClr val="374151"/>
                </a:solidFill>
                <a:effectLst/>
                <a:latin typeface="Söhne"/>
              </a:rPr>
              <a:t>Attrition_Flag</a:t>
            </a:r>
            <a:r>
              <a:rPr lang="en-US" i="0" u="none" strike="noStrike" dirty="0">
                <a:solidFill>
                  <a:srgbClr val="374151"/>
                </a:solidFill>
                <a:effectLst/>
                <a:latin typeface="Söhne"/>
              </a:rPr>
              <a:t>" and "Gender" into numerical format for model compatibility.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rgbClr val="374151"/>
                </a:solidFill>
                <a:effectLst/>
                <a:latin typeface="Söhne"/>
              </a:rPr>
              <a:t>One-Hot Encoding was done to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e</a:t>
            </a:r>
            <a:r>
              <a:rPr lang="en-US" i="0" u="none" strike="noStrike" dirty="0">
                <a:solidFill>
                  <a:srgbClr val="374151"/>
                </a:solidFill>
                <a:effectLst/>
                <a:latin typeface="Söhne"/>
              </a:rPr>
              <a:t>xpand categorical features ("</a:t>
            </a:r>
            <a:r>
              <a:rPr lang="en-US" i="0" u="none" strike="noStrike" dirty="0" err="1">
                <a:solidFill>
                  <a:srgbClr val="374151"/>
                </a:solidFill>
                <a:effectLst/>
                <a:latin typeface="Söhne"/>
              </a:rPr>
              <a:t>Education_Level</a:t>
            </a:r>
            <a:r>
              <a:rPr lang="en-US" i="0" u="none" strike="noStrike" dirty="0">
                <a:solidFill>
                  <a:srgbClr val="374151"/>
                </a:solidFill>
                <a:effectLst/>
                <a:latin typeface="Söhne"/>
              </a:rPr>
              <a:t>," "</a:t>
            </a:r>
            <a:r>
              <a:rPr lang="en-US" i="0" u="none" strike="noStrike" dirty="0" err="1">
                <a:solidFill>
                  <a:srgbClr val="374151"/>
                </a:solidFill>
                <a:effectLst/>
                <a:latin typeface="Söhne"/>
              </a:rPr>
              <a:t>Marital_Status</a:t>
            </a:r>
            <a:r>
              <a:rPr lang="en-US" i="0" u="none" strike="noStrike" dirty="0">
                <a:solidFill>
                  <a:srgbClr val="374151"/>
                </a:solidFill>
                <a:effectLst/>
                <a:latin typeface="Söhne"/>
              </a:rPr>
              <a:t>," "</a:t>
            </a:r>
            <a:r>
              <a:rPr lang="en-US" i="0" u="none" strike="noStrike" dirty="0" err="1">
                <a:solidFill>
                  <a:srgbClr val="374151"/>
                </a:solidFill>
                <a:effectLst/>
                <a:latin typeface="Söhne"/>
              </a:rPr>
              <a:t>Income_Category</a:t>
            </a:r>
            <a:r>
              <a:rPr lang="en-US" i="0" u="none" strike="noStrike" dirty="0">
                <a:solidFill>
                  <a:srgbClr val="374151"/>
                </a:solidFill>
                <a:effectLst/>
                <a:latin typeface="Söhne"/>
              </a:rPr>
              <a:t>," "</a:t>
            </a:r>
            <a:r>
              <a:rPr lang="en-US" i="0" u="none" strike="noStrike" dirty="0" err="1">
                <a:solidFill>
                  <a:srgbClr val="374151"/>
                </a:solidFill>
                <a:effectLst/>
                <a:latin typeface="Söhne"/>
              </a:rPr>
              <a:t>Card_Category</a:t>
            </a:r>
            <a:r>
              <a:rPr lang="en-US" i="0" u="none" strike="noStrike" dirty="0">
                <a:solidFill>
                  <a:srgbClr val="374151"/>
                </a:solidFill>
                <a:effectLst/>
                <a:latin typeface="Söhne"/>
              </a:rPr>
              <a:t>") into binary columns.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1A94EDF-C15E-97B4-A9AE-9CD5D361A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424" y="2739258"/>
            <a:ext cx="7454525" cy="137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77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4200304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LOGIstic</a:t>
            </a:r>
            <a:r>
              <a:rPr lang="en-US" dirty="0"/>
              <a:t> regression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E25A9E-98D4-D430-CF00-7104E6A9E55D}"/>
              </a:ext>
            </a:extLst>
          </p:cNvPr>
          <p:cNvSpPr txBox="1"/>
          <p:nvPr/>
        </p:nvSpPr>
        <p:spPr>
          <a:xfrm>
            <a:off x="1301004" y="1739394"/>
            <a:ext cx="308273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Söhne"/>
              </a:rPr>
              <a:t>The model excels in precision, minimizing false positives, and demonstrates a satisfactory balance between identifying at-risk customers and overall accuracy.</a:t>
            </a:r>
            <a:endParaRPr lang="en-US" sz="1600" b="1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27" name="Content Placeholder 11" descr="A black numbers and a white background&#10;&#10;Description automatically generated">
            <a:extLst>
              <a:ext uri="{FF2B5EF4-FFF2-40B4-BE49-F238E27FC236}">
                <a16:creationId xmlns:a16="http://schemas.microsoft.com/office/drawing/2014/main" id="{45B87C92-659E-23B3-E441-BE9CEB638D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40108" y="2003747"/>
            <a:ext cx="2882900" cy="1425253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A1F6B33-30CE-399A-845A-595B936BCE0A}"/>
              </a:ext>
            </a:extLst>
          </p:cNvPr>
          <p:cNvSpPr txBox="1"/>
          <p:nvPr/>
        </p:nvSpPr>
        <p:spPr>
          <a:xfrm>
            <a:off x="8095129" y="1739394"/>
            <a:ext cx="295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graphicFrame>
        <p:nvGraphicFramePr>
          <p:cNvPr id="29" name="Content Placeholder 3" descr="Timeline Placeholder ">
            <a:extLst>
              <a:ext uri="{FF2B5EF4-FFF2-40B4-BE49-F238E27FC236}">
                <a16:creationId xmlns:a16="http://schemas.microsoft.com/office/drawing/2014/main" id="{70087C89-0843-F937-EFE9-47D93330EC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416890"/>
              </p:ext>
            </p:extLst>
          </p:nvPr>
        </p:nvGraphicFramePr>
        <p:xfrm>
          <a:off x="838200" y="3309362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1" name="Graphic 30" descr="Thumbs up sign with solid fill">
            <a:extLst>
              <a:ext uri="{FF2B5EF4-FFF2-40B4-BE49-F238E27FC236}">
                <a16:creationId xmlns:a16="http://schemas.microsoft.com/office/drawing/2014/main" id="{74C3F73B-9F0E-8515-3957-1D708743E1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455542">
            <a:off x="823243" y="9164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/>
          <a:lstStyle/>
          <a:p>
            <a:r>
              <a:rPr lang="en-US" dirty="0"/>
              <a:t>2) RANDOM Forest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E25A9E-98D4-D430-CF00-7104E6A9E55D}"/>
              </a:ext>
            </a:extLst>
          </p:cNvPr>
          <p:cNvSpPr txBox="1"/>
          <p:nvPr/>
        </p:nvSpPr>
        <p:spPr>
          <a:xfrm>
            <a:off x="1301004" y="1739394"/>
            <a:ext cx="460225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Söhne"/>
              </a:rPr>
              <a:t>The Random Forest model excels at accurately identifying churned customers with a high recall, minimizing missed instances. Its precise predictions of customer churn contribute to an overall effective performance in distinguishing both churned and non-churned customers, striking a good balance between precision and recall</a:t>
            </a:r>
            <a:endParaRPr lang="en-US" sz="1600" b="1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1F6B33-30CE-399A-845A-595B936BCE0A}"/>
              </a:ext>
            </a:extLst>
          </p:cNvPr>
          <p:cNvSpPr txBox="1"/>
          <p:nvPr/>
        </p:nvSpPr>
        <p:spPr>
          <a:xfrm>
            <a:off x="8077574" y="1585822"/>
            <a:ext cx="295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graphicFrame>
        <p:nvGraphicFramePr>
          <p:cNvPr id="29" name="Content Placeholder 3" descr="Timeline Placeholder ">
            <a:extLst>
              <a:ext uri="{FF2B5EF4-FFF2-40B4-BE49-F238E27FC236}">
                <a16:creationId xmlns:a16="http://schemas.microsoft.com/office/drawing/2014/main" id="{70087C89-0843-F937-EFE9-47D93330EC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848161"/>
              </p:ext>
            </p:extLst>
          </p:nvPr>
        </p:nvGraphicFramePr>
        <p:xfrm>
          <a:off x="838200" y="3309362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1" name="Graphic 30" descr="Thumbs up sign with solid fill">
            <a:extLst>
              <a:ext uri="{FF2B5EF4-FFF2-40B4-BE49-F238E27FC236}">
                <a16:creationId xmlns:a16="http://schemas.microsoft.com/office/drawing/2014/main" id="{74C3F73B-9F0E-8515-3957-1D708743E1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455542">
            <a:off x="823243" y="916446"/>
            <a:ext cx="914400" cy="914400"/>
          </a:xfrm>
          <a:prstGeom prst="rect">
            <a:avLst/>
          </a:prstGeom>
        </p:spPr>
      </p:pic>
      <p:pic>
        <p:nvPicPr>
          <p:cNvPr id="7" name="Picture 6" descr="A number and numbers on a white background&#10;&#10;Description automatically generated">
            <a:extLst>
              <a:ext uri="{FF2B5EF4-FFF2-40B4-BE49-F238E27FC236}">
                <a16:creationId xmlns:a16="http://schemas.microsoft.com/office/drawing/2014/main" id="{F3CD5DDA-37CF-582F-91E2-4428717B23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2750" y="1955154"/>
            <a:ext cx="38989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9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5D3A-E363-AC7B-3226-73EFF998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GridSearch</a:t>
            </a: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4F77626-2601-1893-7632-D94E95616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081486"/>
              </p:ext>
            </p:extLst>
          </p:nvPr>
        </p:nvGraphicFramePr>
        <p:xfrm>
          <a:off x="936032" y="2749360"/>
          <a:ext cx="4457770" cy="188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54">
                  <a:extLst>
                    <a:ext uri="{9D8B030D-6E8A-4147-A177-3AD203B41FA5}">
                      <a16:colId xmlns:a16="http://schemas.microsoft.com/office/drawing/2014/main" val="4161628017"/>
                    </a:ext>
                  </a:extLst>
                </a:gridCol>
                <a:gridCol w="1504709">
                  <a:extLst>
                    <a:ext uri="{9D8B030D-6E8A-4147-A177-3AD203B41FA5}">
                      <a16:colId xmlns:a16="http://schemas.microsoft.com/office/drawing/2014/main" val="486235017"/>
                    </a:ext>
                  </a:extLst>
                </a:gridCol>
                <a:gridCol w="1551007">
                  <a:extLst>
                    <a:ext uri="{9D8B030D-6E8A-4147-A177-3AD203B41FA5}">
                      <a16:colId xmlns:a16="http://schemas.microsoft.com/office/drawing/2014/main" val="2955107252"/>
                    </a:ext>
                  </a:extLst>
                </a:gridCol>
              </a:tblGrid>
              <a:tr h="39098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Base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Tuned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52950"/>
                  </a:ext>
                </a:extLst>
              </a:tr>
              <a:tr h="39803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0.8384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0.8259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28606"/>
                  </a:ext>
                </a:extLst>
              </a:tr>
              <a:tr h="34962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0.8683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0.8649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216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0.9517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0.9392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62881"/>
                  </a:ext>
                </a:extLst>
              </a:tr>
              <a:tr h="34962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0.9081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0.9005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533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FE1F1F-EF0B-3772-0E6D-22D19CDAD924}"/>
              </a:ext>
            </a:extLst>
          </p:cNvPr>
          <p:cNvSpPr txBox="1"/>
          <p:nvPr/>
        </p:nvSpPr>
        <p:spPr>
          <a:xfrm>
            <a:off x="5665808" y="2347972"/>
            <a:ext cx="6099858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374151"/>
                </a:solidFill>
                <a:latin typeface="Söhne"/>
              </a:rPr>
              <a:t>Conclusion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While hyperparameter tuning improved certain aspects, there's a trade-off in model performance.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The tuned model sacrificed a bit of accuracy and recall for potential generalization.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Further evaluation and business considerations may guide the selection of the optimal model for deployment.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Continuous monitoring and reevaluation are essential for adapting to changing data patterns.</a:t>
            </a:r>
          </a:p>
        </p:txBody>
      </p:sp>
    </p:spTree>
    <p:extLst>
      <p:ext uri="{BB962C8B-B14F-4D97-AF65-F5344CB8AC3E}">
        <p14:creationId xmlns:p14="http://schemas.microsoft.com/office/powerpoint/2010/main" val="1724664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Project Introduction</a:t>
            </a:r>
          </a:p>
          <a:p>
            <a:r>
              <a:rPr lang="en-US" dirty="0"/>
              <a:t>Dataset Details</a:t>
            </a:r>
          </a:p>
          <a:p>
            <a:r>
              <a:rPr lang="en-US" dirty="0"/>
              <a:t>EDA</a:t>
            </a:r>
          </a:p>
          <a:p>
            <a:r>
              <a:rPr lang="en-US" dirty="0"/>
              <a:t>Data Processing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Hyperparameter Tuning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66726"/>
            <a:ext cx="5111750" cy="1204912"/>
          </a:xfrm>
        </p:spPr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088" y="2214563"/>
            <a:ext cx="8043861" cy="2971799"/>
          </a:xfrm>
        </p:spPr>
        <p:txBody>
          <a:bodyPr>
            <a:normAutofit/>
          </a:bodyPr>
          <a:lstStyle/>
          <a:p>
            <a:pPr algn="l"/>
            <a:endParaRPr lang="en-US" sz="1600" b="1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374151"/>
                </a:solidFill>
                <a:effectLst/>
                <a:latin typeface="Söhne"/>
              </a:rPr>
              <a:t>Objective:</a:t>
            </a: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Söhne"/>
              </a:rPr>
              <a:t> Develop a predictive model to identify customers at risk of churning in credit card services.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374151"/>
                </a:solidFill>
                <a:effectLst/>
                <a:latin typeface="Söhne"/>
              </a:rPr>
              <a:t>Challenge:</a:t>
            </a: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Söhne"/>
              </a:rPr>
              <a:t> Low churn rate of 16.07%, requiring proactive strategies for customer retention.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374151"/>
                </a:solidFill>
                <a:effectLst/>
                <a:latin typeface="Söhne"/>
              </a:rPr>
              <a:t>Benefits:</a:t>
            </a: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Söhne"/>
              </a:rPr>
              <a:t> Enable the bank to take preemptive measures and enhance customer retention efforts.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66726"/>
            <a:ext cx="5111750" cy="676274"/>
          </a:xfrm>
        </p:spPr>
        <p:txBody>
          <a:bodyPr/>
          <a:lstStyle/>
          <a:p>
            <a:pPr algn="l"/>
            <a:r>
              <a:rPr lang="en-US" dirty="0"/>
              <a:t>Dataset Details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07EDAB-55FF-B8E2-3994-8D37AFBAD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74377"/>
              </p:ext>
            </p:extLst>
          </p:nvPr>
        </p:nvGraphicFramePr>
        <p:xfrm>
          <a:off x="825500" y="1204224"/>
          <a:ext cx="10528300" cy="55279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163118">
                  <a:extLst>
                    <a:ext uri="{9D8B030D-6E8A-4147-A177-3AD203B41FA5}">
                      <a16:colId xmlns:a16="http://schemas.microsoft.com/office/drawing/2014/main" val="1324816063"/>
                    </a:ext>
                  </a:extLst>
                </a:gridCol>
                <a:gridCol w="8365182">
                  <a:extLst>
                    <a:ext uri="{9D8B030D-6E8A-4147-A177-3AD203B41FA5}">
                      <a16:colId xmlns:a16="http://schemas.microsoft.com/office/drawing/2014/main" val="1482658909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Column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</a:p>
                  </a:txBody>
                  <a:tcPr marL="2002" marR="2002" marT="2002" marB="0" anchor="ctr"/>
                </a:tc>
                <a:extLst>
                  <a:ext uri="{0D108BD9-81ED-4DB2-BD59-A6C34878D82A}">
                    <a16:rowId xmlns:a16="http://schemas.microsoft.com/office/drawing/2014/main" val="3872503753"/>
                  </a:ext>
                </a:extLst>
              </a:tr>
              <a:tr h="284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CLIENTNUM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Client number. Unique identifier for the customer holding the account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extLst>
                  <a:ext uri="{0D108BD9-81ED-4DB2-BD59-A6C34878D82A}">
                    <a16:rowId xmlns:a16="http://schemas.microsoft.com/office/drawing/2014/main" val="209788300"/>
                  </a:ext>
                </a:extLst>
              </a:tr>
              <a:tr h="324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Attrition_Flag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Internal event (customer activity) variable - if the account is closed then 1 else 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extLst>
                  <a:ext uri="{0D108BD9-81ED-4DB2-BD59-A6C34878D82A}">
                    <a16:rowId xmlns:a16="http://schemas.microsoft.com/office/drawing/2014/main" val="3854142980"/>
                  </a:ext>
                </a:extLst>
              </a:tr>
              <a:tr h="1699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Customer_Age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Demographic variable - Customer's Age in Years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extLst>
                  <a:ext uri="{0D108BD9-81ED-4DB2-BD59-A6C34878D82A}">
                    <a16:rowId xmlns:a16="http://schemas.microsoft.com/office/drawing/2014/main" val="2963056377"/>
                  </a:ext>
                </a:extLst>
              </a:tr>
              <a:tr h="1699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Gender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Demographic variable - M=Male, F=Female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extLst>
                  <a:ext uri="{0D108BD9-81ED-4DB2-BD59-A6C34878D82A}">
                    <a16:rowId xmlns:a16="http://schemas.microsoft.com/office/drawing/2014/main" val="1060543338"/>
                  </a:ext>
                </a:extLst>
              </a:tr>
              <a:tr h="1699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Dependent_count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Demographic variable - Number of dependents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extLst>
                  <a:ext uri="{0D108BD9-81ED-4DB2-BD59-A6C34878D82A}">
                    <a16:rowId xmlns:a16="http://schemas.microsoft.com/office/drawing/2014/main" val="2912143419"/>
                  </a:ext>
                </a:extLst>
              </a:tr>
              <a:tr h="289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Education_Level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Demographic variable - Educational Qualification of the account holder (example: high school, college graduate, etc.)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extLst>
                  <a:ext uri="{0D108BD9-81ED-4DB2-BD59-A6C34878D82A}">
                    <a16:rowId xmlns:a16="http://schemas.microsoft.com/office/drawing/2014/main" val="4139120377"/>
                  </a:ext>
                </a:extLst>
              </a:tr>
              <a:tr h="244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Marital_Status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Demographic variable - Married, Single, Divorced, Unknown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extLst>
                  <a:ext uri="{0D108BD9-81ED-4DB2-BD59-A6C34878D82A}">
                    <a16:rowId xmlns:a16="http://schemas.microsoft.com/office/drawing/2014/main" val="2584590618"/>
                  </a:ext>
                </a:extLst>
              </a:tr>
              <a:tr h="28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Income_Category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Demographic variable - Annual Income Category of the account holder (&lt; $40K, $40K - 60K, $60K - $80K, $80K-$120K, &gt;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extLst>
                  <a:ext uri="{0D108BD9-81ED-4DB2-BD59-A6C34878D82A}">
                    <a16:rowId xmlns:a16="http://schemas.microsoft.com/office/drawing/2014/main" val="4131952604"/>
                  </a:ext>
                </a:extLst>
              </a:tr>
              <a:tr h="244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Card_Category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 Variable - Type of Card (Blue, Silver, Gold, Platinum)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extLst>
                  <a:ext uri="{0D108BD9-81ED-4DB2-BD59-A6C34878D82A}">
                    <a16:rowId xmlns:a16="http://schemas.microsoft.com/office/drawing/2014/main" val="4256713094"/>
                  </a:ext>
                </a:extLst>
              </a:tr>
              <a:tr h="1699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Months_on_book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Period of relationship with bank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extLst>
                  <a:ext uri="{0D108BD9-81ED-4DB2-BD59-A6C34878D82A}">
                    <a16:rowId xmlns:a16="http://schemas.microsoft.com/office/drawing/2014/main" val="3466263404"/>
                  </a:ext>
                </a:extLst>
              </a:tr>
              <a:tr h="1699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Total_Relationship_count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 no. of products held by the customer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extLst>
                  <a:ext uri="{0D108BD9-81ED-4DB2-BD59-A6C34878D82A}">
                    <a16:rowId xmlns:a16="http://schemas.microsoft.com/office/drawing/2014/main" val="2257814787"/>
                  </a:ext>
                </a:extLst>
              </a:tr>
              <a:tr h="203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Months_Inactive_12_mon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No. of months inactive in the last 12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extLst>
                  <a:ext uri="{0D108BD9-81ED-4DB2-BD59-A6C34878D82A}">
                    <a16:rowId xmlns:a16="http://schemas.microsoft.com/office/drawing/2014/main" val="1530568605"/>
                  </a:ext>
                </a:extLst>
              </a:tr>
              <a:tr h="1699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Contacts_Count_12_mon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No. of Contacts in the last 12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extLst>
                  <a:ext uri="{0D108BD9-81ED-4DB2-BD59-A6C34878D82A}">
                    <a16:rowId xmlns:a16="http://schemas.microsoft.com/office/drawing/2014/main" val="3429060646"/>
                  </a:ext>
                </a:extLst>
              </a:tr>
              <a:tr h="1699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Credit_Limit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Credit Limit on the Credit Card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extLst>
                  <a:ext uri="{0D108BD9-81ED-4DB2-BD59-A6C34878D82A}">
                    <a16:rowId xmlns:a16="http://schemas.microsoft.com/office/drawing/2014/main" val="3094452805"/>
                  </a:ext>
                </a:extLst>
              </a:tr>
              <a:tr h="203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Total_Revolving_Bal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 Revolving Balance on the Credit Card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extLst>
                  <a:ext uri="{0D108BD9-81ED-4DB2-BD59-A6C34878D82A}">
                    <a16:rowId xmlns:a16="http://schemas.microsoft.com/office/drawing/2014/main" val="123971837"/>
                  </a:ext>
                </a:extLst>
              </a:tr>
              <a:tr h="203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Avg_Open_To_Buy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Open to Buy Credit Line (Average of last 12 months)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extLst>
                  <a:ext uri="{0D108BD9-81ED-4DB2-BD59-A6C34878D82A}">
                    <a16:rowId xmlns:a16="http://schemas.microsoft.com/office/drawing/2014/main" val="2953081989"/>
                  </a:ext>
                </a:extLst>
              </a:tr>
              <a:tr h="1699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Total_Amt_Chng_Q4_Q1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Change in Transaction Amount (Q4 over Q1)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extLst>
                  <a:ext uri="{0D108BD9-81ED-4DB2-BD59-A6C34878D82A}">
                    <a16:rowId xmlns:a16="http://schemas.microsoft.com/office/drawing/2014/main" val="1096308656"/>
                  </a:ext>
                </a:extLst>
              </a:tr>
              <a:tr h="203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Total_Trans_Amt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 Transaction Amount (Last 12 months)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extLst>
                  <a:ext uri="{0D108BD9-81ED-4DB2-BD59-A6C34878D82A}">
                    <a16:rowId xmlns:a16="http://schemas.microsoft.com/office/drawing/2014/main" val="2581623256"/>
                  </a:ext>
                </a:extLst>
              </a:tr>
              <a:tr h="1699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Total_Trans_Ct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 Transaction Count (Last 12 months)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extLst>
                  <a:ext uri="{0D108BD9-81ED-4DB2-BD59-A6C34878D82A}">
                    <a16:rowId xmlns:a16="http://schemas.microsoft.com/office/drawing/2014/main" val="1363536381"/>
                  </a:ext>
                </a:extLst>
              </a:tr>
              <a:tr h="1699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Total_Ct_Chng_Q4_Q1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Change in Transaction Count (Q4 over Q1)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extLst>
                  <a:ext uri="{0D108BD9-81ED-4DB2-BD59-A6C34878D82A}">
                    <a16:rowId xmlns:a16="http://schemas.microsoft.com/office/drawing/2014/main" val="173098746"/>
                  </a:ext>
                </a:extLst>
              </a:tr>
              <a:tr h="1699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Avg_Utilization_Ratio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Average Card Utilization Ratio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002" marR="2002" marT="2002" marB="0" anchor="b"/>
                </a:tc>
                <a:extLst>
                  <a:ext uri="{0D108BD9-81ED-4DB2-BD59-A6C34878D82A}">
                    <a16:rowId xmlns:a16="http://schemas.microsoft.com/office/drawing/2014/main" val="491125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24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846"/>
            <a:ext cx="10515600" cy="614222"/>
          </a:xfrm>
        </p:spPr>
        <p:txBody>
          <a:bodyPr/>
          <a:lstStyle/>
          <a:p>
            <a:r>
              <a:rPr lang="en-US" dirty="0"/>
              <a:t>Distribution Variables (CATEGORICAL)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2688" y="6356351"/>
            <a:ext cx="2201112" cy="292972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638E983-CBA0-A131-BDBF-31D19DF43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89898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302" y="3966383"/>
            <a:ext cx="3230409" cy="248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465E5672-4DD5-A3BD-6BE3-D8ECC56C5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89898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425" y="3966383"/>
            <a:ext cx="3230409" cy="248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A9C380CD-C5F5-AF3E-08E9-CED0E6A43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89898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80" y="3966383"/>
            <a:ext cx="3230409" cy="248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B7E66C9E-B60F-D703-3B38-1EA4D4A04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89898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710" y="1254318"/>
            <a:ext cx="3230409" cy="248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10E83444-A5FC-A810-C8DC-2D029E990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89898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80" y="1254318"/>
            <a:ext cx="3221223" cy="248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D240F775-A673-FA82-4FDF-2EE9AEFEE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89898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425" y="1254318"/>
            <a:ext cx="3230409" cy="248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5394E5-FAB6-1CE2-18F6-63D2D8DE7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5617"/>
              </p:ext>
            </p:extLst>
          </p:nvPr>
        </p:nvGraphicFramePr>
        <p:xfrm>
          <a:off x="703166" y="1028700"/>
          <a:ext cx="10984011" cy="5520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1337">
                  <a:extLst>
                    <a:ext uri="{9D8B030D-6E8A-4147-A177-3AD203B41FA5}">
                      <a16:colId xmlns:a16="http://schemas.microsoft.com/office/drawing/2014/main" val="3420303263"/>
                    </a:ext>
                  </a:extLst>
                </a:gridCol>
                <a:gridCol w="3661337">
                  <a:extLst>
                    <a:ext uri="{9D8B030D-6E8A-4147-A177-3AD203B41FA5}">
                      <a16:colId xmlns:a16="http://schemas.microsoft.com/office/drawing/2014/main" val="2514092126"/>
                    </a:ext>
                  </a:extLst>
                </a:gridCol>
                <a:gridCol w="3661337">
                  <a:extLst>
                    <a:ext uri="{9D8B030D-6E8A-4147-A177-3AD203B41FA5}">
                      <a16:colId xmlns:a16="http://schemas.microsoft.com/office/drawing/2014/main" val="2551359690"/>
                    </a:ext>
                  </a:extLst>
                </a:gridCol>
              </a:tblGrid>
              <a:tr h="27602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401372"/>
                  </a:ext>
                </a:extLst>
              </a:tr>
              <a:tr h="2760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44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846"/>
            <a:ext cx="10515600" cy="614222"/>
          </a:xfrm>
        </p:spPr>
        <p:txBody>
          <a:bodyPr/>
          <a:lstStyle/>
          <a:p>
            <a:r>
              <a:rPr lang="en-US" dirty="0"/>
              <a:t>Distribution Variables (NUMERICAL)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B0DE885-C19C-8ABF-1616-F8952394E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0413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808C0AC-ED09-54CF-CA13-D5A1D1C98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89898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07" y="1291566"/>
            <a:ext cx="3196193" cy="24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63546D8-D63C-4723-A3C4-9897DAE74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89898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044" y="4003535"/>
            <a:ext cx="3227742" cy="24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7494CFA8-3075-FA60-881B-488B8DF4A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89898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270" y="1291566"/>
            <a:ext cx="3227742" cy="24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B5EDD131-4FAA-9158-B3EA-8EC938961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89898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07" y="4003535"/>
            <a:ext cx="3227742" cy="24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B0D28218-F3E6-F780-2456-D1DE52B6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89898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282" y="1291566"/>
            <a:ext cx="3227742" cy="24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F0D69B29-00E0-6BF6-3476-BF81CF49F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89898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282" y="4003535"/>
            <a:ext cx="3227742" cy="24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BC0F7E-9690-8635-1D5C-7F19C2577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508642"/>
              </p:ext>
            </p:extLst>
          </p:nvPr>
        </p:nvGraphicFramePr>
        <p:xfrm>
          <a:off x="646014" y="1057276"/>
          <a:ext cx="10984011" cy="5520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1337">
                  <a:extLst>
                    <a:ext uri="{9D8B030D-6E8A-4147-A177-3AD203B41FA5}">
                      <a16:colId xmlns:a16="http://schemas.microsoft.com/office/drawing/2014/main" val="3420303263"/>
                    </a:ext>
                  </a:extLst>
                </a:gridCol>
                <a:gridCol w="3661337">
                  <a:extLst>
                    <a:ext uri="{9D8B030D-6E8A-4147-A177-3AD203B41FA5}">
                      <a16:colId xmlns:a16="http://schemas.microsoft.com/office/drawing/2014/main" val="2514092126"/>
                    </a:ext>
                  </a:extLst>
                </a:gridCol>
                <a:gridCol w="3661337">
                  <a:extLst>
                    <a:ext uri="{9D8B030D-6E8A-4147-A177-3AD203B41FA5}">
                      <a16:colId xmlns:a16="http://schemas.microsoft.com/office/drawing/2014/main" val="2551359690"/>
                    </a:ext>
                  </a:extLst>
                </a:gridCol>
              </a:tblGrid>
              <a:tr h="27602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401372"/>
                  </a:ext>
                </a:extLst>
              </a:tr>
              <a:tr h="27602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68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846"/>
            <a:ext cx="10515600" cy="614222"/>
          </a:xfrm>
        </p:spPr>
        <p:txBody>
          <a:bodyPr/>
          <a:lstStyle/>
          <a:p>
            <a:r>
              <a:rPr lang="en-US" dirty="0"/>
              <a:t>Bivariate Analysis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B0DE885-C19C-8ABF-1616-F8952394E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0413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768479BC-917C-97D6-6E12-D3092C2DC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16"/>
          <a:stretch/>
        </p:blipFill>
        <p:spPr bwMode="auto">
          <a:xfrm>
            <a:off x="1714501" y="1038036"/>
            <a:ext cx="8281987" cy="277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0F0292D9-EC1A-0B51-5167-72135A5F2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9" t="49616"/>
          <a:stretch/>
        </p:blipFill>
        <p:spPr bwMode="auto">
          <a:xfrm>
            <a:off x="1481138" y="3635705"/>
            <a:ext cx="4262437" cy="291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CF8900-551E-491D-E376-DC5353193098}"/>
              </a:ext>
            </a:extLst>
          </p:cNvPr>
          <p:cNvSpPr txBox="1"/>
          <p:nvPr/>
        </p:nvSpPr>
        <p:spPr>
          <a:xfrm>
            <a:off x="6529388" y="3814764"/>
            <a:ext cx="524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further</a:t>
            </a:r>
          </a:p>
        </p:txBody>
      </p:sp>
    </p:spTree>
    <p:extLst>
      <p:ext uri="{BB962C8B-B14F-4D97-AF65-F5344CB8AC3E}">
        <p14:creationId xmlns:p14="http://schemas.microsoft.com/office/powerpoint/2010/main" val="404399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846"/>
            <a:ext cx="10515600" cy="614222"/>
          </a:xfrm>
        </p:spPr>
        <p:txBody>
          <a:bodyPr/>
          <a:lstStyle/>
          <a:p>
            <a:r>
              <a:rPr lang="en-US" dirty="0"/>
              <a:t>Correlation between variables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B0DE885-C19C-8ABF-1616-F8952394E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0413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9806BF4-2AAC-6EC7-6C1A-19359B61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4" y="923068"/>
            <a:ext cx="6432550" cy="585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352BEF-8940-EFE3-EC92-1258ACD5F2B4}"/>
              </a:ext>
            </a:extLst>
          </p:cNvPr>
          <p:cNvSpPr txBox="1"/>
          <p:nvPr/>
        </p:nvSpPr>
        <p:spPr>
          <a:xfrm>
            <a:off x="7704138" y="1980343"/>
            <a:ext cx="399811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37415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Customer Age and Months on Book exhibit a strong positive correlation (0.79), indicating that older customers tend to have a longer association with the bank.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37415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Total Relationships and Transactions display a negative correlation (-0.35), suggesting that customers with more relationships have lower transaction amounts.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37415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Credit Limit and Open-to-Buy show a strong positive correlation (0.99), indicating that both variables represent available credit for the customer.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37415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Utilization Ratio and Revolving Balance exhibit a strong positive correlation (0.62), implying that a higher utilization ratio correlates with a higher revolving balance..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1028</Words>
  <Application>Microsoft Macintosh PowerPoint</Application>
  <PresentationFormat>Widescreen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Helvetica Neue</vt:lpstr>
      <vt:lpstr>Segoe UI</vt:lpstr>
      <vt:lpstr>Söhne</vt:lpstr>
      <vt:lpstr>Tenorite</vt:lpstr>
      <vt:lpstr>Office Theme</vt:lpstr>
      <vt:lpstr>CREDIT CARD CHURN</vt:lpstr>
      <vt:lpstr>AGENDA</vt:lpstr>
      <vt:lpstr>PROJECT INTRODUCTION</vt:lpstr>
      <vt:lpstr>Dataset Details</vt:lpstr>
      <vt:lpstr>Exploratory Data analysis (EDA)</vt:lpstr>
      <vt:lpstr>Distribution Variables (CATEGORICAL)</vt:lpstr>
      <vt:lpstr>Distribution Variables (NUMERICAL)</vt:lpstr>
      <vt:lpstr>Bivariate Analysis</vt:lpstr>
      <vt:lpstr>Correlation between variables</vt:lpstr>
      <vt:lpstr>Distribution Variables (NUMERICAL)</vt:lpstr>
      <vt:lpstr>The class distribution suggests that there might be a class imbalance, with existing customers significantly outnumbering those who have churned (attrited). We have balanced the data using SMOTE</vt:lpstr>
      <vt:lpstr>Data Processing</vt:lpstr>
      <vt:lpstr>Data Selection and Encoding</vt:lpstr>
      <vt:lpstr>Data Encoding Overview</vt:lpstr>
      <vt:lpstr>MODEL BUILDING</vt:lpstr>
      <vt:lpstr>1) LOGIstic regression</vt:lpstr>
      <vt:lpstr>2) RANDOM Forest</vt:lpstr>
      <vt:lpstr>GridSearch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CHURN</dc:title>
  <dc:creator>Prajakta Sunil Dhawale</dc:creator>
  <cp:lastModifiedBy>Prajakta Sunil Dhawale [Student]</cp:lastModifiedBy>
  <cp:revision>2</cp:revision>
  <dcterms:created xsi:type="dcterms:W3CDTF">2023-12-15T23:49:38Z</dcterms:created>
  <dcterms:modified xsi:type="dcterms:W3CDTF">2023-12-16T04:43:21Z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