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3"/>
  </p:notesMasterIdLst>
  <p:sldIdLst>
    <p:sldId id="270" r:id="rId2"/>
    <p:sldId id="278" r:id="rId3"/>
    <p:sldId id="277" r:id="rId4"/>
    <p:sldId id="257" r:id="rId5"/>
    <p:sldId id="258" r:id="rId6"/>
    <p:sldId id="263" r:id="rId7"/>
    <p:sldId id="259" r:id="rId8"/>
    <p:sldId id="264" r:id="rId9"/>
    <p:sldId id="261" r:id="rId10"/>
    <p:sldId id="265" r:id="rId11"/>
    <p:sldId id="27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9F137-521F-4B65-877E-C566C5FCE177}" type="datetimeFigureOut">
              <a:rPr lang="en-US" smtClean="0"/>
              <a:pPr/>
              <a:t>1/17/2020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066DC5-ABF1-49B1-A3D5-760C90196759}" type="slidenum">
              <a:rPr lang="en-US" smtClean="0"/>
              <a:pPr/>
              <a:t>‹#›</a:t>
            </a:fld>
            <a:endParaRPr lang="en-US"/>
          </a:p>
        </p:txBody>
      </p:sp>
    </p:spTree>
    <p:extLst>
      <p:ext uri="{BB962C8B-B14F-4D97-AF65-F5344CB8AC3E}">
        <p14:creationId xmlns:p14="http://schemas.microsoft.com/office/powerpoint/2010/main" val="49570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EE701121-B02A-494C-BE46-991C9F43A0DB}" type="slidenum">
              <a:rPr lang="en-US" smtClean="0"/>
              <a:pPr/>
              <a:t>1</a:t>
            </a:fld>
            <a:endParaRPr lang="en-US" smtClean="0"/>
          </a:p>
        </p:txBody>
      </p:sp>
      <p:sp>
        <p:nvSpPr>
          <p:cNvPr id="3379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05FA00C-9466-4800-8CA9-5C53E54ECE7D}" type="slidenum">
              <a:rPr lang="en-US" sz="1200">
                <a:latin typeface="Calibri" pitchFamily="34" charset="0"/>
              </a:rPr>
              <a:pPr algn="r"/>
              <a:t>1</a:t>
            </a:fld>
            <a:endParaRPr lang="en-US" sz="1200">
              <a:latin typeface="Calibri" pitchFamily="34" charset="0"/>
            </a:endParaRPr>
          </a:p>
        </p:txBody>
      </p:sp>
      <p:sp>
        <p:nvSpPr>
          <p:cNvPr id="3379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09A05E3-7434-4564-9254-4BA091991A7D}" type="slidenum">
              <a:rPr lang="en-US" sz="1200">
                <a:latin typeface="Times New Roman" pitchFamily="18" charset="0"/>
              </a:rPr>
              <a:pPr algn="r"/>
              <a:t>1</a:t>
            </a:fld>
            <a:endParaRPr lang="en-US" sz="1200">
              <a:latin typeface="Times New Roman" pitchFamily="18" charset="0"/>
            </a:endParaRPr>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noFill/>
          <a:ln/>
        </p:spPr>
        <p:txBody>
          <a:bodyPr/>
          <a:lstStyle/>
          <a:p>
            <a:pPr>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EE701121-B02A-494C-BE46-991C9F43A0DB}" type="slidenum">
              <a:rPr lang="en-US" smtClean="0"/>
              <a:pPr/>
              <a:t>2</a:t>
            </a:fld>
            <a:endParaRPr lang="en-US" smtClean="0"/>
          </a:p>
        </p:txBody>
      </p:sp>
      <p:sp>
        <p:nvSpPr>
          <p:cNvPr id="3379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05FA00C-9466-4800-8CA9-5C53E54ECE7D}" type="slidenum">
              <a:rPr lang="en-US" sz="1200">
                <a:latin typeface="Calibri" pitchFamily="34" charset="0"/>
              </a:rPr>
              <a:pPr algn="r"/>
              <a:t>2</a:t>
            </a:fld>
            <a:endParaRPr lang="en-US" sz="1200">
              <a:latin typeface="Calibri" pitchFamily="34" charset="0"/>
            </a:endParaRPr>
          </a:p>
        </p:txBody>
      </p:sp>
      <p:sp>
        <p:nvSpPr>
          <p:cNvPr id="3379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09A05E3-7434-4564-9254-4BA091991A7D}" type="slidenum">
              <a:rPr lang="en-US" sz="1200">
                <a:latin typeface="Times New Roman" pitchFamily="18" charset="0"/>
              </a:rPr>
              <a:pPr algn="r"/>
              <a:t>2</a:t>
            </a:fld>
            <a:endParaRPr lang="en-US" sz="1200">
              <a:latin typeface="Times New Roman" pitchFamily="18" charset="0"/>
            </a:endParaRPr>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noFill/>
          <a:ln/>
        </p:spPr>
        <p:txBody>
          <a:bodyPr/>
          <a:lstStyle/>
          <a:p>
            <a:pPr>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066DC5-ABF1-49B1-A3D5-760C90196759}" type="slidenum">
              <a:rPr lang="en-US" smtClean="0"/>
              <a:pPr/>
              <a:t>3</a:t>
            </a:fld>
            <a:endParaRPr lang="en-US"/>
          </a:p>
        </p:txBody>
      </p:sp>
    </p:spTree>
    <p:extLst>
      <p:ext uri="{BB962C8B-B14F-4D97-AF65-F5344CB8AC3E}">
        <p14:creationId xmlns:p14="http://schemas.microsoft.com/office/powerpoint/2010/main" val="68168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FC8F28C-8CAB-4D2B-850B-E77D7E9A98A8}" type="datetimeFigureOut">
              <a:rPr lang="en-US" smtClean="0"/>
              <a:pPr/>
              <a:t>1/17/2020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2D53E7F-09E7-424A-84B0-45D9163E64A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C8F28C-8CAB-4D2B-850B-E77D7E9A98A8}"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53E7F-09E7-424A-84B0-45D9163E64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C8F28C-8CAB-4D2B-850B-E77D7E9A98A8}"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53E7F-09E7-424A-84B0-45D9163E64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FC8F28C-8CAB-4D2B-850B-E77D7E9A98A8}" type="datetimeFigureOut">
              <a:rPr lang="en-US" smtClean="0"/>
              <a:pPr/>
              <a:t>1/17/2020</a:t>
            </a:fld>
            <a:endParaRPr lang="en-US"/>
          </a:p>
        </p:txBody>
      </p:sp>
      <p:sp>
        <p:nvSpPr>
          <p:cNvPr id="9" name="Slide Number Placeholder 8"/>
          <p:cNvSpPr>
            <a:spLocks noGrp="1"/>
          </p:cNvSpPr>
          <p:nvPr>
            <p:ph type="sldNum" sz="quarter" idx="15"/>
          </p:nvPr>
        </p:nvSpPr>
        <p:spPr/>
        <p:txBody>
          <a:bodyPr rtlCol="0"/>
          <a:lstStyle/>
          <a:p>
            <a:fld id="{82D53E7F-09E7-424A-84B0-45D9163E64A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FC8F28C-8CAB-4D2B-850B-E77D7E9A98A8}" type="datetimeFigureOut">
              <a:rPr lang="en-US" smtClean="0"/>
              <a:pPr/>
              <a:t>1/17/2020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2D53E7F-09E7-424A-84B0-45D9163E64A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FC8F28C-8CAB-4D2B-850B-E77D7E9A98A8}"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53E7F-09E7-424A-84B0-45D9163E64A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FC8F28C-8CAB-4D2B-850B-E77D7E9A98A8}" type="datetimeFigureOut">
              <a:rPr lang="en-US" smtClean="0"/>
              <a:pPr/>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53E7F-09E7-424A-84B0-45D9163E64A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FC8F28C-8CAB-4D2B-850B-E77D7E9A98A8}" type="datetimeFigureOut">
              <a:rPr lang="en-US" smtClean="0"/>
              <a:pPr/>
              <a:t>1/17/2020</a:t>
            </a:fld>
            <a:endParaRPr lang="en-US"/>
          </a:p>
        </p:txBody>
      </p:sp>
      <p:sp>
        <p:nvSpPr>
          <p:cNvPr id="7" name="Slide Number Placeholder 6"/>
          <p:cNvSpPr>
            <a:spLocks noGrp="1"/>
          </p:cNvSpPr>
          <p:nvPr>
            <p:ph type="sldNum" sz="quarter" idx="11"/>
          </p:nvPr>
        </p:nvSpPr>
        <p:spPr/>
        <p:txBody>
          <a:bodyPr rtlCol="0"/>
          <a:lstStyle/>
          <a:p>
            <a:fld id="{82D53E7F-09E7-424A-84B0-45D9163E64A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8F28C-8CAB-4D2B-850B-E77D7E9A98A8}" type="datetimeFigureOut">
              <a:rPr lang="en-US" smtClean="0"/>
              <a:pPr/>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53E7F-09E7-424A-84B0-45D9163E64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FC8F28C-8CAB-4D2B-850B-E77D7E9A98A8}" type="datetimeFigureOut">
              <a:rPr lang="en-US" smtClean="0"/>
              <a:pPr/>
              <a:t>1/17/2020</a:t>
            </a:fld>
            <a:endParaRPr lang="en-US"/>
          </a:p>
        </p:txBody>
      </p:sp>
      <p:sp>
        <p:nvSpPr>
          <p:cNvPr id="22" name="Slide Number Placeholder 21"/>
          <p:cNvSpPr>
            <a:spLocks noGrp="1"/>
          </p:cNvSpPr>
          <p:nvPr>
            <p:ph type="sldNum" sz="quarter" idx="15"/>
          </p:nvPr>
        </p:nvSpPr>
        <p:spPr/>
        <p:txBody>
          <a:bodyPr rtlCol="0"/>
          <a:lstStyle/>
          <a:p>
            <a:fld id="{82D53E7F-09E7-424A-84B0-45D9163E64A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FC8F28C-8CAB-4D2B-850B-E77D7E9A98A8}" type="datetimeFigureOut">
              <a:rPr lang="en-US" smtClean="0"/>
              <a:pPr/>
              <a:t>1/17/2020</a:t>
            </a:fld>
            <a:endParaRPr lang="en-US"/>
          </a:p>
        </p:txBody>
      </p:sp>
      <p:sp>
        <p:nvSpPr>
          <p:cNvPr id="18" name="Slide Number Placeholder 17"/>
          <p:cNvSpPr>
            <a:spLocks noGrp="1"/>
          </p:cNvSpPr>
          <p:nvPr>
            <p:ph type="sldNum" sz="quarter" idx="11"/>
          </p:nvPr>
        </p:nvSpPr>
        <p:spPr/>
        <p:txBody>
          <a:bodyPr rtlCol="0"/>
          <a:lstStyle/>
          <a:p>
            <a:fld id="{82D53E7F-09E7-424A-84B0-45D9163E64A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FC8F28C-8CAB-4D2B-850B-E77D7E9A98A8}" type="datetimeFigureOut">
              <a:rPr lang="en-US" smtClean="0"/>
              <a:pPr/>
              <a:t>1/17/2020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2D53E7F-09E7-424A-84B0-45D9163E64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5"/>
          <p:cNvSpPr>
            <a:spLocks noChangeArrowheads="1"/>
          </p:cNvSpPr>
          <p:nvPr/>
        </p:nvSpPr>
        <p:spPr bwMode="auto">
          <a:xfrm>
            <a:off x="457200" y="762000"/>
            <a:ext cx="8686800" cy="1143000"/>
          </a:xfrm>
          <a:prstGeom prst="rect">
            <a:avLst/>
          </a:prstGeom>
          <a:noFill/>
          <a:ln w="9525">
            <a:noFill/>
            <a:miter lim="800000"/>
            <a:headEnd/>
            <a:tailEnd/>
          </a:ln>
        </p:spPr>
        <p:txBody>
          <a:bodyPr anchor="ctr"/>
          <a:lstStyle/>
          <a:p>
            <a:pPr algn="ctr"/>
            <a:endParaRPr lang="en-US" sz="2400" dirty="0" smtClean="0">
              <a:solidFill>
                <a:srgbClr val="FF9900"/>
              </a:solidFill>
            </a:endParaRPr>
          </a:p>
        </p:txBody>
      </p:sp>
      <p:sp>
        <p:nvSpPr>
          <p:cNvPr id="11269" name="Text Box 9"/>
          <p:cNvSpPr txBox="1">
            <a:spLocks noChangeArrowheads="1"/>
          </p:cNvSpPr>
          <p:nvPr/>
        </p:nvSpPr>
        <p:spPr bwMode="auto">
          <a:xfrm>
            <a:off x="533400" y="5181600"/>
            <a:ext cx="8610600" cy="369332"/>
          </a:xfrm>
          <a:prstGeom prst="rect">
            <a:avLst/>
          </a:prstGeom>
          <a:noFill/>
          <a:ln w="9525">
            <a:noFill/>
            <a:miter lim="800000"/>
            <a:headEnd/>
            <a:tailEnd/>
          </a:ln>
        </p:spPr>
        <p:txBody>
          <a:bodyPr>
            <a:spAutoFit/>
          </a:bodyPr>
          <a:lstStyle/>
          <a:p>
            <a:pPr>
              <a:spcBef>
                <a:spcPct val="50000"/>
              </a:spcBef>
            </a:pPr>
            <a:r>
              <a:rPr lang="en-US" b="1" dirty="0" smtClean="0">
                <a:latin typeface="Times New Roman" pitchFamily="18" charset="0"/>
              </a:rPr>
              <a:t>             </a:t>
            </a:r>
            <a:endParaRPr lang="en-US" b="1" dirty="0">
              <a:latin typeface="Times New Roman" pitchFamily="18" charset="0"/>
            </a:endParaRPr>
          </a:p>
        </p:txBody>
      </p:sp>
      <p:sp>
        <p:nvSpPr>
          <p:cNvPr id="11270" name="Rectangle 8"/>
          <p:cNvSpPr>
            <a:spLocks noChangeArrowheads="1"/>
          </p:cNvSpPr>
          <p:nvPr/>
        </p:nvSpPr>
        <p:spPr bwMode="auto">
          <a:xfrm>
            <a:off x="533400" y="2057400"/>
            <a:ext cx="4953000" cy="707886"/>
          </a:xfrm>
          <a:prstGeom prst="rect">
            <a:avLst/>
          </a:prstGeom>
          <a:noFill/>
          <a:ln w="9525">
            <a:noFill/>
            <a:miter lim="800000"/>
            <a:headEnd/>
            <a:tailEnd/>
          </a:ln>
        </p:spPr>
        <p:txBody>
          <a:bodyPr>
            <a:spAutoFit/>
          </a:bodyPr>
          <a:lstStyle/>
          <a:p>
            <a:pPr algn="ctr"/>
            <a:r>
              <a:rPr lang="en-US" sz="4000" b="1" dirty="0" smtClean="0">
                <a:solidFill>
                  <a:srgbClr val="FF0000"/>
                </a:solidFill>
                <a:latin typeface="Calibri" pitchFamily="34" charset="0"/>
              </a:rPr>
              <a:t>      </a:t>
            </a:r>
            <a:endParaRPr lang="en-US" sz="4000" b="1" dirty="0">
              <a:solidFill>
                <a:srgbClr val="FF0000"/>
              </a:solidFill>
              <a:latin typeface="Calibri" pitchFamily="34" charset="0"/>
            </a:endParaRPr>
          </a:p>
        </p:txBody>
      </p:sp>
      <p:sp>
        <p:nvSpPr>
          <p:cNvPr id="2" name="Rectangle 1"/>
          <p:cNvSpPr/>
          <p:nvPr/>
        </p:nvSpPr>
        <p:spPr>
          <a:xfrm>
            <a:off x="1066800" y="1305342"/>
            <a:ext cx="7543800" cy="707886"/>
          </a:xfrm>
          <a:prstGeom prst="rect">
            <a:avLst/>
          </a:prstGeom>
        </p:spPr>
        <p:txBody>
          <a:bodyPr wrap="square">
            <a:spAutoFit/>
          </a:bodyPr>
          <a:lstStyle/>
          <a:p>
            <a:endParaRPr lang="en-IN" sz="2000" dirty="0" smtClean="0">
              <a:latin typeface="Calibri" pitchFamily="34" charset="0"/>
            </a:endParaRPr>
          </a:p>
          <a:p>
            <a:endParaRPr lang="en-IN" sz="2000" dirty="0">
              <a:latin typeface="Calibri"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28600"/>
            <a:ext cx="8153400" cy="6172201"/>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Conclusion</a:t>
            </a:r>
            <a:r>
              <a:rPr lang="en-US" b="1" dirty="0"/>
              <a:t/>
            </a:r>
            <a:br>
              <a:rPr lang="en-US" b="1" dirty="0"/>
            </a:br>
            <a:endParaRPr lang="en-US" dirty="0"/>
          </a:p>
        </p:txBody>
      </p:sp>
      <p:sp>
        <p:nvSpPr>
          <p:cNvPr id="3" name="Content Placeholder 2"/>
          <p:cNvSpPr>
            <a:spLocks noGrp="1"/>
          </p:cNvSpPr>
          <p:nvPr>
            <p:ph sz="quarter" idx="1"/>
          </p:nvPr>
        </p:nvSpPr>
        <p:spPr>
          <a:xfrm>
            <a:off x="457200" y="1600200"/>
            <a:ext cx="7467600" cy="4419600"/>
          </a:xfrm>
        </p:spPr>
        <p:txBody>
          <a:bodyPr/>
          <a:lstStyle/>
          <a:p>
            <a:r>
              <a:rPr lang="en-IN" dirty="0"/>
              <a:t>With this idea or model of checking and </a:t>
            </a:r>
            <a:r>
              <a:rPr lang="en-IN" dirty="0" err="1"/>
              <a:t>analyzing</a:t>
            </a:r>
            <a:r>
              <a:rPr lang="en-IN" dirty="0"/>
              <a:t> the reviews the product feedback can be recognized by organization. According to the product feedback after </a:t>
            </a:r>
            <a:r>
              <a:rPr lang="en-IN" dirty="0" err="1"/>
              <a:t>analyzing</a:t>
            </a:r>
            <a:r>
              <a:rPr lang="en-IN" dirty="0"/>
              <a:t> the organization can take measurable steps suitable by organization according to the </a:t>
            </a:r>
            <a:r>
              <a:rPr lang="en-IN" dirty="0" smtClean="0"/>
              <a:t>feedback</a:t>
            </a:r>
            <a:r>
              <a:rPr lang="en-US" dirty="0"/>
              <a:t> </a:t>
            </a:r>
            <a:r>
              <a:rPr lang="en-IN" dirty="0"/>
              <a:t>Thus our project was successfully </a:t>
            </a:r>
            <a:r>
              <a:rPr lang="en-IN" dirty="0" err="1"/>
              <a:t>designed,implemented</a:t>
            </a:r>
            <a:r>
              <a:rPr lang="en-IN" dirty="0"/>
              <a:t> and tested.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noAutofit/>
          </a:bodyPr>
          <a:lstStyle/>
          <a:p>
            <a:r>
              <a:rPr lang="en-US" sz="7200" dirty="0" smtClean="0">
                <a:latin typeface="Times New Roman" pitchFamily="18" charset="0"/>
                <a:cs typeface="Times New Roman" pitchFamily="18" charset="0"/>
              </a:rPr>
              <a:t>Thanks</a:t>
            </a:r>
            <a:r>
              <a:rPr lang="en-US" sz="7200" dirty="0" smtClean="0"/>
              <a:t> </a:t>
            </a:r>
            <a:endParaRPr lang="en-US" sz="7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logo1"/>
          <p:cNvPicPr>
            <a:picLocks noChangeAspect="1" noChangeArrowheads="1"/>
          </p:cNvPicPr>
          <p:nvPr/>
        </p:nvPicPr>
        <p:blipFill>
          <a:blip r:embed="rId3"/>
          <a:srcRect/>
          <a:stretch>
            <a:fillRect/>
          </a:stretch>
        </p:blipFill>
        <p:spPr bwMode="auto">
          <a:xfrm>
            <a:off x="304800" y="60325"/>
            <a:ext cx="1143000" cy="1143000"/>
          </a:xfrm>
          <a:prstGeom prst="rect">
            <a:avLst/>
          </a:prstGeom>
          <a:noFill/>
          <a:ln w="9525">
            <a:noFill/>
            <a:miter lim="800000"/>
            <a:headEnd/>
            <a:tailEnd/>
          </a:ln>
        </p:spPr>
      </p:pic>
      <p:pic>
        <p:nvPicPr>
          <p:cNvPr id="11267" name="Picture 3" descr="strip1"/>
          <p:cNvPicPr>
            <a:picLocks noChangeAspect="1" noChangeArrowheads="1"/>
          </p:cNvPicPr>
          <p:nvPr/>
        </p:nvPicPr>
        <p:blipFill>
          <a:blip r:embed="rId4"/>
          <a:srcRect/>
          <a:stretch>
            <a:fillRect/>
          </a:stretch>
        </p:blipFill>
        <p:spPr bwMode="auto">
          <a:xfrm>
            <a:off x="1371600" y="593725"/>
            <a:ext cx="7620000" cy="76200"/>
          </a:xfrm>
          <a:prstGeom prst="rect">
            <a:avLst/>
          </a:prstGeom>
          <a:noFill/>
          <a:ln w="9525">
            <a:noFill/>
            <a:miter lim="800000"/>
            <a:headEnd/>
            <a:tailEnd/>
          </a:ln>
        </p:spPr>
      </p:pic>
      <p:sp>
        <p:nvSpPr>
          <p:cNvPr id="11268" name="Rectangle 5"/>
          <p:cNvSpPr>
            <a:spLocks noChangeArrowheads="1"/>
          </p:cNvSpPr>
          <p:nvPr/>
        </p:nvSpPr>
        <p:spPr bwMode="auto">
          <a:xfrm>
            <a:off x="457200" y="762000"/>
            <a:ext cx="8686800" cy="1143000"/>
          </a:xfrm>
          <a:prstGeom prst="rect">
            <a:avLst/>
          </a:prstGeom>
          <a:noFill/>
          <a:ln w="9525">
            <a:noFill/>
            <a:miter lim="800000"/>
            <a:headEnd/>
            <a:tailEnd/>
          </a:ln>
        </p:spPr>
        <p:txBody>
          <a:bodyPr anchor="ctr"/>
          <a:lstStyle/>
          <a:p>
            <a:pPr algn="ctr"/>
            <a:endParaRPr lang="en-US" sz="2400" dirty="0" smtClean="0">
              <a:solidFill>
                <a:srgbClr val="FF9900"/>
              </a:solidFill>
            </a:endParaRPr>
          </a:p>
        </p:txBody>
      </p:sp>
      <p:sp>
        <p:nvSpPr>
          <p:cNvPr id="11269" name="Text Box 9"/>
          <p:cNvSpPr txBox="1">
            <a:spLocks noChangeArrowheads="1"/>
          </p:cNvSpPr>
          <p:nvPr/>
        </p:nvSpPr>
        <p:spPr bwMode="auto">
          <a:xfrm>
            <a:off x="533400" y="5181600"/>
            <a:ext cx="8610600" cy="369332"/>
          </a:xfrm>
          <a:prstGeom prst="rect">
            <a:avLst/>
          </a:prstGeom>
          <a:noFill/>
          <a:ln w="9525">
            <a:noFill/>
            <a:miter lim="800000"/>
            <a:headEnd/>
            <a:tailEnd/>
          </a:ln>
        </p:spPr>
        <p:txBody>
          <a:bodyPr>
            <a:spAutoFit/>
          </a:bodyPr>
          <a:lstStyle/>
          <a:p>
            <a:pPr>
              <a:spcBef>
                <a:spcPct val="50000"/>
              </a:spcBef>
            </a:pPr>
            <a:r>
              <a:rPr lang="en-US" b="1" dirty="0" smtClean="0">
                <a:latin typeface="Times New Roman" pitchFamily="18" charset="0"/>
              </a:rPr>
              <a:t>             </a:t>
            </a:r>
            <a:endParaRPr lang="en-US" b="1" dirty="0">
              <a:latin typeface="Times New Roman" pitchFamily="18" charset="0"/>
            </a:endParaRPr>
          </a:p>
        </p:txBody>
      </p:sp>
      <p:sp>
        <p:nvSpPr>
          <p:cNvPr id="11270" name="Rectangle 8"/>
          <p:cNvSpPr>
            <a:spLocks noChangeArrowheads="1"/>
          </p:cNvSpPr>
          <p:nvPr/>
        </p:nvSpPr>
        <p:spPr bwMode="auto">
          <a:xfrm>
            <a:off x="533400" y="2057400"/>
            <a:ext cx="4953000" cy="707886"/>
          </a:xfrm>
          <a:prstGeom prst="rect">
            <a:avLst/>
          </a:prstGeom>
          <a:noFill/>
          <a:ln w="9525">
            <a:noFill/>
            <a:miter lim="800000"/>
            <a:headEnd/>
            <a:tailEnd/>
          </a:ln>
        </p:spPr>
        <p:txBody>
          <a:bodyPr>
            <a:spAutoFit/>
          </a:bodyPr>
          <a:lstStyle/>
          <a:p>
            <a:pPr algn="ctr"/>
            <a:r>
              <a:rPr lang="en-US" sz="4000" b="1" dirty="0" smtClean="0">
                <a:solidFill>
                  <a:srgbClr val="FF0000"/>
                </a:solidFill>
                <a:latin typeface="Calibri" pitchFamily="34" charset="0"/>
              </a:rPr>
              <a:t>      </a:t>
            </a:r>
            <a:endParaRPr lang="en-US" sz="4000" b="1" dirty="0">
              <a:solidFill>
                <a:srgbClr val="FF0000"/>
              </a:solidFill>
              <a:latin typeface="Calibri" pitchFamily="34" charset="0"/>
            </a:endParaRPr>
          </a:p>
        </p:txBody>
      </p:sp>
      <p:sp>
        <p:nvSpPr>
          <p:cNvPr id="2" name="Rectangle 1"/>
          <p:cNvSpPr/>
          <p:nvPr/>
        </p:nvSpPr>
        <p:spPr>
          <a:xfrm>
            <a:off x="1066800" y="1305342"/>
            <a:ext cx="7543800" cy="5324535"/>
          </a:xfrm>
          <a:prstGeom prst="rect">
            <a:avLst/>
          </a:prstGeom>
        </p:spPr>
        <p:txBody>
          <a:bodyPr wrap="square">
            <a:spAutoFit/>
          </a:bodyPr>
          <a:lstStyle/>
          <a:p>
            <a:endParaRPr lang="en-IN" sz="2000" dirty="0" smtClean="0">
              <a:latin typeface="Calibri" pitchFamily="34" charset="0"/>
            </a:endParaRPr>
          </a:p>
          <a:p>
            <a:endParaRPr lang="en-IN" sz="2000" dirty="0">
              <a:latin typeface="Calibri" pitchFamily="34" charset="0"/>
            </a:endParaRPr>
          </a:p>
          <a:p>
            <a:r>
              <a:rPr lang="en-IN" sz="2000" dirty="0" smtClean="0">
                <a:latin typeface="Calibri" pitchFamily="34" charset="0"/>
              </a:rPr>
              <a:t>Problem </a:t>
            </a:r>
            <a:r>
              <a:rPr lang="en-IN" sz="2000" dirty="0">
                <a:latin typeface="Calibri" pitchFamily="34" charset="0"/>
              </a:rPr>
              <a:t>Statement Title: </a:t>
            </a:r>
            <a:r>
              <a:rPr lang="en-IN" sz="2000" dirty="0" smtClean="0">
                <a:latin typeface="Calibri" pitchFamily="34" charset="0"/>
              </a:rPr>
              <a:t>Sentiment Analysis from text feedback.</a:t>
            </a:r>
          </a:p>
          <a:p>
            <a:endParaRPr lang="en-IN" sz="2000" dirty="0" smtClean="0">
              <a:latin typeface="Calibri" pitchFamily="34" charset="0"/>
            </a:endParaRPr>
          </a:p>
          <a:p>
            <a:r>
              <a:rPr lang="en-IN" sz="2000" dirty="0" smtClean="0">
                <a:latin typeface="Calibri" pitchFamily="34" charset="0"/>
              </a:rPr>
              <a:t>Team </a:t>
            </a:r>
            <a:r>
              <a:rPr lang="en-IN" sz="2000" dirty="0">
                <a:latin typeface="Calibri" pitchFamily="34" charset="0"/>
              </a:rPr>
              <a:t>Name: </a:t>
            </a:r>
            <a:r>
              <a:rPr lang="en-IN" sz="2000" dirty="0" err="1" smtClean="0">
                <a:latin typeface="Calibri" pitchFamily="34" charset="0"/>
              </a:rPr>
              <a:t>Akatsuki</a:t>
            </a:r>
            <a:endParaRPr lang="en-IN" sz="2000" dirty="0" smtClean="0">
              <a:latin typeface="Calibri" pitchFamily="34" charset="0"/>
            </a:endParaRPr>
          </a:p>
          <a:p>
            <a:endParaRPr lang="en-IN" sz="2000" dirty="0">
              <a:latin typeface="Calibri" pitchFamily="34" charset="0"/>
            </a:endParaRPr>
          </a:p>
          <a:p>
            <a:r>
              <a:rPr lang="en-IN" sz="2000" dirty="0">
                <a:latin typeface="Calibri" pitchFamily="34" charset="0"/>
              </a:rPr>
              <a:t>Team Leader Name: </a:t>
            </a:r>
            <a:r>
              <a:rPr lang="en-IN" sz="2000" dirty="0" err="1">
                <a:latin typeface="Calibri" pitchFamily="34" charset="0"/>
              </a:rPr>
              <a:t>Yash</a:t>
            </a:r>
            <a:r>
              <a:rPr lang="en-IN" sz="2000" dirty="0">
                <a:latin typeface="Calibri" pitchFamily="34" charset="0"/>
              </a:rPr>
              <a:t> </a:t>
            </a:r>
            <a:r>
              <a:rPr lang="en-IN" sz="2000" dirty="0" err="1" smtClean="0">
                <a:latin typeface="Calibri" pitchFamily="34" charset="0"/>
              </a:rPr>
              <a:t>Gurnani</a:t>
            </a:r>
            <a:endParaRPr lang="en-IN" sz="2000" dirty="0" smtClean="0">
              <a:latin typeface="Calibri" pitchFamily="34" charset="0"/>
            </a:endParaRPr>
          </a:p>
          <a:p>
            <a:endParaRPr lang="en-IN" sz="2000" dirty="0">
              <a:latin typeface="Calibri" pitchFamily="34" charset="0"/>
            </a:endParaRPr>
          </a:p>
          <a:p>
            <a:r>
              <a:rPr lang="en-IN" dirty="0" smtClean="0"/>
              <a:t>Team Members:</a:t>
            </a:r>
          </a:p>
          <a:p>
            <a:endParaRPr lang="en-IN" dirty="0" smtClean="0"/>
          </a:p>
          <a:p>
            <a:pPr marL="285750" indent="-285750">
              <a:buFont typeface="Arial" pitchFamily="34" charset="0"/>
              <a:buChar char="•"/>
            </a:pPr>
            <a:r>
              <a:rPr lang="en-IN" dirty="0"/>
              <a:t> </a:t>
            </a:r>
            <a:r>
              <a:rPr lang="en-IN" dirty="0" smtClean="0"/>
              <a:t>Deepak</a:t>
            </a:r>
          </a:p>
          <a:p>
            <a:r>
              <a:rPr lang="en-IN" dirty="0" smtClean="0"/>
              <a:t> </a:t>
            </a:r>
          </a:p>
          <a:p>
            <a:pPr marL="285750" indent="-285750">
              <a:buFont typeface="Arial" pitchFamily="34" charset="0"/>
              <a:buChar char="•"/>
            </a:pPr>
            <a:r>
              <a:rPr lang="en-IN" dirty="0" smtClean="0"/>
              <a:t>Nikhil </a:t>
            </a:r>
            <a:r>
              <a:rPr lang="en-IN" dirty="0" err="1" smtClean="0"/>
              <a:t>Gaikwad</a:t>
            </a:r>
            <a:r>
              <a:rPr lang="en-IN" dirty="0" smtClean="0"/>
              <a:t>                            </a:t>
            </a:r>
          </a:p>
          <a:p>
            <a:pPr marL="285750" indent="-285750">
              <a:buFont typeface="Arial" pitchFamily="34" charset="0"/>
              <a:buChar char="•"/>
            </a:pPr>
            <a:endParaRPr lang="en-IN" dirty="0"/>
          </a:p>
          <a:p>
            <a:pPr marL="285750" indent="-285750">
              <a:buFont typeface="Arial" pitchFamily="34" charset="0"/>
              <a:buChar char="•"/>
            </a:pPr>
            <a:r>
              <a:rPr lang="en-IN" dirty="0" err="1" smtClean="0"/>
              <a:t>Kartik</a:t>
            </a:r>
            <a:r>
              <a:rPr lang="en-IN" dirty="0" smtClean="0"/>
              <a:t> </a:t>
            </a:r>
          </a:p>
          <a:p>
            <a:pPr marL="285750" indent="-285750">
              <a:buFont typeface="Arial" pitchFamily="34" charset="0"/>
              <a:buChar char="•"/>
            </a:pPr>
            <a:endParaRPr lang="en-IN" dirty="0"/>
          </a:p>
          <a:p>
            <a:pPr marL="285750" indent="-285750">
              <a:buFont typeface="Arial" pitchFamily="34" charset="0"/>
              <a:buChar char="•"/>
            </a:pPr>
            <a:r>
              <a:rPr lang="en-IN" dirty="0" err="1" smtClean="0"/>
              <a:t>Prajakta</a:t>
            </a:r>
            <a:r>
              <a:rPr lang="en-IN" dirty="0" smtClean="0"/>
              <a:t> </a:t>
            </a:r>
            <a:r>
              <a:rPr lang="en-IN" dirty="0" err="1" smtClean="0"/>
              <a:t>Gole</a:t>
            </a:r>
            <a:r>
              <a:rPr lang="en-IN" dirty="0"/>
              <a:t/>
            </a:r>
            <a:br>
              <a:rPr lang="en-IN" dirty="0"/>
            </a:br>
            <a:endParaRPr lang="en-IN" dirty="0"/>
          </a:p>
        </p:txBody>
      </p:sp>
      <p:sp>
        <p:nvSpPr>
          <p:cNvPr id="6" name="Title 5"/>
          <p:cNvSpPr>
            <a:spLocks noGrp="1"/>
          </p:cNvSpPr>
          <p:nvPr>
            <p:ph type="title"/>
          </p:nvPr>
        </p:nvSpPr>
        <p:spPr/>
        <p:txBody>
          <a:bodyPr/>
          <a:lstStyle/>
          <a:p>
            <a:r>
              <a:rPr lang="en-IN" dirty="0" smtClean="0">
                <a:solidFill>
                  <a:schemeClr val="accent5">
                    <a:lumMod val="75000"/>
                  </a:schemeClr>
                </a:solidFill>
              </a:rPr>
              <a:t> </a:t>
            </a:r>
            <a:r>
              <a:rPr lang="en-IN" dirty="0" smtClean="0">
                <a:solidFill>
                  <a:schemeClr val="accent5">
                    <a:lumMod val="50000"/>
                  </a:schemeClr>
                </a:solidFill>
              </a:rPr>
              <a:t>   Index</a:t>
            </a:r>
            <a:endParaRPr lang="en-IN" dirty="0">
              <a:solidFill>
                <a:schemeClr val="accent5">
                  <a:lumMod val="50000"/>
                </a:schemeClr>
              </a:solidFill>
            </a:endParaRPr>
          </a:p>
        </p:txBody>
      </p:sp>
    </p:spTree>
    <p:extLst>
      <p:ext uri="{BB962C8B-B14F-4D97-AF65-F5344CB8AC3E}">
        <p14:creationId xmlns:p14="http://schemas.microsoft.com/office/powerpoint/2010/main" val="108037667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dirty="0" smtClean="0"/>
              <a:t> Content </a:t>
            </a:r>
            <a:endParaRPr lang="en-US" dirty="0"/>
          </a:p>
        </p:txBody>
      </p:sp>
      <p:sp>
        <p:nvSpPr>
          <p:cNvPr id="3" name="Content Placeholder 2"/>
          <p:cNvSpPr>
            <a:spLocks noGrp="1"/>
          </p:cNvSpPr>
          <p:nvPr>
            <p:ph sz="quarter" idx="1"/>
          </p:nvPr>
        </p:nvSpPr>
        <p:spPr/>
        <p:txBody>
          <a:bodyPr>
            <a:normAutofit lnSpcReduction="10000"/>
          </a:bodyPr>
          <a:lstStyle/>
          <a:p>
            <a:r>
              <a:rPr lang="en-IN" dirty="0" smtClean="0">
                <a:latin typeface="Times New Roman" pitchFamily="18" charset="0"/>
                <a:cs typeface="Times New Roman" pitchFamily="18" charset="0"/>
              </a:rPr>
              <a:t> Introduction </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Objective</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Proposed System (Block diagram</a:t>
            </a:r>
            <a:r>
              <a:rPr lang="en-IN" dirty="0" smtClean="0">
                <a:latin typeface="Times New Roman" pitchFamily="18" charset="0"/>
                <a:cs typeface="Times New Roman" pitchFamily="18" charset="0"/>
              </a:rPr>
              <a:t>)</a:t>
            </a:r>
          </a:p>
          <a:p>
            <a:pPr marL="0" indent="0">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Technology</a:t>
            </a:r>
          </a:p>
          <a:p>
            <a:pPr marL="0" indent="0">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Analysis</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Conclusion</a:t>
            </a: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ucida Sans Unicode" pitchFamily="34" charset="0"/>
              </a:rPr>
              <a:t>Introduction</a:t>
            </a:r>
            <a:endParaRPr lang="en-US" dirty="0"/>
          </a:p>
        </p:txBody>
      </p:sp>
      <p:sp>
        <p:nvSpPr>
          <p:cNvPr id="3" name="Content Placeholder 2"/>
          <p:cNvSpPr>
            <a:spLocks noGrp="1"/>
          </p:cNvSpPr>
          <p:nvPr>
            <p:ph sz="quarter" idx="1"/>
          </p:nvPr>
        </p:nvSpPr>
        <p:spPr>
          <a:xfrm>
            <a:off x="457200" y="1600200"/>
            <a:ext cx="8229600" cy="4876800"/>
          </a:xfrm>
        </p:spPr>
        <p:txBody>
          <a:bodyPr>
            <a:normAutofit fontScale="77500" lnSpcReduction="20000"/>
          </a:bodyPr>
          <a:lstStyle/>
          <a:p>
            <a:r>
              <a:rPr lang="en-IN" dirty="0" smtClean="0"/>
              <a:t>As </a:t>
            </a:r>
            <a:r>
              <a:rPr lang="en-IN" dirty="0"/>
              <a:t>any organization, the company always look for knowing how the people feel about their product. Users provide the review or comments for product's feedback</a:t>
            </a:r>
            <a:r>
              <a:rPr lang="en-IN" dirty="0" smtClean="0"/>
              <a:t>.</a:t>
            </a:r>
          </a:p>
          <a:p>
            <a:r>
              <a:rPr lang="en-IN" dirty="0" smtClean="0"/>
              <a:t>It </a:t>
            </a:r>
            <a:r>
              <a:rPr lang="en-IN" dirty="0"/>
              <a:t>is business ethics for any organization to look upon the reviews or ratings provided by users for their products to help nurture the company's growth and ensure the users about the betterment of product. </a:t>
            </a:r>
            <a:endParaRPr lang="en-IN" dirty="0" smtClean="0"/>
          </a:p>
          <a:p>
            <a:r>
              <a:rPr lang="en-IN" dirty="0" smtClean="0"/>
              <a:t>Sentiment </a:t>
            </a:r>
            <a:r>
              <a:rPr lang="en-IN" dirty="0"/>
              <a:t>Analysis works on the principle of Natural Language Processing by analysing the reviews/comments or feedback of users according to their sentiments given in rating. </a:t>
            </a:r>
            <a:endParaRPr lang="en-IN" dirty="0" smtClean="0"/>
          </a:p>
          <a:p>
            <a:r>
              <a:rPr lang="en-IN" dirty="0" smtClean="0"/>
              <a:t> </a:t>
            </a:r>
            <a:r>
              <a:rPr lang="en-IN" dirty="0"/>
              <a:t>Sentiment Analysing is an essential and important aspect for any organization to look for their product and help in the betterment of society. </a:t>
            </a:r>
            <a:endParaRPr lang="en-IN" dirty="0" smtClean="0"/>
          </a:p>
          <a:p>
            <a:r>
              <a:rPr lang="en-IN" dirty="0" smtClean="0"/>
              <a:t> </a:t>
            </a:r>
            <a:r>
              <a:rPr lang="en-IN" dirty="0"/>
              <a:t>Their can be a lot of reviews from users for a certain product and hence the dataset will vary accordingly</a:t>
            </a:r>
            <a:r>
              <a:rPr lang="en-IN" dirty="0" smtClean="0"/>
              <a:t>.</a:t>
            </a:r>
          </a:p>
          <a:p>
            <a:r>
              <a:rPr lang="en-IN" dirty="0" smtClean="0"/>
              <a:t> </a:t>
            </a:r>
            <a:r>
              <a:rPr lang="en-IN" dirty="0"/>
              <a:t>Here, we are building an website application to </a:t>
            </a:r>
            <a:r>
              <a:rPr lang="en-IN" dirty="0" err="1"/>
              <a:t>analyze</a:t>
            </a:r>
            <a:r>
              <a:rPr lang="en-IN" dirty="0"/>
              <a:t> the dataset of reviews of any organization concerning any product and provide an overall feedback for that product according to the user's provided reviews and ratings.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Objectives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20000"/>
          </a:bodyPr>
          <a:lstStyle/>
          <a:p>
            <a:r>
              <a:rPr lang="en-IN" dirty="0"/>
              <a:t>This project is build across the idea of using technology for </a:t>
            </a:r>
            <a:r>
              <a:rPr lang="en-IN" dirty="0" err="1" smtClean="0"/>
              <a:t>analyzing</a:t>
            </a:r>
            <a:r>
              <a:rPr lang="en-IN" dirty="0" smtClean="0"/>
              <a:t> </a:t>
            </a:r>
            <a:r>
              <a:rPr lang="en-IN" dirty="0"/>
              <a:t>sentiments in user's reviews which is present in dataset. Using this project, the organization can </a:t>
            </a:r>
            <a:r>
              <a:rPr lang="en-IN" dirty="0" err="1" smtClean="0"/>
              <a:t>analyze</a:t>
            </a:r>
            <a:r>
              <a:rPr lang="en-IN" dirty="0" smtClean="0"/>
              <a:t> </a:t>
            </a:r>
            <a:r>
              <a:rPr lang="en-IN" dirty="0"/>
              <a:t>the individual rating for the individual user feedback and hence can also view the overall rating of the product by analysing all the reviews and feedback of users for that particular dataset. This project covers both the aspects of the showing the individual rating and assigning in terms of polarity which is classified as Positive, Negative and Neutral. And it also covers the aspect of showing an overall rating </a:t>
            </a:r>
            <a:r>
              <a:rPr lang="en-IN" dirty="0" err="1" smtClean="0"/>
              <a:t>piechart</a:t>
            </a:r>
            <a:r>
              <a:rPr lang="en-IN" dirty="0" smtClean="0"/>
              <a:t> </a:t>
            </a:r>
            <a:r>
              <a:rPr lang="en-IN" dirty="0"/>
              <a:t>based feedback where the chart will contain how much the product has positive, negative or neutral review. So, the main objectives are </a:t>
            </a:r>
            <a:r>
              <a:rPr lang="en-IN" dirty="0" smtClean="0"/>
              <a:t>:</a:t>
            </a:r>
          </a:p>
          <a:p>
            <a:r>
              <a:rPr lang="en-IN" dirty="0" smtClean="0"/>
              <a:t> </a:t>
            </a:r>
            <a:r>
              <a:rPr lang="en-IN" dirty="0" err="1"/>
              <a:t>Analyze</a:t>
            </a:r>
            <a:r>
              <a:rPr lang="en-IN" dirty="0"/>
              <a:t> Individual </a:t>
            </a:r>
            <a:r>
              <a:rPr lang="en-IN" dirty="0" smtClean="0"/>
              <a:t>review/rating</a:t>
            </a:r>
          </a:p>
          <a:p>
            <a:r>
              <a:rPr lang="en-IN" dirty="0" err="1" smtClean="0"/>
              <a:t>Analyze</a:t>
            </a:r>
            <a:r>
              <a:rPr lang="en-IN" dirty="0" smtClean="0"/>
              <a:t> </a:t>
            </a:r>
            <a:r>
              <a:rPr lang="en-IN" dirty="0"/>
              <a:t>through overall rating with Pie-Chart.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Proposed </a:t>
            </a:r>
            <a:r>
              <a:rPr lang="en-IN" dirty="0" smtClean="0">
                <a:latin typeface="Times New Roman" pitchFamily="18" charset="0"/>
                <a:cs typeface="Times New Roman" pitchFamily="18" charset="0"/>
              </a:rPr>
              <a:t>Model</a:t>
            </a:r>
            <a:r>
              <a:rPr lang="en-US" b="1" dirty="0"/>
              <a:t/>
            </a:r>
            <a:br>
              <a:rPr lang="en-US" b="1" dirty="0"/>
            </a:br>
            <a:endParaRPr lang="en-US" dirty="0"/>
          </a:p>
        </p:txBody>
      </p:sp>
      <p:sp>
        <p:nvSpPr>
          <p:cNvPr id="3" name="Content Placeholder 2"/>
          <p:cNvSpPr>
            <a:spLocks noGrp="1"/>
          </p:cNvSpPr>
          <p:nvPr>
            <p:ph sz="quarter" idx="1"/>
          </p:nvPr>
        </p:nvSpPr>
        <p:spPr>
          <a:xfrm>
            <a:off x="457200" y="3886200"/>
            <a:ext cx="8001000" cy="2590800"/>
          </a:xfrm>
        </p:spPr>
        <p:txBody>
          <a:bodyPr>
            <a:normAutofit fontScale="62500" lnSpcReduction="20000"/>
          </a:bodyPr>
          <a:lstStyle/>
          <a:p>
            <a:r>
              <a:rPr lang="en-IN" dirty="0" smtClean="0">
                <a:latin typeface="Times New Roman" pitchFamily="18" charset="0"/>
                <a:cs typeface="Times New Roman" pitchFamily="18" charset="0"/>
              </a:rPr>
              <a:t>Here </a:t>
            </a:r>
            <a:r>
              <a:rPr lang="en-IN" dirty="0">
                <a:latin typeface="Times New Roman" pitchFamily="18" charset="0"/>
                <a:cs typeface="Times New Roman" pitchFamily="18" charset="0"/>
              </a:rPr>
              <a:t>we propose an NLP based sentiment analysis which works on reviews and ratings provided by users for any product which is of any certain </a:t>
            </a:r>
            <a:r>
              <a:rPr lang="en-IN" dirty="0" err="1">
                <a:latin typeface="Times New Roman" pitchFamily="18" charset="0"/>
                <a:cs typeface="Times New Roman" pitchFamily="18" charset="0"/>
              </a:rPr>
              <a:t>organization.So</a:t>
            </a:r>
            <a:r>
              <a:rPr lang="en-IN" dirty="0">
                <a:latin typeface="Times New Roman" pitchFamily="18" charset="0"/>
                <a:cs typeface="Times New Roman" pitchFamily="18" charset="0"/>
              </a:rPr>
              <a:t>, basically our project contains the following steps </a:t>
            </a:r>
          </a:p>
          <a:p>
            <a:r>
              <a:rPr lang="en-IN" dirty="0" smtClean="0">
                <a:latin typeface="Times New Roman" pitchFamily="18" charset="0"/>
                <a:cs typeface="Times New Roman" pitchFamily="18" charset="0"/>
              </a:rPr>
              <a:t>Cleaning </a:t>
            </a:r>
            <a:r>
              <a:rPr lang="en-IN" dirty="0">
                <a:latin typeface="Times New Roman" pitchFamily="18" charset="0"/>
                <a:cs typeface="Times New Roman" pitchFamily="18" charset="0"/>
              </a:rPr>
              <a:t>of </a:t>
            </a:r>
            <a:r>
              <a:rPr lang="en-IN" dirty="0" smtClean="0">
                <a:latin typeface="Times New Roman" pitchFamily="18" charset="0"/>
                <a:cs typeface="Times New Roman" pitchFamily="18" charset="0"/>
              </a:rPr>
              <a:t>data</a:t>
            </a:r>
          </a:p>
          <a:p>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If any review is in another language, then translating into English </a:t>
            </a:r>
            <a:r>
              <a:rPr lang="en-IN" dirty="0" smtClean="0">
                <a:latin typeface="Times New Roman" pitchFamily="18" charset="0"/>
                <a:cs typeface="Times New Roman" pitchFamily="18" charset="0"/>
              </a:rPr>
              <a:t>language</a:t>
            </a:r>
          </a:p>
          <a:p>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Cleaned data is passed onto VADER </a:t>
            </a:r>
            <a:r>
              <a:rPr lang="en-IN" dirty="0" smtClean="0">
                <a:latin typeface="Times New Roman" pitchFamily="18" charset="0"/>
                <a:cs typeface="Times New Roman" pitchFamily="18" charset="0"/>
              </a:rPr>
              <a:t>algorithm</a:t>
            </a:r>
          </a:p>
          <a:p>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algorithm provides polarity based results which are classified as Positive, Negative and Neutral of individual </a:t>
            </a:r>
            <a:r>
              <a:rPr lang="en-IN" dirty="0" smtClean="0">
                <a:latin typeface="Times New Roman" pitchFamily="18" charset="0"/>
                <a:cs typeface="Times New Roman" pitchFamily="18" charset="0"/>
              </a:rPr>
              <a:t>review</a:t>
            </a:r>
          </a:p>
          <a:p>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And hence, provides an overall review for that certain dataset chosen of any </a:t>
            </a:r>
            <a:r>
              <a:rPr lang="en-IN" dirty="0" smtClean="0">
                <a:latin typeface="Times New Roman" pitchFamily="18" charset="0"/>
                <a:cs typeface="Times New Roman" pitchFamily="18" charset="0"/>
              </a:rPr>
              <a:t>product</a:t>
            </a:r>
          </a:p>
          <a:p>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Based on this, an overall rating </a:t>
            </a:r>
            <a:r>
              <a:rPr lang="en-IN" dirty="0" err="1">
                <a:latin typeface="Times New Roman" pitchFamily="18" charset="0"/>
                <a:cs typeface="Times New Roman" pitchFamily="18" charset="0"/>
              </a:rPr>
              <a:t>Piechart</a:t>
            </a:r>
            <a:r>
              <a:rPr lang="en-IN" dirty="0">
                <a:latin typeface="Times New Roman" pitchFamily="18" charset="0"/>
                <a:cs typeface="Times New Roman" pitchFamily="18" charset="0"/>
              </a:rPr>
              <a:t> is viewed. </a:t>
            </a:r>
            <a:endParaRPr lang="en-US" sz="2400" dirty="0" smtClean="0">
              <a:latin typeface="Times New Roman" pitchFamily="18" charset="0"/>
              <a:cs typeface="Times New Roman" pitchFamily="18" charset="0"/>
            </a:endParaRPr>
          </a:p>
        </p:txBody>
      </p:sp>
      <p:pic>
        <p:nvPicPr>
          <p:cNvPr id="1026" name="Picture 2" descr="https://lh5.googleusercontent.com/-LEnfe_ytJnPDjkKHAGQ85PzeuJFVh6nGvxpEcUSSwxkeZC6iaMiLbZeQKeRN6I-McaWOOmzSjBuXsoVLzr-vc3wiGegOpq_4VHzddTMGyXZHiswSpWe-B959voPU5zo6I52n3HUj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10010775" cy="2390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Technology</a:t>
            </a:r>
            <a:endParaRPr lang="en-US" dirty="0"/>
          </a:p>
        </p:txBody>
      </p:sp>
      <p:sp>
        <p:nvSpPr>
          <p:cNvPr id="3" name="Content Placeholder 2"/>
          <p:cNvSpPr>
            <a:spLocks noGrp="1"/>
          </p:cNvSpPr>
          <p:nvPr>
            <p:ph sz="quarter" idx="1"/>
          </p:nvPr>
        </p:nvSpPr>
        <p:spPr>
          <a:xfrm>
            <a:off x="381000" y="1524000"/>
            <a:ext cx="8534400" cy="5334000"/>
          </a:xfrm>
        </p:spPr>
        <p:txBody>
          <a:bodyPr>
            <a:normAutofit/>
          </a:bodyPr>
          <a:lstStyle/>
          <a:p>
            <a:pPr fontAlgn="base"/>
            <a:r>
              <a:rPr lang="en-IN" dirty="0"/>
              <a:t>Programming language : </a:t>
            </a:r>
            <a:r>
              <a:rPr lang="en-IN" dirty="0" smtClean="0"/>
              <a:t>Python</a:t>
            </a:r>
          </a:p>
          <a:p>
            <a:pPr marL="0" indent="0" fontAlgn="base">
              <a:buNone/>
            </a:pPr>
            <a:endParaRPr lang="en-IN" dirty="0"/>
          </a:p>
          <a:p>
            <a:pPr fontAlgn="base"/>
            <a:r>
              <a:rPr lang="en-IN" dirty="0"/>
              <a:t>Technology : Natural Language Processing(NLP</a:t>
            </a:r>
            <a:r>
              <a:rPr lang="en-IN" dirty="0" smtClean="0"/>
              <a:t>)</a:t>
            </a:r>
          </a:p>
          <a:p>
            <a:pPr marL="0" indent="0" fontAlgn="base">
              <a:buNone/>
            </a:pPr>
            <a:endParaRPr lang="en-IN" dirty="0"/>
          </a:p>
          <a:p>
            <a:pPr fontAlgn="base"/>
            <a:r>
              <a:rPr lang="en-IN" dirty="0"/>
              <a:t>Libraries: </a:t>
            </a:r>
            <a:r>
              <a:rPr lang="en-IN" dirty="0" err="1"/>
              <a:t>vaderSentiment</a:t>
            </a:r>
            <a:r>
              <a:rPr lang="en-IN" dirty="0"/>
              <a:t>, </a:t>
            </a:r>
            <a:r>
              <a:rPr lang="en-IN" dirty="0" err="1"/>
              <a:t>Matplotlib</a:t>
            </a:r>
            <a:r>
              <a:rPr lang="en-IN" dirty="0"/>
              <a:t>/</a:t>
            </a:r>
            <a:r>
              <a:rPr lang="en-IN" dirty="0" err="1"/>
              <a:t>plotly</a:t>
            </a:r>
            <a:r>
              <a:rPr lang="en-IN" dirty="0"/>
              <a:t>, </a:t>
            </a:r>
            <a:r>
              <a:rPr lang="en-IN" dirty="0" err="1" smtClean="0"/>
              <a:t>googletrans</a:t>
            </a:r>
            <a:endParaRPr lang="en-IN" dirty="0" smtClean="0"/>
          </a:p>
          <a:p>
            <a:pPr fontAlgn="base"/>
            <a:endParaRPr lang="en-IN" dirty="0"/>
          </a:p>
          <a:p>
            <a:pPr fontAlgn="base"/>
            <a:r>
              <a:rPr lang="en-IN" dirty="0"/>
              <a:t>Framework : </a:t>
            </a:r>
            <a:r>
              <a:rPr lang="en-IN" dirty="0" err="1"/>
              <a:t>Django</a:t>
            </a:r>
            <a:endParaRPr lang="en-IN" dirty="0"/>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914400"/>
          </a:xfrm>
        </p:spPr>
        <p:txBody>
          <a:bodyPr>
            <a:normAutofit fontScale="90000"/>
          </a:bodyPr>
          <a:lstStyle/>
          <a:p>
            <a:r>
              <a:rPr lang="en-US" b="1" dirty="0"/>
              <a:t> </a:t>
            </a:r>
            <a:r>
              <a:rPr lang="en-US" b="1" dirty="0" smtClean="0"/>
              <a:t>Working</a:t>
            </a:r>
            <a:r>
              <a:rPr lang="en-US" dirty="0"/>
              <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r>
              <a:rPr lang="en-IN" dirty="0"/>
              <a:t>1. User will login at </a:t>
            </a:r>
            <a:r>
              <a:rPr lang="en-IN" dirty="0" smtClean="0"/>
              <a:t>first.</a:t>
            </a:r>
          </a:p>
          <a:p>
            <a:pPr marL="0" indent="0">
              <a:buNone/>
            </a:pPr>
            <a:endParaRPr lang="en-IN" dirty="0" smtClean="0"/>
          </a:p>
          <a:p>
            <a:r>
              <a:rPr lang="en-IN" dirty="0" smtClean="0"/>
              <a:t> </a:t>
            </a:r>
            <a:r>
              <a:rPr lang="en-IN" dirty="0"/>
              <a:t>After successful login, the user will upload the dataset for </a:t>
            </a:r>
            <a:r>
              <a:rPr lang="en-IN" dirty="0" err="1"/>
              <a:t>analyzing</a:t>
            </a:r>
            <a:r>
              <a:rPr lang="en-IN" dirty="0"/>
              <a:t> reviews. </a:t>
            </a:r>
            <a:endParaRPr lang="en-IN" dirty="0" smtClean="0"/>
          </a:p>
          <a:p>
            <a:pPr marL="0" indent="0">
              <a:buNone/>
            </a:pPr>
            <a:endParaRPr lang="en-IN" dirty="0"/>
          </a:p>
          <a:p>
            <a:r>
              <a:rPr lang="en-IN" dirty="0" smtClean="0"/>
              <a:t>User </a:t>
            </a:r>
            <a:r>
              <a:rPr lang="en-IN" dirty="0"/>
              <a:t>can also lookup for the previous files which were used for </a:t>
            </a:r>
            <a:r>
              <a:rPr lang="en-IN" dirty="0" err="1"/>
              <a:t>analyzing</a:t>
            </a:r>
            <a:r>
              <a:rPr lang="en-IN" dirty="0"/>
              <a:t> in History </a:t>
            </a:r>
            <a:r>
              <a:rPr lang="en-IN" dirty="0" smtClean="0"/>
              <a:t>section.</a:t>
            </a:r>
          </a:p>
          <a:p>
            <a:pPr marL="0" indent="0">
              <a:buNone/>
            </a:pPr>
            <a:endParaRPr lang="en-IN" dirty="0" smtClean="0"/>
          </a:p>
          <a:p>
            <a:r>
              <a:rPr lang="en-IN" dirty="0" smtClean="0"/>
              <a:t> </a:t>
            </a:r>
            <a:r>
              <a:rPr lang="en-IN" dirty="0"/>
              <a:t>After successful upload, user can view the individual comments in that </a:t>
            </a:r>
            <a:r>
              <a:rPr lang="en-IN" dirty="0" smtClean="0"/>
              <a:t>section</a:t>
            </a:r>
          </a:p>
          <a:p>
            <a:pPr marL="0" indent="0">
              <a:buNone/>
            </a:pPr>
            <a:endParaRPr lang="en-IN" dirty="0" smtClean="0"/>
          </a:p>
          <a:p>
            <a:r>
              <a:rPr lang="en-IN" dirty="0" smtClean="0"/>
              <a:t> </a:t>
            </a:r>
            <a:r>
              <a:rPr lang="en-IN" dirty="0"/>
              <a:t>User can also look for Pie Chart for overall analysis of the selected dataset.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a:t>
            </a:r>
            <a:endParaRPr lang="en-US" dirty="0"/>
          </a:p>
        </p:txBody>
      </p:sp>
      <p:sp>
        <p:nvSpPr>
          <p:cNvPr id="3" name="Content Placeholder 2"/>
          <p:cNvSpPr>
            <a:spLocks noGrp="1"/>
          </p:cNvSpPr>
          <p:nvPr>
            <p:ph sz="quarter" idx="1"/>
          </p:nvPr>
        </p:nvSpPr>
        <p:spPr>
          <a:xfrm>
            <a:off x="304800" y="1600200"/>
            <a:ext cx="8153400" cy="4800600"/>
          </a:xfrm>
        </p:spPr>
        <p:txBody>
          <a:bodyPr>
            <a:normAutofit lnSpcReduction="10000"/>
          </a:bodyPr>
          <a:lstStyle/>
          <a:p>
            <a:pPr>
              <a:lnSpc>
                <a:spcPct val="90000"/>
              </a:lnSpc>
              <a:buFontTx/>
              <a:buNone/>
            </a:pP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en-IN" dirty="0" smtClean="0"/>
              <a:t>Our </a:t>
            </a:r>
            <a:r>
              <a:rPr lang="en-IN" dirty="0"/>
              <a:t>proposed Model will consume only dataset which is supposed to be </a:t>
            </a:r>
            <a:r>
              <a:rPr lang="en-IN" dirty="0" err="1"/>
              <a:t>analyzed</a:t>
            </a:r>
            <a:r>
              <a:rPr lang="en-IN" dirty="0"/>
              <a:t>, thus it fulfils the most important requirement</a:t>
            </a:r>
            <a:r>
              <a:rPr lang="en-IN" dirty="0" smtClean="0"/>
              <a:t>.</a:t>
            </a:r>
          </a:p>
          <a:p>
            <a:r>
              <a:rPr lang="en-IN" dirty="0" smtClean="0"/>
              <a:t> </a:t>
            </a:r>
            <a:r>
              <a:rPr lang="en-IN" dirty="0"/>
              <a:t>By using the above system, organization will realize how the ratings and reviews are given by the customers for that product and hence can look how much the product is more positive, negative or neutral according to the provided feedback in dataset</a:t>
            </a:r>
            <a:r>
              <a:rPr lang="en-IN" dirty="0" smtClean="0"/>
              <a:t>.</a:t>
            </a:r>
          </a:p>
          <a:p>
            <a:r>
              <a:rPr lang="en-IN" dirty="0" smtClean="0"/>
              <a:t> </a:t>
            </a:r>
            <a:r>
              <a:rPr lang="en-IN" dirty="0"/>
              <a:t>And also, can directly view the chart for the organization's dataset for that product and look for the overall rating classified in positive, negative and neutral </a:t>
            </a:r>
            <a:r>
              <a:rPr lang="en-IN" dirty="0" smtClean="0"/>
              <a:t>percentage.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165</TotalTime>
  <Words>729</Words>
  <Application>Microsoft Office PowerPoint</Application>
  <PresentationFormat>On-screen Show (4:3)</PresentationFormat>
  <Paragraphs>86</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PowerPoint Presentation</vt:lpstr>
      <vt:lpstr>    Index</vt:lpstr>
      <vt:lpstr> Content </vt:lpstr>
      <vt:lpstr>Introduction</vt:lpstr>
      <vt:lpstr>Objectives </vt:lpstr>
      <vt:lpstr>Proposed Model </vt:lpstr>
      <vt:lpstr>Technology</vt:lpstr>
      <vt:lpstr> Working </vt:lpstr>
      <vt:lpstr>Analysis</vt:lpstr>
      <vt:lpstr>Conclusion </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Reetu</dc:creator>
  <cp:lastModifiedBy>Dell</cp:lastModifiedBy>
  <cp:revision>36</cp:revision>
  <dcterms:created xsi:type="dcterms:W3CDTF">2015-02-22T06:32:36Z</dcterms:created>
  <dcterms:modified xsi:type="dcterms:W3CDTF">2020-01-17T19:17:10Z</dcterms:modified>
</cp:coreProperties>
</file>