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embeddedFontLst>
    <p:embeddedFont>
      <p:font typeface="Century Schoolbook"/>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2" roundtripDataSignature="AMtx7miAjnsuUEv38BWbCMBd7Mr1OLms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Schoolbook-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CenturySchoolbook-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enturySchoolbook-bold.fntdata"/><Relationship Id="rId6" Type="http://schemas.openxmlformats.org/officeDocument/2006/relationships/slide" Target="slides/slide1.xml"/><Relationship Id="rId18" Type="http://schemas.openxmlformats.org/officeDocument/2006/relationships/font" Target="fonts/CenturySchoolbook-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62" name="Google Shape;62;p1:notes"/>
          <p:cNvSpPr txBox="1"/>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
        <p:nvSpPr>
          <p:cNvPr id="63" name="Google Shape;63;p1:notes"/>
          <p:cNvSpPr txBox="1"/>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64" name="Google Shape;6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c96d41402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7c96d41402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c96d41402_2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7c96d41402_2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74" name="Google Shape;74;p2:notes"/>
          <p:cNvSpPr txBox="1"/>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
        <p:nvSpPr>
          <p:cNvPr id="75" name="Google Shape;75;p2:notes"/>
          <p:cNvSpPr txBox="1"/>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76" name="Google Shape;7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 name="Google Shape;7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9" name="Google Shape;89;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g7c96d41402_4_1067"/>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g7c96d41402_4_1067"/>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g7c96d41402_4_106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g7c96d41402_4_1102"/>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g7c96d41402_4_1102"/>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1" name="Google Shape;51;g7c96d41402_4_110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g7c96d41402_4_110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4" name="Shape 54"/>
        <p:cNvGrpSpPr/>
        <p:nvPr/>
      </p:nvGrpSpPr>
      <p:grpSpPr>
        <a:xfrm>
          <a:off x="0" y="0"/>
          <a:ext cx="0" cy="0"/>
          <a:chOff x="0" y="0"/>
          <a:chExt cx="0" cy="0"/>
        </a:xfrm>
      </p:grpSpPr>
      <p:sp>
        <p:nvSpPr>
          <p:cNvPr id="55" name="Google Shape;55;g7c96d41402_4_110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dk2"/>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6" name="Google Shape;56;g7c96d41402_4_1108"/>
          <p:cNvSpPr txBox="1"/>
          <p:nvPr>
            <p:ph idx="1" type="body"/>
          </p:nvPr>
        </p:nvSpPr>
        <p:spPr>
          <a:xfrm>
            <a:off x="457200" y="1600200"/>
            <a:ext cx="7467600" cy="4873800"/>
          </a:xfrm>
          <a:prstGeom prst="rect">
            <a:avLst/>
          </a:prstGeom>
          <a:noFill/>
          <a:ln>
            <a:noFill/>
          </a:ln>
        </p:spPr>
        <p:txBody>
          <a:bodyPr anchorCtr="0" anchor="t" bIns="45700" lIns="91425" spcFirstLastPara="1" rIns="91425" wrap="square" tIns="45700">
            <a:noAutofit/>
          </a:bodyPr>
          <a:lstStyle>
            <a:lvl1pPr indent="-308610" lvl="0" marL="457200" rtl="0" algn="l">
              <a:spcBef>
                <a:spcPts val="600"/>
              </a:spcBef>
              <a:spcAft>
                <a:spcPts val="0"/>
              </a:spcAft>
              <a:buSzPts val="1260"/>
              <a:buChar char="●"/>
              <a:defRPr/>
            </a:lvl1pPr>
            <a:lvl2pPr indent="-320040" lvl="1" marL="914400" rtl="0" algn="l">
              <a:spcBef>
                <a:spcPts val="1600"/>
              </a:spcBef>
              <a:spcAft>
                <a:spcPts val="0"/>
              </a:spcAft>
              <a:buSzPts val="1440"/>
              <a:buChar char="○"/>
              <a:defRPr/>
            </a:lvl2pPr>
            <a:lvl3pPr indent="-297180" lvl="2" marL="1371600" rtl="0" algn="l">
              <a:spcBef>
                <a:spcPts val="1600"/>
              </a:spcBef>
              <a:spcAft>
                <a:spcPts val="0"/>
              </a:spcAft>
              <a:buSzPts val="1080"/>
              <a:buChar char="■"/>
              <a:defRPr/>
            </a:lvl3pPr>
            <a:lvl4pPr indent="-297180" lvl="3" marL="1828800" rtl="0" algn="l">
              <a:spcBef>
                <a:spcPts val="1600"/>
              </a:spcBef>
              <a:spcAft>
                <a:spcPts val="0"/>
              </a:spcAft>
              <a:buSzPts val="1080"/>
              <a:buChar char="●"/>
              <a:defRPr/>
            </a:lvl4pPr>
            <a:lvl5pPr indent="-306323" lvl="4" marL="2286000" rtl="0" algn="l">
              <a:spcBef>
                <a:spcPts val="1600"/>
              </a:spcBef>
              <a:spcAft>
                <a:spcPts val="0"/>
              </a:spcAft>
              <a:buSzPts val="1224"/>
              <a:buChar char="○"/>
              <a:defRPr/>
            </a:lvl5pPr>
            <a:lvl6pPr indent="-342900" lvl="5" marL="2743200" rtl="0" algn="l">
              <a:spcBef>
                <a:spcPts val="1600"/>
              </a:spcBef>
              <a:spcAft>
                <a:spcPts val="0"/>
              </a:spcAft>
              <a:buSzPts val="1800"/>
              <a:buChar char="■"/>
              <a:defRPr/>
            </a:lvl6pPr>
            <a:lvl7pPr indent="-297179" lvl="6" marL="3200400" rtl="0" algn="l">
              <a:spcBef>
                <a:spcPts val="1600"/>
              </a:spcBef>
              <a:spcAft>
                <a:spcPts val="0"/>
              </a:spcAft>
              <a:buSzPts val="1080"/>
              <a:buChar char="●"/>
              <a:defRPr/>
            </a:lvl7pPr>
            <a:lvl8pPr indent="-342900" lvl="7" marL="3657600" rtl="0" algn="l">
              <a:spcBef>
                <a:spcPts val="1600"/>
              </a:spcBef>
              <a:spcAft>
                <a:spcPts val="0"/>
              </a:spcAft>
              <a:buSzPts val="1800"/>
              <a:buChar char="○"/>
              <a:defRPr/>
            </a:lvl8pPr>
            <a:lvl9pPr indent="-342900" lvl="8" marL="4114800" rtl="0" algn="l">
              <a:spcBef>
                <a:spcPts val="1600"/>
              </a:spcBef>
              <a:spcAft>
                <a:spcPts val="1600"/>
              </a:spcAft>
              <a:buSzPts val="1800"/>
              <a:buChar char="■"/>
              <a:defRPr/>
            </a:lvl9pPr>
          </a:lstStyle>
          <a:p/>
        </p:txBody>
      </p:sp>
      <p:sp>
        <p:nvSpPr>
          <p:cNvPr id="57" name="Google Shape;57;g7c96d41402_4_1108"/>
          <p:cNvSpPr txBox="1"/>
          <p:nvPr>
            <p:ph idx="10" type="dt"/>
          </p:nvPr>
        </p:nvSpPr>
        <p:spPr>
          <a:xfrm rot="5400000">
            <a:off x="7589484" y="1081935"/>
            <a:ext cx="2011800" cy="3840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g7c96d41402_4_1108"/>
          <p:cNvSpPr txBox="1"/>
          <p:nvPr>
            <p:ph idx="12" type="sldNum"/>
          </p:nvPr>
        </p:nvSpPr>
        <p:spPr>
          <a:xfrm>
            <a:off x="8129016" y="5734050"/>
            <a:ext cx="609600" cy="5211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59" name="Google Shape;59;g7c96d41402_4_1108"/>
          <p:cNvSpPr txBox="1"/>
          <p:nvPr>
            <p:ph idx="11" type="ftr"/>
          </p:nvPr>
        </p:nvSpPr>
        <p:spPr>
          <a:xfrm rot="5400000">
            <a:off x="6990216" y="3737270"/>
            <a:ext cx="3200400" cy="365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g7c96d41402_4_1071"/>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g7c96d41402_4_107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g7c96d41402_4_107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7c96d41402_4_107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g7c96d41402_4_107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g7c96d41402_4_107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g7c96d41402_4_1078"/>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g7c96d41402_4_1078"/>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g7c96d41402_4_107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g7c96d41402_4_108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g7c96d41402_4_108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g7c96d41402_4_1086"/>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g7c96d41402_4_1086"/>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g7c96d41402_4_108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6" name="Shape 36"/>
        <p:cNvGrpSpPr/>
        <p:nvPr/>
      </p:nvGrpSpPr>
      <p:grpSpPr>
        <a:xfrm>
          <a:off x="0" y="0"/>
          <a:ext cx="0" cy="0"/>
          <a:chOff x="0" y="0"/>
          <a:chExt cx="0" cy="0"/>
        </a:xfrm>
      </p:grpSpPr>
      <p:sp>
        <p:nvSpPr>
          <p:cNvPr id="37" name="Google Shape;37;g7c96d41402_4_1090"/>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g7c96d41402_4_109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7c96d41402_4_1093"/>
          <p:cNvSpPr/>
          <p:nvPr/>
        </p:nvSpPr>
        <p:spPr>
          <a:xfrm>
            <a:off x="4572000" y="33"/>
            <a:ext cx="45720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7c96d41402_4_1093"/>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g7c96d41402_4_1093"/>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g7c96d41402_4_1093"/>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4" name="Google Shape;44;g7c96d41402_4_109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g7c96d41402_4_1099"/>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g7c96d41402_4_109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9" name="Shape 9"/>
        <p:cNvGrpSpPr/>
        <p:nvPr/>
      </p:nvGrpSpPr>
      <p:grpSpPr>
        <a:xfrm>
          <a:off x="0" y="0"/>
          <a:ext cx="0" cy="0"/>
          <a:chOff x="0" y="0"/>
          <a:chExt cx="0" cy="0"/>
        </a:xfrm>
      </p:grpSpPr>
      <p:sp>
        <p:nvSpPr>
          <p:cNvPr id="10" name="Google Shape;10;g7c96d41402_4_106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g7c96d41402_4_106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12" name="Google Shape;12;g7c96d41402_4_106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
          <p:cNvSpPr/>
          <p:nvPr/>
        </p:nvSpPr>
        <p:spPr>
          <a:xfrm>
            <a:off x="457200" y="762000"/>
            <a:ext cx="86868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9900"/>
              </a:solidFill>
              <a:latin typeface="Century Schoolbook"/>
              <a:ea typeface="Century Schoolbook"/>
              <a:cs typeface="Century Schoolbook"/>
              <a:sym typeface="Century Schoolbook"/>
            </a:endParaRPr>
          </a:p>
        </p:txBody>
      </p:sp>
      <p:sp>
        <p:nvSpPr>
          <p:cNvPr id="68" name="Google Shape;68;p1"/>
          <p:cNvSpPr txBox="1"/>
          <p:nvPr/>
        </p:nvSpPr>
        <p:spPr>
          <a:xfrm>
            <a:off x="533400" y="5181600"/>
            <a:ext cx="8610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800" u="none" cap="none" strike="noStrike">
                <a:solidFill>
                  <a:schemeClr val="dk1"/>
                </a:solidFill>
                <a:latin typeface="Times New Roman"/>
                <a:ea typeface="Times New Roman"/>
                <a:cs typeface="Times New Roman"/>
                <a:sym typeface="Times New Roman"/>
              </a:rPr>
              <a:t>             </a:t>
            </a:r>
            <a:endParaRPr b="1" i="0" sz="1800" u="none" cap="none" strike="noStrike">
              <a:solidFill>
                <a:schemeClr val="dk1"/>
              </a:solidFill>
              <a:latin typeface="Times New Roman"/>
              <a:ea typeface="Times New Roman"/>
              <a:cs typeface="Times New Roman"/>
              <a:sym typeface="Times New Roman"/>
            </a:endParaRPr>
          </a:p>
        </p:txBody>
      </p:sp>
      <p:sp>
        <p:nvSpPr>
          <p:cNvPr id="69" name="Google Shape;69;p1"/>
          <p:cNvSpPr/>
          <p:nvPr/>
        </p:nvSpPr>
        <p:spPr>
          <a:xfrm>
            <a:off x="533400" y="2057400"/>
            <a:ext cx="49530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4000" u="none" cap="none" strike="noStrike">
                <a:solidFill>
                  <a:srgbClr val="FF0000"/>
                </a:solidFill>
                <a:latin typeface="Calibri"/>
                <a:ea typeface="Calibri"/>
                <a:cs typeface="Calibri"/>
                <a:sym typeface="Calibri"/>
              </a:rPr>
              <a:t>      </a:t>
            </a:r>
            <a:endParaRPr b="1" i="0" sz="4000" u="none" cap="none" strike="noStrike">
              <a:solidFill>
                <a:srgbClr val="FF0000"/>
              </a:solidFill>
              <a:latin typeface="Calibri"/>
              <a:ea typeface="Calibri"/>
              <a:cs typeface="Calibri"/>
              <a:sym typeface="Calibri"/>
            </a:endParaRPr>
          </a:p>
        </p:txBody>
      </p:sp>
      <p:sp>
        <p:nvSpPr>
          <p:cNvPr id="70" name="Google Shape;70;p1"/>
          <p:cNvSpPr/>
          <p:nvPr/>
        </p:nvSpPr>
        <p:spPr>
          <a:xfrm>
            <a:off x="1066800" y="1305342"/>
            <a:ext cx="75438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pic>
        <p:nvPicPr>
          <p:cNvPr id="71" name="Google Shape;71;p1"/>
          <p:cNvPicPr preferRelativeResize="0"/>
          <p:nvPr/>
        </p:nvPicPr>
        <p:blipFill rotWithShape="1">
          <a:blip r:embed="rId3">
            <a:alphaModFix/>
          </a:blip>
          <a:srcRect b="0" l="0" r="0" t="0"/>
          <a:stretch/>
        </p:blipFill>
        <p:spPr>
          <a:xfrm>
            <a:off x="457200" y="228600"/>
            <a:ext cx="8153400" cy="61722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g7c96d41402_2_0"/>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000"/>
              <a:buFont typeface="Century Schoolbook"/>
              <a:buNone/>
            </a:pPr>
            <a:r>
              <a:rPr lang="en-IN"/>
              <a:t>Analysis (Cont.)</a:t>
            </a:r>
            <a:endParaRPr/>
          </a:p>
        </p:txBody>
      </p:sp>
      <p:sp>
        <p:nvSpPr>
          <p:cNvPr id="135" name="Google Shape;135;g7c96d41402_2_0"/>
          <p:cNvSpPr txBox="1"/>
          <p:nvPr>
            <p:ph idx="1" type="body"/>
          </p:nvPr>
        </p:nvSpPr>
        <p:spPr>
          <a:xfrm>
            <a:off x="304800" y="1600200"/>
            <a:ext cx="8153400" cy="4800600"/>
          </a:xfrm>
          <a:prstGeom prst="rect">
            <a:avLst/>
          </a:prstGeom>
          <a:noFill/>
          <a:ln>
            <a:noFill/>
          </a:ln>
        </p:spPr>
        <p:txBody>
          <a:bodyPr anchorCtr="0" anchor="t" bIns="45700" lIns="91425" spcFirstLastPara="1" rIns="91425" wrap="square" tIns="45700">
            <a:noAutofit/>
          </a:bodyPr>
          <a:lstStyle/>
          <a:p>
            <a:pPr indent="-274320" lvl="0" marL="274320" rtl="0" algn="l">
              <a:lnSpc>
                <a:spcPct val="80000"/>
              </a:lnSpc>
              <a:spcBef>
                <a:spcPts val="0"/>
              </a:spcBef>
              <a:spcAft>
                <a:spcPts val="0"/>
              </a:spcAft>
              <a:buSzPts val="1680"/>
              <a:buFont typeface="Times New Roman"/>
              <a:buNone/>
            </a:pPr>
            <a:r>
              <a:rPr lang="en-IN" sz="2400">
                <a:latin typeface="Times New Roman"/>
                <a:ea typeface="Times New Roman"/>
                <a:cs typeface="Times New Roman"/>
                <a:sym typeface="Times New Roman"/>
              </a:rPr>
              <a:t> </a:t>
            </a:r>
            <a:endParaRPr/>
          </a:p>
        </p:txBody>
      </p:sp>
      <p:pic>
        <p:nvPicPr>
          <p:cNvPr id="136" name="Google Shape;136;g7c96d41402_2_0"/>
          <p:cNvPicPr preferRelativeResize="0"/>
          <p:nvPr/>
        </p:nvPicPr>
        <p:blipFill>
          <a:blip r:embed="rId3">
            <a:alphaModFix/>
          </a:blip>
          <a:stretch>
            <a:fillRect/>
          </a:stretch>
        </p:blipFill>
        <p:spPr>
          <a:xfrm>
            <a:off x="302725" y="1417650"/>
            <a:ext cx="8538552" cy="48005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g7c96d41402_2_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000"/>
              <a:buFont typeface="Century Schoolbook"/>
              <a:buNone/>
            </a:pPr>
            <a:r>
              <a:rPr lang="en-IN"/>
              <a:t>Analysis (Cont.)</a:t>
            </a:r>
            <a:endParaRPr/>
          </a:p>
        </p:txBody>
      </p:sp>
      <p:sp>
        <p:nvSpPr>
          <p:cNvPr id="142" name="Google Shape;142;g7c96d41402_2_6"/>
          <p:cNvSpPr txBox="1"/>
          <p:nvPr>
            <p:ph idx="1" type="body"/>
          </p:nvPr>
        </p:nvSpPr>
        <p:spPr>
          <a:xfrm>
            <a:off x="304800" y="1600200"/>
            <a:ext cx="8153400" cy="4800600"/>
          </a:xfrm>
          <a:prstGeom prst="rect">
            <a:avLst/>
          </a:prstGeom>
          <a:noFill/>
          <a:ln>
            <a:noFill/>
          </a:ln>
        </p:spPr>
        <p:txBody>
          <a:bodyPr anchorCtr="0" anchor="t" bIns="45700" lIns="91425" spcFirstLastPara="1" rIns="91425" wrap="square" tIns="45700">
            <a:noAutofit/>
          </a:bodyPr>
          <a:lstStyle/>
          <a:p>
            <a:pPr indent="-274320" lvl="0" marL="274320" rtl="0" algn="l">
              <a:lnSpc>
                <a:spcPct val="80000"/>
              </a:lnSpc>
              <a:spcBef>
                <a:spcPts val="0"/>
              </a:spcBef>
              <a:spcAft>
                <a:spcPts val="0"/>
              </a:spcAft>
              <a:buSzPts val="1680"/>
              <a:buFont typeface="Times New Roman"/>
              <a:buNone/>
            </a:pPr>
            <a:r>
              <a:rPr lang="en-IN" sz="2400">
                <a:latin typeface="Times New Roman"/>
                <a:ea typeface="Times New Roman"/>
                <a:cs typeface="Times New Roman"/>
                <a:sym typeface="Times New Roman"/>
              </a:rPr>
              <a:t> </a:t>
            </a:r>
            <a:endParaRPr/>
          </a:p>
        </p:txBody>
      </p:sp>
      <p:pic>
        <p:nvPicPr>
          <p:cNvPr id="143" name="Google Shape;143;g7c96d41402_2_6"/>
          <p:cNvPicPr preferRelativeResize="0"/>
          <p:nvPr/>
        </p:nvPicPr>
        <p:blipFill>
          <a:blip r:embed="rId3">
            <a:alphaModFix/>
          </a:blip>
          <a:stretch>
            <a:fillRect/>
          </a:stretch>
        </p:blipFill>
        <p:spPr>
          <a:xfrm>
            <a:off x="302707" y="1493850"/>
            <a:ext cx="8538593" cy="48006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0"/>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b="1" lang="en-IN"/>
              <a:t>Conclusion</a:t>
            </a:r>
            <a:br>
              <a:rPr b="1" lang="en-IN"/>
            </a:br>
            <a:endParaRPr/>
          </a:p>
        </p:txBody>
      </p:sp>
      <p:sp>
        <p:nvSpPr>
          <p:cNvPr id="149" name="Google Shape;149;p10"/>
          <p:cNvSpPr txBox="1"/>
          <p:nvPr>
            <p:ph idx="1" type="body"/>
          </p:nvPr>
        </p:nvSpPr>
        <p:spPr>
          <a:xfrm>
            <a:off x="457200" y="1600200"/>
            <a:ext cx="7467600" cy="44196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IN"/>
              <a:t>With this idea or model of checking and analyzing the reviews the product feedback can be recognized by organization. According to the product feedback after analyzing, an organization can take measurable steps.</a:t>
            </a:r>
            <a:endParaRPr/>
          </a:p>
          <a:p>
            <a:pPr indent="0" lvl="0" marL="274320" rtl="0" algn="l">
              <a:spcBef>
                <a:spcPts val="1600"/>
              </a:spcBef>
              <a:spcAft>
                <a:spcPts val="0"/>
              </a:spcAft>
              <a:buNone/>
            </a:pPr>
            <a:r>
              <a:t/>
            </a:r>
            <a:endParaRPr/>
          </a:p>
          <a:p>
            <a:pPr indent="-274320" lvl="0" marL="274320" rtl="0" algn="l">
              <a:spcBef>
                <a:spcPts val="1600"/>
              </a:spcBef>
              <a:spcAft>
                <a:spcPts val="1600"/>
              </a:spcAft>
              <a:buSzPts val="1680"/>
              <a:buChar char="●"/>
            </a:pPr>
            <a:r>
              <a:rPr lang="en-IN"/>
              <a:t>Thus our project was successfully designed,implemented and tested.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pic>
        <p:nvPicPr>
          <p:cNvPr descr="logo1" id="79" name="Google Shape;79;p2"/>
          <p:cNvPicPr preferRelativeResize="0"/>
          <p:nvPr/>
        </p:nvPicPr>
        <p:blipFill rotWithShape="1">
          <a:blip r:embed="rId3">
            <a:alphaModFix/>
          </a:blip>
          <a:srcRect b="0" l="0" r="0" t="0"/>
          <a:stretch/>
        </p:blipFill>
        <p:spPr>
          <a:xfrm>
            <a:off x="304800" y="60325"/>
            <a:ext cx="1143000" cy="1143000"/>
          </a:xfrm>
          <a:prstGeom prst="rect">
            <a:avLst/>
          </a:prstGeom>
          <a:noFill/>
          <a:ln>
            <a:noFill/>
          </a:ln>
        </p:spPr>
      </p:pic>
      <p:pic>
        <p:nvPicPr>
          <p:cNvPr descr="strip1" id="80" name="Google Shape;80;p2"/>
          <p:cNvPicPr preferRelativeResize="0"/>
          <p:nvPr/>
        </p:nvPicPr>
        <p:blipFill rotWithShape="1">
          <a:blip r:embed="rId4">
            <a:alphaModFix/>
          </a:blip>
          <a:srcRect b="0" l="0" r="0" t="0"/>
          <a:stretch/>
        </p:blipFill>
        <p:spPr>
          <a:xfrm>
            <a:off x="1371600" y="593725"/>
            <a:ext cx="7620000" cy="76200"/>
          </a:xfrm>
          <a:prstGeom prst="rect">
            <a:avLst/>
          </a:prstGeom>
          <a:noFill/>
          <a:ln>
            <a:noFill/>
          </a:ln>
        </p:spPr>
      </p:pic>
      <p:sp>
        <p:nvSpPr>
          <p:cNvPr id="81" name="Google Shape;81;p2"/>
          <p:cNvSpPr/>
          <p:nvPr/>
        </p:nvSpPr>
        <p:spPr>
          <a:xfrm>
            <a:off x="457200" y="762000"/>
            <a:ext cx="86868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9900"/>
              </a:solidFill>
              <a:latin typeface="Century Schoolbook"/>
              <a:ea typeface="Century Schoolbook"/>
              <a:cs typeface="Century Schoolbook"/>
              <a:sym typeface="Century Schoolbook"/>
            </a:endParaRPr>
          </a:p>
        </p:txBody>
      </p:sp>
      <p:sp>
        <p:nvSpPr>
          <p:cNvPr id="82" name="Google Shape;82;p2"/>
          <p:cNvSpPr txBox="1"/>
          <p:nvPr/>
        </p:nvSpPr>
        <p:spPr>
          <a:xfrm>
            <a:off x="533400" y="5181600"/>
            <a:ext cx="8610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Times New Roman"/>
                <a:ea typeface="Times New Roman"/>
                <a:cs typeface="Times New Roman"/>
                <a:sym typeface="Times New Roman"/>
              </a:rPr>
              <a:t>             </a:t>
            </a:r>
            <a:endParaRPr b="1" sz="1800">
              <a:solidFill>
                <a:schemeClr val="dk1"/>
              </a:solidFill>
              <a:latin typeface="Times New Roman"/>
              <a:ea typeface="Times New Roman"/>
              <a:cs typeface="Times New Roman"/>
              <a:sym typeface="Times New Roman"/>
            </a:endParaRPr>
          </a:p>
        </p:txBody>
      </p:sp>
      <p:sp>
        <p:nvSpPr>
          <p:cNvPr id="83" name="Google Shape;83;p2"/>
          <p:cNvSpPr/>
          <p:nvPr/>
        </p:nvSpPr>
        <p:spPr>
          <a:xfrm>
            <a:off x="533400" y="2057400"/>
            <a:ext cx="49530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000">
                <a:solidFill>
                  <a:srgbClr val="FF0000"/>
                </a:solidFill>
                <a:latin typeface="Calibri"/>
                <a:ea typeface="Calibri"/>
                <a:cs typeface="Calibri"/>
                <a:sym typeface="Calibri"/>
              </a:rPr>
              <a:t>      </a:t>
            </a:r>
            <a:endParaRPr b="1" sz="4000">
              <a:solidFill>
                <a:srgbClr val="FF0000"/>
              </a:solidFill>
              <a:latin typeface="Calibri"/>
              <a:ea typeface="Calibri"/>
              <a:cs typeface="Calibri"/>
              <a:sym typeface="Calibri"/>
            </a:endParaRPr>
          </a:p>
        </p:txBody>
      </p:sp>
      <p:sp>
        <p:nvSpPr>
          <p:cNvPr id="84" name="Google Shape;84;p2"/>
          <p:cNvSpPr/>
          <p:nvPr/>
        </p:nvSpPr>
        <p:spPr>
          <a:xfrm>
            <a:off x="1066800" y="1305342"/>
            <a:ext cx="7543800" cy="53245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b="1" lang="en-IN" sz="2400" u="sng">
                <a:solidFill>
                  <a:schemeClr val="dk1"/>
                </a:solidFill>
                <a:latin typeface="Calibri"/>
                <a:ea typeface="Calibri"/>
                <a:cs typeface="Calibri"/>
                <a:sym typeface="Calibri"/>
              </a:rPr>
              <a:t>Sentiment Analysis from text feedback</a:t>
            </a:r>
            <a:endParaRPr b="1" u="sng"/>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IN" sz="2200">
                <a:solidFill>
                  <a:schemeClr val="dk1"/>
                </a:solidFill>
                <a:latin typeface="Calibri"/>
                <a:ea typeface="Calibri"/>
                <a:cs typeface="Calibri"/>
                <a:sym typeface="Calibri"/>
              </a:rPr>
              <a:t>Team Name</a:t>
            </a:r>
            <a:r>
              <a:rPr lang="en-IN" sz="2200">
                <a:solidFill>
                  <a:schemeClr val="dk1"/>
                </a:solidFill>
                <a:latin typeface="Calibri"/>
                <a:ea typeface="Calibri"/>
                <a:cs typeface="Calibri"/>
                <a:sym typeface="Calibri"/>
              </a:rPr>
              <a:t>:  Akatsuki</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rPr b="1" lang="en-IN" sz="2200">
                <a:solidFill>
                  <a:schemeClr val="dk1"/>
                </a:solidFill>
                <a:latin typeface="Century Schoolbook"/>
                <a:ea typeface="Century Schoolbook"/>
                <a:cs typeface="Century Schoolbook"/>
                <a:sym typeface="Century Schoolbook"/>
              </a:rPr>
              <a:t>Team Members:</a:t>
            </a:r>
            <a:endParaRPr sz="2200">
              <a:solidFill>
                <a:schemeClr val="dk1"/>
              </a:solidFill>
              <a:latin typeface="Century Schoolbook"/>
              <a:ea typeface="Century Schoolbook"/>
              <a:cs typeface="Century Schoolbook"/>
              <a:sym typeface="Century Schoolbook"/>
            </a:endParaRPr>
          </a:p>
          <a:p>
            <a:pPr indent="-311150" lvl="0" marL="285750" marR="0" rtl="0" algn="l">
              <a:spcBef>
                <a:spcPts val="0"/>
              </a:spcBef>
              <a:spcAft>
                <a:spcPts val="0"/>
              </a:spcAft>
              <a:buClr>
                <a:schemeClr val="dk1"/>
              </a:buClr>
              <a:buSzPts val="2200"/>
              <a:buFont typeface="Arial"/>
              <a:buChar char="•"/>
            </a:pPr>
            <a:r>
              <a:rPr lang="en-IN" sz="2200">
                <a:solidFill>
                  <a:schemeClr val="dk1"/>
                </a:solidFill>
                <a:latin typeface="Century Schoolbook"/>
                <a:ea typeface="Century Schoolbook"/>
                <a:cs typeface="Century Schoolbook"/>
                <a:sym typeface="Century Schoolbook"/>
              </a:rPr>
              <a:t>Deepak Mulwani </a:t>
            </a:r>
            <a:endParaRPr sz="2200">
              <a:solidFill>
                <a:schemeClr val="dk1"/>
              </a:solidFill>
              <a:latin typeface="Century Schoolbook"/>
              <a:ea typeface="Century Schoolbook"/>
              <a:cs typeface="Century Schoolbook"/>
              <a:sym typeface="Century Schoolbook"/>
            </a:endParaRPr>
          </a:p>
          <a:p>
            <a:pPr indent="-311150" lvl="0" marL="285750" marR="0" rtl="0" algn="l">
              <a:spcBef>
                <a:spcPts val="0"/>
              </a:spcBef>
              <a:spcAft>
                <a:spcPts val="0"/>
              </a:spcAft>
              <a:buClr>
                <a:schemeClr val="dk1"/>
              </a:buClr>
              <a:buSzPts val="2200"/>
              <a:buFont typeface="Century Schoolbook"/>
              <a:buChar char="•"/>
            </a:pPr>
            <a:r>
              <a:rPr lang="en-IN" sz="2200">
                <a:solidFill>
                  <a:schemeClr val="dk1"/>
                </a:solidFill>
                <a:latin typeface="Century Schoolbook"/>
                <a:ea typeface="Century Schoolbook"/>
                <a:cs typeface="Century Schoolbook"/>
                <a:sym typeface="Century Schoolbook"/>
              </a:rPr>
              <a:t>Yash Gurnani</a:t>
            </a:r>
            <a:endParaRPr sz="2200"/>
          </a:p>
          <a:p>
            <a:pPr indent="-311150" lvl="0" marL="285750" marR="0" rtl="0" algn="l">
              <a:spcBef>
                <a:spcPts val="0"/>
              </a:spcBef>
              <a:spcAft>
                <a:spcPts val="0"/>
              </a:spcAft>
              <a:buClr>
                <a:schemeClr val="dk1"/>
              </a:buClr>
              <a:buSzPts val="2200"/>
              <a:buFont typeface="Arial"/>
              <a:buChar char="•"/>
            </a:pPr>
            <a:r>
              <a:rPr lang="en-IN" sz="2200">
                <a:solidFill>
                  <a:schemeClr val="dk1"/>
                </a:solidFill>
                <a:latin typeface="Century Schoolbook"/>
                <a:ea typeface="Century Schoolbook"/>
                <a:cs typeface="Century Schoolbook"/>
                <a:sym typeface="Century Schoolbook"/>
              </a:rPr>
              <a:t>Nikhil Gaikwad                            </a:t>
            </a:r>
            <a:endParaRPr sz="2200">
              <a:solidFill>
                <a:schemeClr val="dk1"/>
              </a:solidFill>
              <a:latin typeface="Century Schoolbook"/>
              <a:ea typeface="Century Schoolbook"/>
              <a:cs typeface="Century Schoolbook"/>
              <a:sym typeface="Century Schoolbook"/>
            </a:endParaRPr>
          </a:p>
          <a:p>
            <a:pPr indent="-311150" lvl="0" marL="285750" marR="0" rtl="0" algn="l">
              <a:spcBef>
                <a:spcPts val="0"/>
              </a:spcBef>
              <a:spcAft>
                <a:spcPts val="0"/>
              </a:spcAft>
              <a:buClr>
                <a:schemeClr val="dk1"/>
              </a:buClr>
              <a:buSzPts val="2200"/>
              <a:buFont typeface="Arial"/>
              <a:buChar char="•"/>
            </a:pPr>
            <a:r>
              <a:rPr lang="en-IN" sz="2200">
                <a:solidFill>
                  <a:schemeClr val="dk1"/>
                </a:solidFill>
                <a:latin typeface="Century Schoolbook"/>
                <a:ea typeface="Century Schoolbook"/>
                <a:cs typeface="Century Schoolbook"/>
                <a:sym typeface="Century Schoolbook"/>
              </a:rPr>
              <a:t>Kartik Chindarkar</a:t>
            </a:r>
            <a:endParaRPr sz="2200">
              <a:solidFill>
                <a:schemeClr val="dk1"/>
              </a:solidFill>
              <a:latin typeface="Century Schoolbook"/>
              <a:ea typeface="Century Schoolbook"/>
              <a:cs typeface="Century Schoolbook"/>
              <a:sym typeface="Century Schoolbook"/>
            </a:endParaRPr>
          </a:p>
          <a:p>
            <a:pPr indent="-311150" lvl="0" marL="285750" marR="0" rtl="0" algn="l">
              <a:spcBef>
                <a:spcPts val="0"/>
              </a:spcBef>
              <a:spcAft>
                <a:spcPts val="0"/>
              </a:spcAft>
              <a:buClr>
                <a:schemeClr val="dk1"/>
              </a:buClr>
              <a:buSzPts val="2200"/>
              <a:buFont typeface="Arial"/>
              <a:buChar char="•"/>
            </a:pPr>
            <a:r>
              <a:rPr lang="en-IN" sz="2200">
                <a:solidFill>
                  <a:schemeClr val="dk1"/>
                </a:solidFill>
                <a:latin typeface="Century Schoolbook"/>
                <a:ea typeface="Century Schoolbook"/>
                <a:cs typeface="Century Schoolbook"/>
                <a:sym typeface="Century Schoolbook"/>
              </a:rPr>
              <a:t>Prajakta Gole</a:t>
            </a:r>
            <a:endParaRPr sz="2200">
              <a:solidFill>
                <a:schemeClr val="dk1"/>
              </a:solidFill>
              <a:latin typeface="Century Schoolbook"/>
              <a:ea typeface="Century Schoolbook"/>
              <a:cs typeface="Century Schoolbook"/>
              <a:sym typeface="Century Schoolbook"/>
            </a:endParaRPr>
          </a:p>
          <a:p>
            <a:pPr indent="-285750" lvl="0" marL="285750" marR="0" rtl="0" algn="l">
              <a:spcBef>
                <a:spcPts val="0"/>
              </a:spcBef>
              <a:spcAft>
                <a:spcPts val="0"/>
              </a:spcAft>
              <a:buClr>
                <a:schemeClr val="dk1"/>
              </a:buClr>
              <a:buSzPts val="1800"/>
              <a:buFont typeface="Arial"/>
              <a:buChar char="•"/>
            </a:pPr>
            <a:r>
              <a:rPr lang="en-IN" sz="2200">
                <a:solidFill>
                  <a:schemeClr val="dk1"/>
                </a:solidFill>
                <a:latin typeface="Century Schoolbook"/>
                <a:ea typeface="Century Schoolbook"/>
                <a:cs typeface="Century Schoolbook"/>
                <a:sym typeface="Century Schoolbook"/>
              </a:rPr>
              <a:t>Himanshu Pingulkar</a:t>
            </a:r>
            <a:br>
              <a:rPr lang="en-IN" sz="1800">
                <a:solidFill>
                  <a:schemeClr val="dk1"/>
                </a:solidFill>
                <a:latin typeface="Century Schoolbook"/>
                <a:ea typeface="Century Schoolbook"/>
                <a:cs typeface="Century Schoolbook"/>
                <a:sym typeface="Century Schoolbook"/>
              </a:rPr>
            </a:br>
            <a:endParaRPr sz="1800">
              <a:solidFill>
                <a:schemeClr val="dk1"/>
              </a:solidFill>
              <a:latin typeface="Century Schoolbook"/>
              <a:ea typeface="Century Schoolbook"/>
              <a:cs typeface="Century Schoolbook"/>
              <a:sym typeface="Century Schoolbook"/>
            </a:endParaRPr>
          </a:p>
        </p:txBody>
      </p:sp>
      <p:sp>
        <p:nvSpPr>
          <p:cNvPr id="85" name="Google Shape;85;p2"/>
          <p:cNvSpPr txBox="1"/>
          <p:nvPr>
            <p:ph type="title"/>
          </p:nvPr>
        </p:nvSpPr>
        <p:spPr>
          <a:xfrm>
            <a:off x="311700" y="593367"/>
            <a:ext cx="8520600" cy="763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E83B3"/>
              </a:buClr>
              <a:buSzPts val="3000"/>
              <a:buFont typeface="Century Schoolbook"/>
              <a:buNone/>
            </a:pPr>
            <a:r>
              <a:rPr lang="en-IN">
                <a:solidFill>
                  <a:srgbClr val="6E83B3"/>
                </a:solidFill>
              </a:rPr>
              <a:t> </a:t>
            </a:r>
            <a:r>
              <a:rPr lang="en-IN">
                <a:solidFill>
                  <a:srgbClr val="42547F"/>
                </a:solidFill>
              </a:rPr>
              <a:t>  </a:t>
            </a:r>
            <a:endParaRPr>
              <a:solidFill>
                <a:srgbClr val="42547F"/>
              </a:solidFill>
            </a:endParaRPr>
          </a:p>
          <a:p>
            <a:pPr indent="0" lvl="0" marL="0" rtl="0" algn="l">
              <a:spcBef>
                <a:spcPts val="0"/>
              </a:spcBef>
              <a:spcAft>
                <a:spcPts val="0"/>
              </a:spcAft>
              <a:buClr>
                <a:srgbClr val="6E83B3"/>
              </a:buClr>
              <a:buSzPts val="3000"/>
              <a:buFont typeface="Century Schoolbook"/>
              <a:buNone/>
            </a:pPr>
            <a:r>
              <a:t/>
            </a:r>
            <a:endParaRPr>
              <a:solidFill>
                <a:srgbClr val="42547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3"/>
          <p:cNvSpPr txBox="1"/>
          <p:nvPr>
            <p:ph type="title"/>
          </p:nvPr>
        </p:nvSpPr>
        <p:spPr>
          <a:xfrm>
            <a:off x="457200" y="228600"/>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IN"/>
              <a:t> Overview:</a:t>
            </a:r>
            <a:endParaRPr/>
          </a:p>
        </p:txBody>
      </p:sp>
      <p:sp>
        <p:nvSpPr>
          <p:cNvPr id="92" name="Google Shape;92;p3"/>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94640" lvl="0" marL="274320" rtl="0" algn="l">
              <a:lnSpc>
                <a:spcPct val="90000"/>
              </a:lnSpc>
              <a:spcBef>
                <a:spcPts val="0"/>
              </a:spcBef>
              <a:spcAft>
                <a:spcPts val="0"/>
              </a:spcAft>
              <a:buSzPts val="2000"/>
              <a:buChar char="●"/>
            </a:pPr>
            <a:r>
              <a:rPr lang="en-IN" sz="2000">
                <a:latin typeface="Times New Roman"/>
                <a:ea typeface="Times New Roman"/>
                <a:cs typeface="Times New Roman"/>
                <a:sym typeface="Times New Roman"/>
              </a:rPr>
              <a:t> Introduction </a:t>
            </a:r>
            <a:endParaRPr sz="2000"/>
          </a:p>
          <a:p>
            <a:pPr indent="-167640" lvl="0" marL="274320" rtl="0" algn="l">
              <a:lnSpc>
                <a:spcPct val="90000"/>
              </a:lnSpc>
              <a:spcBef>
                <a:spcPts val="600"/>
              </a:spcBef>
              <a:spcAft>
                <a:spcPts val="0"/>
              </a:spcAft>
              <a:buSzPts val="1680"/>
              <a:buNone/>
            </a:pPr>
            <a:r>
              <a:t/>
            </a:r>
            <a:endParaRPr sz="2000">
              <a:latin typeface="Times New Roman"/>
              <a:ea typeface="Times New Roman"/>
              <a:cs typeface="Times New Roman"/>
              <a:sym typeface="Times New Roman"/>
            </a:endParaRPr>
          </a:p>
          <a:p>
            <a:pPr indent="-294640" lvl="0" marL="274320" rtl="0" algn="l">
              <a:lnSpc>
                <a:spcPct val="90000"/>
              </a:lnSpc>
              <a:spcBef>
                <a:spcPts val="600"/>
              </a:spcBef>
              <a:spcAft>
                <a:spcPts val="0"/>
              </a:spcAft>
              <a:buSzPts val="2000"/>
              <a:buChar char="●"/>
            </a:pPr>
            <a:r>
              <a:rPr lang="en-IN" sz="2000">
                <a:latin typeface="Times New Roman"/>
                <a:ea typeface="Times New Roman"/>
                <a:cs typeface="Times New Roman"/>
                <a:sym typeface="Times New Roman"/>
              </a:rPr>
              <a:t>Objective</a:t>
            </a:r>
            <a:endParaRPr sz="2000"/>
          </a:p>
          <a:p>
            <a:pPr indent="-167640" lvl="0" marL="274320" rtl="0" algn="l">
              <a:lnSpc>
                <a:spcPct val="90000"/>
              </a:lnSpc>
              <a:spcBef>
                <a:spcPts val="600"/>
              </a:spcBef>
              <a:spcAft>
                <a:spcPts val="0"/>
              </a:spcAft>
              <a:buSzPts val="1680"/>
              <a:buNone/>
            </a:pPr>
            <a:r>
              <a:t/>
            </a:r>
            <a:endParaRPr sz="2000">
              <a:latin typeface="Times New Roman"/>
              <a:ea typeface="Times New Roman"/>
              <a:cs typeface="Times New Roman"/>
              <a:sym typeface="Times New Roman"/>
            </a:endParaRPr>
          </a:p>
          <a:p>
            <a:pPr indent="-294640" lvl="0" marL="274320" rtl="0" algn="l">
              <a:lnSpc>
                <a:spcPct val="90000"/>
              </a:lnSpc>
              <a:spcBef>
                <a:spcPts val="600"/>
              </a:spcBef>
              <a:spcAft>
                <a:spcPts val="0"/>
              </a:spcAft>
              <a:buSzPts val="2000"/>
              <a:buChar char="●"/>
            </a:pPr>
            <a:r>
              <a:rPr lang="en-IN" sz="2000">
                <a:latin typeface="Times New Roman"/>
                <a:ea typeface="Times New Roman"/>
                <a:cs typeface="Times New Roman"/>
                <a:sym typeface="Times New Roman"/>
              </a:rPr>
              <a:t> Proposed System (Block diagram)</a:t>
            </a:r>
            <a:endParaRPr sz="2000"/>
          </a:p>
          <a:p>
            <a:pPr indent="0" lvl="0" marL="0" rtl="0" algn="l">
              <a:lnSpc>
                <a:spcPct val="90000"/>
              </a:lnSpc>
              <a:spcBef>
                <a:spcPts val="600"/>
              </a:spcBef>
              <a:spcAft>
                <a:spcPts val="0"/>
              </a:spcAft>
              <a:buSzPts val="1680"/>
              <a:buNone/>
            </a:pPr>
            <a:r>
              <a:t/>
            </a:r>
            <a:endParaRPr sz="2000">
              <a:latin typeface="Times New Roman"/>
              <a:ea typeface="Times New Roman"/>
              <a:cs typeface="Times New Roman"/>
              <a:sym typeface="Times New Roman"/>
            </a:endParaRPr>
          </a:p>
          <a:p>
            <a:pPr indent="-294640" lvl="0" marL="274320" rtl="0" algn="l">
              <a:lnSpc>
                <a:spcPct val="90000"/>
              </a:lnSpc>
              <a:spcBef>
                <a:spcPts val="600"/>
              </a:spcBef>
              <a:spcAft>
                <a:spcPts val="0"/>
              </a:spcAft>
              <a:buSzPts val="2000"/>
              <a:buChar char="●"/>
            </a:pPr>
            <a:r>
              <a:rPr lang="en-IN" sz="2000">
                <a:latin typeface="Times New Roman"/>
                <a:ea typeface="Times New Roman"/>
                <a:cs typeface="Times New Roman"/>
                <a:sym typeface="Times New Roman"/>
              </a:rPr>
              <a:t> Technology</a:t>
            </a:r>
            <a:endParaRPr sz="2000">
              <a:latin typeface="Times New Roman"/>
              <a:ea typeface="Times New Roman"/>
              <a:cs typeface="Times New Roman"/>
              <a:sym typeface="Times New Roman"/>
            </a:endParaRPr>
          </a:p>
          <a:p>
            <a:pPr indent="0" lvl="0" marL="274320" rtl="0" algn="l">
              <a:lnSpc>
                <a:spcPct val="90000"/>
              </a:lnSpc>
              <a:spcBef>
                <a:spcPts val="600"/>
              </a:spcBef>
              <a:spcAft>
                <a:spcPts val="0"/>
              </a:spcAft>
              <a:buNone/>
            </a:pPr>
            <a:r>
              <a:t/>
            </a:r>
            <a:endParaRPr sz="2000">
              <a:latin typeface="Times New Roman"/>
              <a:ea typeface="Times New Roman"/>
              <a:cs typeface="Times New Roman"/>
              <a:sym typeface="Times New Roman"/>
            </a:endParaRPr>
          </a:p>
          <a:p>
            <a:pPr indent="-294640" lvl="0" marL="274320" rtl="0" algn="l">
              <a:lnSpc>
                <a:spcPct val="90000"/>
              </a:lnSpc>
              <a:spcBef>
                <a:spcPts val="600"/>
              </a:spcBef>
              <a:spcAft>
                <a:spcPts val="0"/>
              </a:spcAft>
              <a:buSzPts val="2000"/>
              <a:buFont typeface="Times New Roman"/>
              <a:buChar char="●"/>
            </a:pPr>
            <a:r>
              <a:rPr lang="en-IN" sz="2000">
                <a:latin typeface="Times New Roman"/>
                <a:ea typeface="Times New Roman"/>
                <a:cs typeface="Times New Roman"/>
                <a:sym typeface="Times New Roman"/>
              </a:rPr>
              <a:t> Working</a:t>
            </a:r>
            <a:endParaRPr sz="2000">
              <a:latin typeface="Times New Roman"/>
              <a:ea typeface="Times New Roman"/>
              <a:cs typeface="Times New Roman"/>
              <a:sym typeface="Times New Roman"/>
            </a:endParaRPr>
          </a:p>
          <a:p>
            <a:pPr indent="0" lvl="0" marL="0" rtl="0" algn="l">
              <a:lnSpc>
                <a:spcPct val="90000"/>
              </a:lnSpc>
              <a:spcBef>
                <a:spcPts val="600"/>
              </a:spcBef>
              <a:spcAft>
                <a:spcPts val="0"/>
              </a:spcAft>
              <a:buSzPts val="1680"/>
              <a:buNone/>
            </a:pPr>
            <a:r>
              <a:t/>
            </a:r>
            <a:endParaRPr sz="2000">
              <a:latin typeface="Times New Roman"/>
              <a:ea typeface="Times New Roman"/>
              <a:cs typeface="Times New Roman"/>
              <a:sym typeface="Times New Roman"/>
            </a:endParaRPr>
          </a:p>
          <a:p>
            <a:pPr indent="-294640" lvl="0" marL="274320" rtl="0" algn="l">
              <a:lnSpc>
                <a:spcPct val="90000"/>
              </a:lnSpc>
              <a:spcBef>
                <a:spcPts val="600"/>
              </a:spcBef>
              <a:spcAft>
                <a:spcPts val="0"/>
              </a:spcAft>
              <a:buSzPts val="2000"/>
              <a:buChar char="●"/>
            </a:pPr>
            <a:r>
              <a:rPr lang="en-IN" sz="2000">
                <a:latin typeface="Times New Roman"/>
                <a:ea typeface="Times New Roman"/>
                <a:cs typeface="Times New Roman"/>
                <a:sym typeface="Times New Roman"/>
              </a:rPr>
              <a:t> Analysis</a:t>
            </a:r>
            <a:endParaRPr sz="2000"/>
          </a:p>
          <a:p>
            <a:pPr indent="-167640" lvl="0" marL="274320" rtl="0" algn="l">
              <a:lnSpc>
                <a:spcPct val="90000"/>
              </a:lnSpc>
              <a:spcBef>
                <a:spcPts val="600"/>
              </a:spcBef>
              <a:spcAft>
                <a:spcPts val="0"/>
              </a:spcAft>
              <a:buSzPts val="1680"/>
              <a:buNone/>
            </a:pPr>
            <a:r>
              <a:t/>
            </a:r>
            <a:endParaRPr sz="2000">
              <a:latin typeface="Times New Roman"/>
              <a:ea typeface="Times New Roman"/>
              <a:cs typeface="Times New Roman"/>
              <a:sym typeface="Times New Roman"/>
            </a:endParaRPr>
          </a:p>
          <a:p>
            <a:pPr indent="-294640" lvl="0" marL="274320" rtl="0" algn="l">
              <a:lnSpc>
                <a:spcPct val="90000"/>
              </a:lnSpc>
              <a:spcBef>
                <a:spcPts val="600"/>
              </a:spcBef>
              <a:spcAft>
                <a:spcPts val="1600"/>
              </a:spcAft>
              <a:buSzPts val="2000"/>
              <a:buChar char="●"/>
            </a:pPr>
            <a:r>
              <a:rPr lang="en-IN" sz="2000">
                <a:latin typeface="Times New Roman"/>
                <a:ea typeface="Times New Roman"/>
                <a:cs typeface="Times New Roman"/>
                <a:sym typeface="Times New Roman"/>
              </a:rPr>
              <a:t> Conclusion</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Lucida Sans"/>
              <a:buNone/>
            </a:pPr>
            <a:r>
              <a:rPr lang="en-IN">
                <a:latin typeface="Lucida Sans"/>
                <a:ea typeface="Lucida Sans"/>
                <a:cs typeface="Lucida Sans"/>
                <a:sym typeface="Lucida Sans"/>
              </a:rPr>
              <a:t>Introduction</a:t>
            </a:r>
            <a:endParaRPr/>
          </a:p>
        </p:txBody>
      </p:sp>
      <p:sp>
        <p:nvSpPr>
          <p:cNvPr id="98" name="Google Shape;98;p4"/>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274320" lvl="0" marL="274320" rtl="0" algn="l">
              <a:lnSpc>
                <a:spcPct val="80000"/>
              </a:lnSpc>
              <a:spcBef>
                <a:spcPts val="0"/>
              </a:spcBef>
              <a:spcAft>
                <a:spcPts val="0"/>
              </a:spcAft>
              <a:buSzPts val="1302"/>
              <a:buChar char="●"/>
            </a:pPr>
            <a:r>
              <a:rPr lang="en-IN" sz="1860"/>
              <a:t>As any organization, the company always look for knowing how the people feel about their product. Users provide the review or comments for product's feedback.</a:t>
            </a:r>
            <a:endParaRPr sz="1860"/>
          </a:p>
          <a:p>
            <a:pPr indent="-274320" lvl="0" marL="274320" rtl="0" algn="l">
              <a:lnSpc>
                <a:spcPct val="80000"/>
              </a:lnSpc>
              <a:spcBef>
                <a:spcPts val="600"/>
              </a:spcBef>
              <a:spcAft>
                <a:spcPts val="0"/>
              </a:spcAft>
              <a:buSzPts val="1302"/>
              <a:buChar char="●"/>
            </a:pPr>
            <a:r>
              <a:rPr lang="en-IN" sz="1860"/>
              <a:t>Sentiment Analysis works on the principle of Natural Language Processing by analysing the reviews/comments or feedback of users according to their sentiments given in rating. </a:t>
            </a:r>
            <a:endParaRPr sz="1860"/>
          </a:p>
          <a:p>
            <a:pPr indent="-274320" lvl="0" marL="274320" rtl="0" algn="l">
              <a:lnSpc>
                <a:spcPct val="80000"/>
              </a:lnSpc>
              <a:spcBef>
                <a:spcPts val="600"/>
              </a:spcBef>
              <a:spcAft>
                <a:spcPts val="0"/>
              </a:spcAft>
              <a:buSzPts val="1302"/>
              <a:buChar char="●"/>
            </a:pPr>
            <a:r>
              <a:rPr lang="en-IN" sz="1860"/>
              <a:t> Their can be a lot of reviews from users for a certain product and hence the dataset will vary accordingly.</a:t>
            </a:r>
            <a:endParaRPr/>
          </a:p>
          <a:p>
            <a:pPr indent="-274320" lvl="0" marL="274320" rtl="0" algn="l">
              <a:lnSpc>
                <a:spcPct val="80000"/>
              </a:lnSpc>
              <a:spcBef>
                <a:spcPts val="600"/>
              </a:spcBef>
              <a:spcAft>
                <a:spcPts val="1600"/>
              </a:spcAft>
              <a:buSzPts val="1302"/>
              <a:buChar char="●"/>
            </a:pPr>
            <a:r>
              <a:rPr lang="en-IN" sz="1860"/>
              <a:t> Here, we are building an website application to analyze the dataset of reviews of any organization concerning any product and provide an overall feedback for that product according to the user's provided reviews and ratings.</a:t>
            </a:r>
            <a:endParaRPr sz="186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Times New Roman"/>
              <a:buNone/>
            </a:pPr>
            <a:r>
              <a:rPr lang="en-IN">
                <a:latin typeface="Times New Roman"/>
                <a:ea typeface="Times New Roman"/>
                <a:cs typeface="Times New Roman"/>
                <a:sym typeface="Times New Roman"/>
              </a:rPr>
              <a:t>Proposed Model</a:t>
            </a:r>
            <a:br>
              <a:rPr b="1" lang="en-IN"/>
            </a:br>
            <a:endParaRPr/>
          </a:p>
        </p:txBody>
      </p:sp>
      <p:sp>
        <p:nvSpPr>
          <p:cNvPr id="104" name="Google Shape;104;p6"/>
          <p:cNvSpPr txBox="1"/>
          <p:nvPr>
            <p:ph idx="1" type="body"/>
          </p:nvPr>
        </p:nvSpPr>
        <p:spPr>
          <a:xfrm>
            <a:off x="457200" y="3886200"/>
            <a:ext cx="8001000" cy="2590800"/>
          </a:xfrm>
          <a:prstGeom prst="rect">
            <a:avLst/>
          </a:prstGeom>
          <a:noFill/>
          <a:ln>
            <a:noFill/>
          </a:ln>
        </p:spPr>
        <p:txBody>
          <a:bodyPr anchorCtr="0" anchor="t" bIns="45700" lIns="91425" spcFirstLastPara="1" rIns="91425" wrap="square" tIns="45700">
            <a:normAutofit/>
          </a:bodyPr>
          <a:lstStyle/>
          <a:p>
            <a:pPr indent="-334645" lvl="0" marL="274320" rtl="0" algn="l">
              <a:lnSpc>
                <a:spcPct val="80000"/>
              </a:lnSpc>
              <a:spcBef>
                <a:spcPts val="0"/>
              </a:spcBef>
              <a:spcAft>
                <a:spcPts val="0"/>
              </a:spcAft>
              <a:buSzPts val="2000"/>
              <a:buChar char="●"/>
            </a:pPr>
            <a:r>
              <a:rPr lang="en-IN" sz="2000">
                <a:latin typeface="Times New Roman"/>
                <a:ea typeface="Times New Roman"/>
                <a:cs typeface="Times New Roman"/>
                <a:sym typeface="Times New Roman"/>
              </a:rPr>
              <a:t>Our </a:t>
            </a:r>
            <a:r>
              <a:rPr lang="en-IN" sz="2000">
                <a:latin typeface="Times New Roman"/>
                <a:ea typeface="Times New Roman"/>
                <a:cs typeface="Times New Roman"/>
                <a:sym typeface="Times New Roman"/>
              </a:rPr>
              <a:t>project contains the following steps </a:t>
            </a:r>
            <a:endParaRPr sz="2000"/>
          </a:p>
          <a:p>
            <a:pPr indent="-355600" lvl="0" marL="457200" rtl="0" algn="l">
              <a:lnSpc>
                <a:spcPct val="80000"/>
              </a:lnSpc>
              <a:spcBef>
                <a:spcPts val="0"/>
              </a:spcBef>
              <a:spcAft>
                <a:spcPts val="0"/>
              </a:spcAft>
              <a:buSzPts val="2000"/>
              <a:buFont typeface="Times New Roman"/>
              <a:buAutoNum type="arabicPeriod"/>
            </a:pPr>
            <a:r>
              <a:rPr lang="en-IN" sz="2000">
                <a:latin typeface="Times New Roman"/>
                <a:ea typeface="Times New Roman"/>
                <a:cs typeface="Times New Roman"/>
                <a:sym typeface="Times New Roman"/>
              </a:rPr>
              <a:t>Cleaning of data</a:t>
            </a:r>
            <a:endParaRPr sz="2000">
              <a:latin typeface="Times New Roman"/>
              <a:ea typeface="Times New Roman"/>
              <a:cs typeface="Times New Roman"/>
              <a:sym typeface="Times New Roman"/>
            </a:endParaRPr>
          </a:p>
          <a:p>
            <a:pPr indent="-355600" lvl="0" marL="457200" rtl="0" algn="l">
              <a:lnSpc>
                <a:spcPct val="80000"/>
              </a:lnSpc>
              <a:spcBef>
                <a:spcPts val="0"/>
              </a:spcBef>
              <a:spcAft>
                <a:spcPts val="0"/>
              </a:spcAft>
              <a:buSzPts val="2000"/>
              <a:buFont typeface="Times New Roman"/>
              <a:buAutoNum type="arabicPeriod"/>
            </a:pPr>
            <a:r>
              <a:rPr lang="en-IN" sz="2000">
                <a:latin typeface="Times New Roman"/>
                <a:ea typeface="Times New Roman"/>
                <a:cs typeface="Times New Roman"/>
                <a:sym typeface="Times New Roman"/>
              </a:rPr>
              <a:t>If any review is in another language, then translating into English language</a:t>
            </a:r>
            <a:endParaRPr sz="2000"/>
          </a:p>
          <a:p>
            <a:pPr indent="-355600" lvl="0" marL="457200" rtl="0" algn="l">
              <a:lnSpc>
                <a:spcPct val="80000"/>
              </a:lnSpc>
              <a:spcBef>
                <a:spcPts val="0"/>
              </a:spcBef>
              <a:spcAft>
                <a:spcPts val="0"/>
              </a:spcAft>
              <a:buSzPts val="2000"/>
              <a:buFont typeface="Times New Roman"/>
              <a:buAutoNum type="arabicPeriod"/>
            </a:pPr>
            <a:r>
              <a:rPr lang="en-IN" sz="2000">
                <a:latin typeface="Times New Roman"/>
                <a:ea typeface="Times New Roman"/>
                <a:cs typeface="Times New Roman"/>
                <a:sym typeface="Times New Roman"/>
              </a:rPr>
              <a:t>Cleaned data is passed onto VADER algorithm</a:t>
            </a:r>
            <a:endParaRPr sz="2000"/>
          </a:p>
          <a:p>
            <a:pPr indent="-355600" lvl="0" marL="457200" rtl="0" algn="l">
              <a:lnSpc>
                <a:spcPct val="80000"/>
              </a:lnSpc>
              <a:spcBef>
                <a:spcPts val="0"/>
              </a:spcBef>
              <a:spcAft>
                <a:spcPts val="0"/>
              </a:spcAft>
              <a:buSzPts val="2000"/>
              <a:buFont typeface="Times New Roman"/>
              <a:buAutoNum type="arabicPeriod"/>
            </a:pPr>
            <a:r>
              <a:rPr lang="en-IN" sz="2000">
                <a:latin typeface="Times New Roman"/>
                <a:ea typeface="Times New Roman"/>
                <a:cs typeface="Times New Roman"/>
                <a:sym typeface="Times New Roman"/>
              </a:rPr>
              <a:t>The algorithm provides polarity based results which are classified as Positive, Negative and Neutral of individual review</a:t>
            </a:r>
            <a:endParaRPr sz="2000"/>
          </a:p>
          <a:p>
            <a:pPr indent="-355600" lvl="0" marL="457200" rtl="0" algn="l">
              <a:lnSpc>
                <a:spcPct val="80000"/>
              </a:lnSpc>
              <a:spcBef>
                <a:spcPts val="0"/>
              </a:spcBef>
              <a:spcAft>
                <a:spcPts val="0"/>
              </a:spcAft>
              <a:buSzPts val="2000"/>
              <a:buFont typeface="Times New Roman"/>
              <a:buAutoNum type="arabicPeriod"/>
            </a:pPr>
            <a:r>
              <a:rPr lang="en-IN" sz="2000">
                <a:latin typeface="Times New Roman"/>
                <a:ea typeface="Times New Roman"/>
                <a:cs typeface="Times New Roman"/>
                <a:sym typeface="Times New Roman"/>
              </a:rPr>
              <a:t>And hence, provides an overall review for that certain dataset chosen of any product</a:t>
            </a:r>
            <a:endParaRPr sz="2000">
              <a:latin typeface="Times New Roman"/>
              <a:ea typeface="Times New Roman"/>
              <a:cs typeface="Times New Roman"/>
              <a:sym typeface="Times New Roman"/>
            </a:endParaRPr>
          </a:p>
        </p:txBody>
      </p:sp>
      <p:pic>
        <p:nvPicPr>
          <p:cNvPr descr="https://lh5.googleusercontent.com/-LEnfe_ytJnPDjkKHAGQ85PzeuJFVh6nGvxpEcUSSwxkeZC6iaMiLbZeQKeRN6I-McaWOOmzSjBuXsoVLzr-vc3wiGegOpq_4VHzddTMGyXZHiswSpWe-B959voPU5zo6I52n3HUjA" id="105" name="Google Shape;105;p6"/>
          <p:cNvPicPr preferRelativeResize="0"/>
          <p:nvPr/>
        </p:nvPicPr>
        <p:blipFill rotWithShape="1">
          <a:blip r:embed="rId3">
            <a:alphaModFix/>
          </a:blip>
          <a:srcRect b="-6145" l="0" r="-6145" t="0"/>
          <a:stretch/>
        </p:blipFill>
        <p:spPr>
          <a:xfrm>
            <a:off x="180975" y="1371600"/>
            <a:ext cx="8660224" cy="2183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b="1" lang="en-IN"/>
              <a:t>Objectives</a:t>
            </a:r>
            <a:br>
              <a:rPr lang="en-IN"/>
            </a:br>
            <a:endParaRPr/>
          </a:p>
        </p:txBody>
      </p:sp>
      <p:sp>
        <p:nvSpPr>
          <p:cNvPr id="111" name="Google Shape;111;p5"/>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lnSpc>
                <a:spcPct val="80000"/>
              </a:lnSpc>
              <a:spcBef>
                <a:spcPts val="0"/>
              </a:spcBef>
              <a:spcAft>
                <a:spcPts val="0"/>
              </a:spcAft>
              <a:buSzPts val="1554"/>
              <a:buChar char="●"/>
            </a:pPr>
            <a:r>
              <a:rPr lang="en-IN" sz="2220"/>
              <a:t>This project is build across the idea of using technology for analyzing sentiments in user's reviews which is present in dataset. </a:t>
            </a:r>
            <a:endParaRPr sz="2220"/>
          </a:p>
          <a:p>
            <a:pPr indent="0" lvl="0" marL="274320" rtl="0" algn="l">
              <a:lnSpc>
                <a:spcPct val="80000"/>
              </a:lnSpc>
              <a:spcBef>
                <a:spcPts val="0"/>
              </a:spcBef>
              <a:spcAft>
                <a:spcPts val="0"/>
              </a:spcAft>
              <a:buNone/>
            </a:pPr>
            <a:r>
              <a:t/>
            </a:r>
            <a:endParaRPr sz="2220"/>
          </a:p>
          <a:p>
            <a:pPr indent="-274320" lvl="0" marL="274320" rtl="0" algn="l">
              <a:lnSpc>
                <a:spcPct val="80000"/>
              </a:lnSpc>
              <a:spcBef>
                <a:spcPts val="0"/>
              </a:spcBef>
              <a:spcAft>
                <a:spcPts val="0"/>
              </a:spcAft>
              <a:buSzPts val="1554"/>
              <a:buChar char="●"/>
            </a:pPr>
            <a:r>
              <a:rPr lang="en-IN" sz="2220"/>
              <a:t>Analyze Individual review/rating in terms with polarity i.e positive, negative and neutral responses.</a:t>
            </a:r>
            <a:endParaRPr sz="2220"/>
          </a:p>
          <a:p>
            <a:pPr indent="0" lvl="0" marL="274320" rtl="0" algn="l">
              <a:lnSpc>
                <a:spcPct val="80000"/>
              </a:lnSpc>
              <a:spcBef>
                <a:spcPts val="0"/>
              </a:spcBef>
              <a:spcAft>
                <a:spcPts val="0"/>
              </a:spcAft>
              <a:buNone/>
            </a:pPr>
            <a:r>
              <a:t/>
            </a:r>
            <a:endParaRPr sz="2220"/>
          </a:p>
          <a:p>
            <a:pPr indent="-274320" lvl="0" marL="274320" rtl="0" algn="l">
              <a:lnSpc>
                <a:spcPct val="80000"/>
              </a:lnSpc>
              <a:spcBef>
                <a:spcPts val="0"/>
              </a:spcBef>
              <a:spcAft>
                <a:spcPts val="0"/>
              </a:spcAft>
              <a:buSzPts val="1554"/>
              <a:buChar char="●"/>
            </a:pPr>
            <a:r>
              <a:rPr lang="en-IN" sz="2220"/>
              <a:t>Translate any other language in English language.</a:t>
            </a:r>
            <a:endParaRPr sz="2220"/>
          </a:p>
          <a:p>
            <a:pPr indent="0" lvl="0" marL="274320" rtl="0" algn="l">
              <a:lnSpc>
                <a:spcPct val="80000"/>
              </a:lnSpc>
              <a:spcBef>
                <a:spcPts val="600"/>
              </a:spcBef>
              <a:spcAft>
                <a:spcPts val="0"/>
              </a:spcAft>
              <a:buNone/>
            </a:pPr>
            <a:r>
              <a:t/>
            </a:r>
            <a:endParaRPr sz="2220"/>
          </a:p>
          <a:p>
            <a:pPr indent="-274320" lvl="0" marL="274320" rtl="0" algn="l">
              <a:lnSpc>
                <a:spcPct val="80000"/>
              </a:lnSpc>
              <a:spcBef>
                <a:spcPts val="600"/>
              </a:spcBef>
              <a:spcAft>
                <a:spcPts val="1600"/>
              </a:spcAft>
              <a:buSzPts val="1554"/>
              <a:buChar char="●"/>
            </a:pPr>
            <a:r>
              <a:rPr lang="en-IN" sz="2220"/>
              <a:t>Analyze through overall rating with Pie-Chart for better graphical representation.</a:t>
            </a:r>
            <a:endParaRPr sz="222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IN"/>
              <a:t>Technology Stack</a:t>
            </a:r>
            <a:endParaRPr/>
          </a:p>
        </p:txBody>
      </p:sp>
      <p:sp>
        <p:nvSpPr>
          <p:cNvPr id="117" name="Google Shape;117;p7"/>
          <p:cNvSpPr txBox="1"/>
          <p:nvPr>
            <p:ph idx="1" type="body"/>
          </p:nvPr>
        </p:nvSpPr>
        <p:spPr>
          <a:xfrm>
            <a:off x="381000" y="1524000"/>
            <a:ext cx="8534400" cy="5334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274320" lvl="0" marL="274320" rtl="0" algn="l">
              <a:spcBef>
                <a:spcPts val="0"/>
              </a:spcBef>
              <a:spcAft>
                <a:spcPts val="0"/>
              </a:spcAft>
              <a:buSzPts val="1680"/>
              <a:buChar char="●"/>
            </a:pPr>
            <a:r>
              <a:rPr lang="en-IN"/>
              <a:t>Programming language : Python</a:t>
            </a:r>
            <a:endParaRPr/>
          </a:p>
          <a:p>
            <a:pPr indent="0" lvl="0" marL="0" rtl="0" algn="l">
              <a:spcBef>
                <a:spcPts val="600"/>
              </a:spcBef>
              <a:spcAft>
                <a:spcPts val="0"/>
              </a:spcAft>
              <a:buSzPts val="1680"/>
              <a:buNone/>
            </a:pPr>
            <a:r>
              <a:t/>
            </a:r>
            <a:endParaRPr/>
          </a:p>
          <a:p>
            <a:pPr indent="-274320" lvl="0" marL="274320" rtl="0" algn="l">
              <a:spcBef>
                <a:spcPts val="600"/>
              </a:spcBef>
              <a:spcAft>
                <a:spcPts val="0"/>
              </a:spcAft>
              <a:buSzPts val="1680"/>
              <a:buChar char="●"/>
            </a:pPr>
            <a:r>
              <a:rPr lang="en-IN"/>
              <a:t>Technology : Natural Language Processing(NLP)</a:t>
            </a:r>
            <a:endParaRPr/>
          </a:p>
          <a:p>
            <a:pPr indent="0" lvl="0" marL="0" rtl="0" algn="l">
              <a:spcBef>
                <a:spcPts val="600"/>
              </a:spcBef>
              <a:spcAft>
                <a:spcPts val="0"/>
              </a:spcAft>
              <a:buSzPts val="1680"/>
              <a:buNone/>
            </a:pPr>
            <a:r>
              <a:t/>
            </a:r>
            <a:endParaRPr/>
          </a:p>
          <a:p>
            <a:pPr indent="-274320" lvl="0" marL="274320" rtl="0" algn="l">
              <a:spcBef>
                <a:spcPts val="600"/>
              </a:spcBef>
              <a:spcAft>
                <a:spcPts val="0"/>
              </a:spcAft>
              <a:buSzPts val="1680"/>
              <a:buChar char="●"/>
            </a:pPr>
            <a:r>
              <a:rPr lang="en-IN"/>
              <a:t>Libraries: vaderSentiment,  Google translate</a:t>
            </a:r>
            <a:endParaRPr/>
          </a:p>
          <a:p>
            <a:pPr indent="-167640" lvl="0" marL="274320" rtl="0" algn="l">
              <a:spcBef>
                <a:spcPts val="600"/>
              </a:spcBef>
              <a:spcAft>
                <a:spcPts val="0"/>
              </a:spcAft>
              <a:buSzPts val="1680"/>
              <a:buNone/>
            </a:pPr>
            <a:r>
              <a:t/>
            </a:r>
            <a:endParaRPr/>
          </a:p>
          <a:p>
            <a:pPr indent="-274320" lvl="0" marL="274320" rtl="0" algn="l">
              <a:spcBef>
                <a:spcPts val="600"/>
              </a:spcBef>
              <a:spcAft>
                <a:spcPts val="0"/>
              </a:spcAft>
              <a:buSzPts val="1680"/>
              <a:buChar char="●"/>
            </a:pPr>
            <a:r>
              <a:rPr lang="en-IN"/>
              <a:t>Framework : Django</a:t>
            </a:r>
            <a:endParaRPr/>
          </a:p>
          <a:p>
            <a:pPr indent="-167640" lvl="0" marL="274320" rtl="0" algn="l">
              <a:spcBef>
                <a:spcPts val="600"/>
              </a:spcBef>
              <a:spcAft>
                <a:spcPts val="1600"/>
              </a:spcAft>
              <a:buSzPts val="1680"/>
              <a:buNone/>
            </a:pPr>
            <a:r>
              <a:t/>
            </a:r>
            <a:endParaRPr sz="2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8"/>
          <p:cNvSpPr txBox="1"/>
          <p:nvPr>
            <p:ph type="title"/>
          </p:nvPr>
        </p:nvSpPr>
        <p:spPr>
          <a:xfrm>
            <a:off x="381000" y="228600"/>
            <a:ext cx="7467600" cy="914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2700"/>
              <a:buFont typeface="Century Schoolbook"/>
              <a:buNone/>
            </a:pPr>
            <a:r>
              <a:rPr b="1" lang="en-IN" sz="2700"/>
              <a:t> Working</a:t>
            </a:r>
            <a:br>
              <a:rPr lang="en-IN" sz="2700"/>
            </a:br>
            <a:endParaRPr sz="2700"/>
          </a:p>
        </p:txBody>
      </p:sp>
      <p:sp>
        <p:nvSpPr>
          <p:cNvPr id="123" name="Google Shape;123;p8"/>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369570" lvl="0" marL="457200" rtl="0" algn="l">
              <a:lnSpc>
                <a:spcPct val="90000"/>
              </a:lnSpc>
              <a:spcBef>
                <a:spcPts val="0"/>
              </a:spcBef>
              <a:spcAft>
                <a:spcPts val="0"/>
              </a:spcAft>
              <a:buSzPts val="2220"/>
              <a:buAutoNum type="arabicPeriod"/>
            </a:pPr>
            <a:r>
              <a:rPr lang="en-IN" sz="2220"/>
              <a:t> User will login at first.</a:t>
            </a:r>
            <a:endParaRPr sz="2220"/>
          </a:p>
          <a:p>
            <a:pPr indent="0" lvl="0" marL="457200" rtl="0" algn="l">
              <a:lnSpc>
                <a:spcPct val="90000"/>
              </a:lnSpc>
              <a:spcBef>
                <a:spcPts val="0"/>
              </a:spcBef>
              <a:spcAft>
                <a:spcPts val="0"/>
              </a:spcAft>
              <a:buNone/>
            </a:pPr>
            <a:r>
              <a:t/>
            </a:r>
            <a:endParaRPr sz="2220"/>
          </a:p>
          <a:p>
            <a:pPr indent="-369570" lvl="0" marL="457200" rtl="0" algn="l">
              <a:lnSpc>
                <a:spcPct val="90000"/>
              </a:lnSpc>
              <a:spcBef>
                <a:spcPts val="0"/>
              </a:spcBef>
              <a:spcAft>
                <a:spcPts val="0"/>
              </a:spcAft>
              <a:buSzPts val="2220"/>
              <a:buAutoNum type="arabicPeriod"/>
            </a:pPr>
            <a:r>
              <a:rPr lang="en-IN" sz="2220"/>
              <a:t>After successful login, the user will upload the dataset for analyzing reviews. </a:t>
            </a:r>
            <a:endParaRPr sz="2220"/>
          </a:p>
          <a:p>
            <a:pPr indent="0" lvl="0" marL="457200" rtl="0" algn="l">
              <a:lnSpc>
                <a:spcPct val="90000"/>
              </a:lnSpc>
              <a:spcBef>
                <a:spcPts val="0"/>
              </a:spcBef>
              <a:spcAft>
                <a:spcPts val="0"/>
              </a:spcAft>
              <a:buNone/>
            </a:pPr>
            <a:r>
              <a:t/>
            </a:r>
            <a:endParaRPr sz="2220"/>
          </a:p>
          <a:p>
            <a:pPr indent="-369570" lvl="0" marL="457200" rtl="0" algn="l">
              <a:lnSpc>
                <a:spcPct val="90000"/>
              </a:lnSpc>
              <a:spcBef>
                <a:spcPts val="0"/>
              </a:spcBef>
              <a:spcAft>
                <a:spcPts val="0"/>
              </a:spcAft>
              <a:buSzPts val="2220"/>
              <a:buAutoNum type="arabicPeriod"/>
            </a:pPr>
            <a:r>
              <a:rPr lang="en-IN" sz="2220"/>
              <a:t>User can also lookup for the previous files which were used for analyzing in History section.</a:t>
            </a:r>
            <a:endParaRPr/>
          </a:p>
          <a:p>
            <a:pPr indent="0" lvl="0" marL="457200" rtl="0" algn="l">
              <a:lnSpc>
                <a:spcPct val="90000"/>
              </a:lnSpc>
              <a:spcBef>
                <a:spcPts val="0"/>
              </a:spcBef>
              <a:spcAft>
                <a:spcPts val="0"/>
              </a:spcAft>
              <a:buNone/>
            </a:pPr>
            <a:r>
              <a:t/>
            </a:r>
            <a:endParaRPr/>
          </a:p>
          <a:p>
            <a:pPr indent="-369570" lvl="0" marL="457200" rtl="0" algn="l">
              <a:lnSpc>
                <a:spcPct val="90000"/>
              </a:lnSpc>
              <a:spcBef>
                <a:spcPts val="0"/>
              </a:spcBef>
              <a:spcAft>
                <a:spcPts val="0"/>
              </a:spcAft>
              <a:buSzPts val="2220"/>
              <a:buAutoNum type="arabicPeriod"/>
            </a:pPr>
            <a:r>
              <a:rPr lang="en-IN" sz="2220"/>
              <a:t>After successful upload, user can view the individual comments in that section</a:t>
            </a:r>
            <a:endParaRPr/>
          </a:p>
          <a:p>
            <a:pPr indent="0" lvl="0" marL="457200" rtl="0" algn="l">
              <a:lnSpc>
                <a:spcPct val="90000"/>
              </a:lnSpc>
              <a:spcBef>
                <a:spcPts val="0"/>
              </a:spcBef>
              <a:spcAft>
                <a:spcPts val="0"/>
              </a:spcAft>
              <a:buNone/>
            </a:pPr>
            <a:r>
              <a:t/>
            </a:r>
            <a:endParaRPr/>
          </a:p>
          <a:p>
            <a:pPr indent="-369570" lvl="0" marL="457200" rtl="0" algn="l">
              <a:lnSpc>
                <a:spcPct val="90000"/>
              </a:lnSpc>
              <a:spcBef>
                <a:spcPts val="0"/>
              </a:spcBef>
              <a:spcAft>
                <a:spcPts val="0"/>
              </a:spcAft>
              <a:buSzPts val="2220"/>
              <a:buAutoNum type="arabicPeriod"/>
            </a:pPr>
            <a:r>
              <a:rPr lang="en-IN" sz="2220"/>
              <a:t>User can also look for Pie Chart for overall analysis of the selected dataset.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IN"/>
              <a:t>Analysis</a:t>
            </a:r>
            <a:endParaRPr/>
          </a:p>
        </p:txBody>
      </p:sp>
      <p:sp>
        <p:nvSpPr>
          <p:cNvPr id="129" name="Google Shape;129;p9"/>
          <p:cNvSpPr txBox="1"/>
          <p:nvPr>
            <p:ph idx="1" type="body"/>
          </p:nvPr>
        </p:nvSpPr>
        <p:spPr>
          <a:xfrm>
            <a:off x="304800" y="1600200"/>
            <a:ext cx="8153400" cy="4800600"/>
          </a:xfrm>
          <a:prstGeom prst="rect">
            <a:avLst/>
          </a:prstGeom>
          <a:noFill/>
          <a:ln>
            <a:noFill/>
          </a:ln>
        </p:spPr>
        <p:txBody>
          <a:bodyPr anchorCtr="0" anchor="t" bIns="45700" lIns="91425" spcFirstLastPara="1" rIns="91425" wrap="square" tIns="45700">
            <a:normAutofit/>
          </a:bodyPr>
          <a:lstStyle/>
          <a:p>
            <a:pPr indent="-274320" lvl="0" marL="274320" rtl="0" algn="l">
              <a:lnSpc>
                <a:spcPct val="80000"/>
              </a:lnSpc>
              <a:spcBef>
                <a:spcPts val="0"/>
              </a:spcBef>
              <a:spcAft>
                <a:spcPts val="0"/>
              </a:spcAft>
              <a:buSzPts val="1680"/>
              <a:buFont typeface="Times New Roman"/>
              <a:buNone/>
            </a:pPr>
            <a:r>
              <a:rPr lang="en-IN"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274320" lvl="0" marL="274320" rtl="0" algn="l">
              <a:lnSpc>
                <a:spcPct val="90000"/>
              </a:lnSpc>
              <a:spcBef>
                <a:spcPts val="600"/>
              </a:spcBef>
              <a:spcAft>
                <a:spcPts val="0"/>
              </a:spcAft>
              <a:buSzPts val="1680"/>
              <a:buChar char="●"/>
            </a:pPr>
            <a:r>
              <a:rPr lang="en-IN"/>
              <a:t>Our proposed Model will consume only dataset which is supposed to be analyzed, thus it fulfils the most important requirement.</a:t>
            </a:r>
            <a:endParaRPr/>
          </a:p>
          <a:p>
            <a:pPr indent="-274320" lvl="0" marL="274320" rtl="0" algn="l">
              <a:lnSpc>
                <a:spcPct val="90000"/>
              </a:lnSpc>
              <a:spcBef>
                <a:spcPts val="600"/>
              </a:spcBef>
              <a:spcAft>
                <a:spcPts val="0"/>
              </a:spcAft>
              <a:buSzPts val="1680"/>
              <a:buChar char="●"/>
            </a:pPr>
            <a:r>
              <a:rPr lang="en-IN"/>
              <a:t> By using the above system, organization will realize how the ratings and reviews are given by the customers for that product and hence can look how much the product is more positive, negative or neutral.</a:t>
            </a:r>
            <a:endParaRPr/>
          </a:p>
          <a:p>
            <a:pPr indent="-274320" lvl="0" marL="274320" rtl="0" algn="l">
              <a:lnSpc>
                <a:spcPct val="90000"/>
              </a:lnSpc>
              <a:spcBef>
                <a:spcPts val="600"/>
              </a:spcBef>
              <a:spcAft>
                <a:spcPts val="1600"/>
              </a:spcAft>
              <a:buSzPts val="1680"/>
              <a:buChar char="●"/>
            </a:pPr>
            <a:r>
              <a:rPr lang="en-IN"/>
              <a:t> And also, can directly view the chart for the organization's dataset for that product.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2015-02-22T06:32:36Z</dcterms:created>
  <dc:creator>Reetu</dc:creator>
</cp:coreProperties>
</file>