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62" r:id="rId2"/>
    <p:sldId id="257" r:id="rId3"/>
    <p:sldId id="258" r:id="rId4"/>
    <p:sldId id="259" r:id="rId5"/>
    <p:sldId id="261"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310" r:id="rId20"/>
    <p:sldId id="311" r:id="rId21"/>
    <p:sldId id="312" r:id="rId22"/>
    <p:sldId id="306" r:id="rId23"/>
    <p:sldId id="278" r:id="rId24"/>
    <p:sldId id="305" r:id="rId25"/>
    <p:sldId id="308" r:id="rId26"/>
    <p:sldId id="309"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30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47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722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1710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485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039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4739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78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2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852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324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85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036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077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685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5/3/2021</a:t>
            </a:fld>
            <a:endParaRPr lang="en-US" dirty="0"/>
          </a:p>
        </p:txBody>
      </p:sp>
    </p:spTree>
    <p:extLst>
      <p:ext uri="{BB962C8B-B14F-4D97-AF65-F5344CB8AC3E}">
        <p14:creationId xmlns:p14="http://schemas.microsoft.com/office/powerpoint/2010/main" val="157899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946467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1979-C241-4960-B5B9-F54F58454D4B}"/>
              </a:ext>
            </a:extLst>
          </p:cNvPr>
          <p:cNvSpPr>
            <a:spLocks noGrp="1"/>
          </p:cNvSpPr>
          <p:nvPr>
            <p:ph type="ctrTitle"/>
          </p:nvPr>
        </p:nvSpPr>
        <p:spPr>
          <a:xfrm>
            <a:off x="1800519" y="326476"/>
            <a:ext cx="7312058" cy="905070"/>
          </a:xfrm>
        </p:spPr>
        <p:txBody>
          <a:bodyPr>
            <a:normAutofit fontScale="90000"/>
          </a:bodyPr>
          <a:lstStyle/>
          <a:p>
            <a:r>
              <a:rPr lang="en-US" dirty="0">
                <a:solidFill>
                  <a:schemeClr val="tx1"/>
                </a:solidFill>
                <a:latin typeface="Algerian" panose="04020705040A02060702" pitchFamily="82" charset="0"/>
              </a:rPr>
              <a:t>Online Grocery shop</a:t>
            </a:r>
            <a:endParaRPr lang="en-IN" dirty="0">
              <a:solidFill>
                <a:schemeClr val="tx1"/>
              </a:solidFill>
              <a:latin typeface="Algerian" panose="04020705040A02060702" pitchFamily="82" charset="0"/>
            </a:endParaRPr>
          </a:p>
        </p:txBody>
      </p:sp>
      <p:pic>
        <p:nvPicPr>
          <p:cNvPr id="9" name="Picture 8">
            <a:extLst>
              <a:ext uri="{FF2B5EF4-FFF2-40B4-BE49-F238E27FC236}">
                <a16:creationId xmlns:a16="http://schemas.microsoft.com/office/drawing/2014/main" id="{BE889246-18B8-42FA-B067-4BCE2B5FC773}"/>
              </a:ext>
            </a:extLst>
          </p:cNvPr>
          <p:cNvPicPr>
            <a:picLocks noChangeAspect="1"/>
          </p:cNvPicPr>
          <p:nvPr/>
        </p:nvPicPr>
        <p:blipFill>
          <a:blip r:embed="rId2"/>
          <a:stretch>
            <a:fillRect/>
          </a:stretch>
        </p:blipFill>
        <p:spPr>
          <a:xfrm>
            <a:off x="531845" y="2752531"/>
            <a:ext cx="5887617" cy="4012162"/>
          </a:xfrm>
          <a:prstGeom prst="rect">
            <a:avLst/>
          </a:prstGeom>
        </p:spPr>
      </p:pic>
      <p:pic>
        <p:nvPicPr>
          <p:cNvPr id="15" name="Picture 14">
            <a:extLst>
              <a:ext uri="{FF2B5EF4-FFF2-40B4-BE49-F238E27FC236}">
                <a16:creationId xmlns:a16="http://schemas.microsoft.com/office/drawing/2014/main" id="{79E0BCDA-BB4C-47AB-87D7-5D99555075D6}"/>
              </a:ext>
            </a:extLst>
          </p:cNvPr>
          <p:cNvPicPr>
            <a:picLocks noChangeAspect="1"/>
          </p:cNvPicPr>
          <p:nvPr/>
        </p:nvPicPr>
        <p:blipFill>
          <a:blip r:embed="rId3"/>
          <a:stretch>
            <a:fillRect/>
          </a:stretch>
        </p:blipFill>
        <p:spPr>
          <a:xfrm>
            <a:off x="6428793" y="2752531"/>
            <a:ext cx="5231362" cy="3900196"/>
          </a:xfrm>
          <a:prstGeom prst="rect">
            <a:avLst/>
          </a:prstGeom>
        </p:spPr>
      </p:pic>
    </p:spTree>
    <p:extLst>
      <p:ext uri="{BB962C8B-B14F-4D97-AF65-F5344CB8AC3E}">
        <p14:creationId xmlns:p14="http://schemas.microsoft.com/office/powerpoint/2010/main" val="330124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6EB054-C759-4CD2-A981-F87F50AACA43}"/>
              </a:ext>
            </a:extLst>
          </p:cNvPr>
          <p:cNvSpPr/>
          <p:nvPr/>
        </p:nvSpPr>
        <p:spPr>
          <a:xfrm>
            <a:off x="111967" y="354564"/>
            <a:ext cx="9032033" cy="1508105"/>
          </a:xfrm>
          <a:prstGeom prst="rect">
            <a:avLst/>
          </a:prstGeom>
        </p:spPr>
        <p:txBody>
          <a:bodyPr wrap="square">
            <a:spAutoFit/>
          </a:bodyPr>
          <a:lstStyle/>
          <a:p>
            <a:r>
              <a:rPr lang="en-US" sz="2000" dirty="0">
                <a:solidFill>
                  <a:srgbClr val="FF0000"/>
                </a:solidFill>
                <a:latin typeface="Algerian" panose="04020705040A02060702" pitchFamily="82" charset="0"/>
              </a:rPr>
              <a:t>Software Used   -</a:t>
            </a:r>
            <a:endParaRPr lang="en-US" dirty="0">
              <a:solidFill>
                <a:srgbClr val="FF0000"/>
              </a:solidFill>
              <a:latin typeface="Algerian" panose="04020705040A02060702" pitchFamily="82" charset="0"/>
            </a:endParaRPr>
          </a:p>
          <a:p>
            <a:endParaRPr lang="en-US" sz="800" dirty="0">
              <a:solidFill>
                <a:srgbClr val="FF0000"/>
              </a:solidFill>
              <a:latin typeface="Algerian" panose="04020705040A02060702" pitchFamily="82" charset="0"/>
            </a:endParaRPr>
          </a:p>
          <a:p>
            <a:endParaRPr lang="en-US" sz="800" dirty="0">
              <a:solidFill>
                <a:srgbClr val="FF0000"/>
              </a:solidFill>
              <a:latin typeface="Algerian" panose="04020705040A02060702" pitchFamily="82" charset="0"/>
            </a:endParaRPr>
          </a:p>
          <a:p>
            <a:br>
              <a:rPr lang="en-US" sz="800" dirty="0">
                <a:solidFill>
                  <a:srgbClr val="FF0000"/>
                </a:solidFill>
                <a:latin typeface="Algerian" panose="04020705040A02060702" pitchFamily="82" charset="0"/>
              </a:rPr>
            </a:br>
            <a:r>
              <a:rPr lang="en-US" sz="2400" dirty="0"/>
              <a:t>* </a:t>
            </a:r>
            <a:r>
              <a:rPr lang="en-US" sz="2400" dirty="0" err="1"/>
              <a:t>Pythgon</a:t>
            </a:r>
            <a:r>
              <a:rPr lang="en-US" sz="2400" dirty="0"/>
              <a:t> interpreter </a:t>
            </a:r>
          </a:p>
          <a:p>
            <a:r>
              <a:rPr lang="en-US" sz="2400" dirty="0"/>
              <a:t>*Chrome and any other browser</a:t>
            </a:r>
            <a:endParaRPr lang="en-IN" sz="2400" dirty="0"/>
          </a:p>
        </p:txBody>
      </p:sp>
    </p:spTree>
    <p:extLst>
      <p:ext uri="{BB962C8B-B14F-4D97-AF65-F5344CB8AC3E}">
        <p14:creationId xmlns:p14="http://schemas.microsoft.com/office/powerpoint/2010/main" val="229357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B8F5E1-3835-4A85-94F2-CADC89C487ED}"/>
              </a:ext>
            </a:extLst>
          </p:cNvPr>
          <p:cNvSpPr/>
          <p:nvPr/>
        </p:nvSpPr>
        <p:spPr>
          <a:xfrm>
            <a:off x="261257" y="457200"/>
            <a:ext cx="8882743" cy="2739211"/>
          </a:xfrm>
          <a:prstGeom prst="rect">
            <a:avLst/>
          </a:prstGeom>
        </p:spPr>
        <p:txBody>
          <a:bodyPr wrap="square">
            <a:spAutoFit/>
          </a:bodyPr>
          <a:lstStyle/>
          <a:p>
            <a:r>
              <a:rPr lang="en-US" sz="4000" dirty="0">
                <a:solidFill>
                  <a:srgbClr val="FF0000"/>
                </a:solidFill>
                <a:latin typeface="Algerian" panose="04020705040A02060702" pitchFamily="82" charset="0"/>
              </a:rPr>
              <a:t>frontend  -</a:t>
            </a:r>
          </a:p>
          <a:p>
            <a:r>
              <a:rPr lang="en-US" sz="4400" dirty="0">
                <a:latin typeface="Aldhabi" panose="01000000000000000000" pitchFamily="2" charset="-78"/>
                <a:cs typeface="Aldhabi" panose="01000000000000000000" pitchFamily="2" charset="-78"/>
              </a:rPr>
              <a:t>*HTML </a:t>
            </a:r>
          </a:p>
          <a:p>
            <a:r>
              <a:rPr lang="en-US" sz="4400" dirty="0">
                <a:latin typeface="Aldhabi" panose="01000000000000000000" pitchFamily="2" charset="-78"/>
                <a:cs typeface="Aldhabi" panose="01000000000000000000" pitchFamily="2" charset="-78"/>
              </a:rPr>
              <a:t>*CSS</a:t>
            </a:r>
          </a:p>
          <a:p>
            <a:r>
              <a:rPr lang="en-US" sz="4400" dirty="0">
                <a:latin typeface="Aldhabi" panose="01000000000000000000" pitchFamily="2" charset="-78"/>
                <a:cs typeface="Aldhabi" panose="01000000000000000000" pitchFamily="2" charset="-78"/>
              </a:rPr>
              <a:t>* Bootstrap</a:t>
            </a:r>
          </a:p>
        </p:txBody>
      </p:sp>
    </p:spTree>
    <p:extLst>
      <p:ext uri="{BB962C8B-B14F-4D97-AF65-F5344CB8AC3E}">
        <p14:creationId xmlns:p14="http://schemas.microsoft.com/office/powerpoint/2010/main" val="367327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F18FB9-E6B2-45E3-BC25-B237F3ADA557}"/>
              </a:ext>
            </a:extLst>
          </p:cNvPr>
          <p:cNvSpPr/>
          <p:nvPr/>
        </p:nvSpPr>
        <p:spPr>
          <a:xfrm>
            <a:off x="289249" y="559838"/>
            <a:ext cx="8854751" cy="2400657"/>
          </a:xfrm>
          <a:prstGeom prst="rect">
            <a:avLst/>
          </a:prstGeom>
        </p:spPr>
        <p:txBody>
          <a:bodyPr wrap="square">
            <a:spAutoFit/>
          </a:bodyPr>
          <a:lstStyle/>
          <a:p>
            <a:r>
              <a:rPr lang="en-US" sz="4400" dirty="0">
                <a:solidFill>
                  <a:srgbClr val="FF0000"/>
                </a:solidFill>
                <a:latin typeface="Algerian" panose="04020705040A02060702" pitchFamily="82" charset="0"/>
              </a:rPr>
              <a:t>Backend –</a:t>
            </a:r>
          </a:p>
          <a:p>
            <a:r>
              <a:rPr lang="en-US" sz="3200" dirty="0">
                <a:latin typeface="Aldhabi" panose="01000000000000000000" pitchFamily="2" charset="-78"/>
                <a:cs typeface="Aldhabi" panose="01000000000000000000" pitchFamily="2" charset="-78"/>
              </a:rPr>
              <a:t>*python Django</a:t>
            </a:r>
          </a:p>
          <a:p>
            <a:r>
              <a:rPr lang="en-US" sz="3200" dirty="0">
                <a:latin typeface="Aldhabi" panose="01000000000000000000" pitchFamily="2" charset="-78"/>
                <a:cs typeface="Aldhabi" panose="01000000000000000000" pitchFamily="2" charset="-78"/>
              </a:rPr>
              <a:t>*SQLLITE (DATABASE)</a:t>
            </a:r>
          </a:p>
          <a:p>
            <a:endParaRPr lang="en-US" sz="800" dirty="0">
              <a:solidFill>
                <a:srgbClr val="FF0000"/>
              </a:solidFill>
              <a:latin typeface="Algerian" panose="04020705040A02060702" pitchFamily="82" charset="0"/>
            </a:endParaRPr>
          </a:p>
          <a:p>
            <a:endParaRPr lang="en-US" sz="800" dirty="0">
              <a:solidFill>
                <a:srgbClr val="FF0000"/>
              </a:solidFill>
              <a:latin typeface="Algerian" panose="04020705040A02060702" pitchFamily="82" charset="0"/>
            </a:endParaRPr>
          </a:p>
          <a:p>
            <a:br>
              <a:rPr lang="en-US" sz="800" dirty="0">
                <a:solidFill>
                  <a:srgbClr val="FF0000"/>
                </a:solidFill>
                <a:latin typeface="Algerian" panose="04020705040A02060702" pitchFamily="82" charset="0"/>
              </a:rPr>
            </a:br>
            <a:endParaRPr lang="en-IN" dirty="0"/>
          </a:p>
        </p:txBody>
      </p:sp>
    </p:spTree>
    <p:extLst>
      <p:ext uri="{BB962C8B-B14F-4D97-AF65-F5344CB8AC3E}">
        <p14:creationId xmlns:p14="http://schemas.microsoft.com/office/powerpoint/2010/main" val="276780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5E1C4-BCB0-4BB1-A0B1-D804543D5BA8}"/>
              </a:ext>
            </a:extLst>
          </p:cNvPr>
          <p:cNvSpPr/>
          <p:nvPr/>
        </p:nvSpPr>
        <p:spPr>
          <a:xfrm>
            <a:off x="130340" y="166893"/>
            <a:ext cx="11635273" cy="6001643"/>
          </a:xfrm>
          <a:prstGeom prst="rect">
            <a:avLst/>
          </a:prstGeom>
        </p:spPr>
        <p:txBody>
          <a:bodyPr wrap="square">
            <a:spAutoFit/>
          </a:bodyPr>
          <a:lstStyle/>
          <a:p>
            <a:r>
              <a:rPr lang="en-US" sz="3600" dirty="0">
                <a:solidFill>
                  <a:srgbClr val="FF0000"/>
                </a:solidFill>
                <a:latin typeface="Algerian" panose="04020705040A02060702" pitchFamily="82" charset="0"/>
              </a:rPr>
              <a:t>System design –</a:t>
            </a:r>
          </a:p>
          <a:p>
            <a:endParaRPr lang="en-US" sz="3600" dirty="0">
              <a:solidFill>
                <a:srgbClr val="FF0000"/>
              </a:solidFill>
              <a:latin typeface="Algerian" panose="04020705040A02060702" pitchFamily="82" charset="0"/>
            </a:endParaRPr>
          </a:p>
          <a:p>
            <a:r>
              <a:rPr lang="en-US" sz="3600" dirty="0"/>
              <a:t>Unified Modeling Language:</a:t>
            </a:r>
          </a:p>
          <a:p>
            <a:r>
              <a:rPr lang="en-US" sz="3600" dirty="0"/>
              <a:t>*UML stands for unified modeling language .Its is a third generation method for specifying visualization and documenting the artifacts of an object oriented system under development .Object modeling is process by which the logical object in real world are represented by actually object in program </a:t>
            </a:r>
          </a:p>
          <a:p>
            <a:endParaRPr lang="en-US" sz="800" dirty="0">
              <a:solidFill>
                <a:srgbClr val="FF0000"/>
              </a:solidFill>
              <a:latin typeface="Algerian" panose="04020705040A02060702" pitchFamily="82" charset="0"/>
            </a:endParaRPr>
          </a:p>
          <a:p>
            <a:endParaRPr lang="en-US" sz="800" dirty="0">
              <a:solidFill>
                <a:srgbClr val="FF0000"/>
              </a:solidFill>
              <a:latin typeface="Algerian" panose="04020705040A02060702" pitchFamily="82" charset="0"/>
            </a:endParaRPr>
          </a:p>
          <a:p>
            <a:br>
              <a:rPr lang="en-US" sz="800" dirty="0">
                <a:solidFill>
                  <a:srgbClr val="FF0000"/>
                </a:solidFill>
                <a:latin typeface="Algerian" panose="04020705040A02060702" pitchFamily="82" charset="0"/>
              </a:rPr>
            </a:br>
            <a:r>
              <a:rPr lang="en-US" sz="3600" dirty="0">
                <a:solidFill>
                  <a:srgbClr val="FF0000"/>
                </a:solidFill>
                <a:latin typeface="Algerian" panose="04020705040A02060702" pitchFamily="82" charset="0"/>
              </a:rPr>
              <a:t> </a:t>
            </a:r>
            <a:endParaRPr lang="en-IN" sz="3600" dirty="0"/>
          </a:p>
        </p:txBody>
      </p:sp>
    </p:spTree>
    <p:extLst>
      <p:ext uri="{BB962C8B-B14F-4D97-AF65-F5344CB8AC3E}">
        <p14:creationId xmlns:p14="http://schemas.microsoft.com/office/powerpoint/2010/main" val="170165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4074-2CF3-4ECD-BA49-9F83B9632132}"/>
              </a:ext>
            </a:extLst>
          </p:cNvPr>
          <p:cNvSpPr>
            <a:spLocks noGrp="1"/>
          </p:cNvSpPr>
          <p:nvPr>
            <p:ph type="title"/>
          </p:nvPr>
        </p:nvSpPr>
        <p:spPr>
          <a:xfrm>
            <a:off x="141402" y="263950"/>
            <a:ext cx="10477107" cy="2771481"/>
          </a:xfrm>
        </p:spPr>
        <p:txBody>
          <a:bodyPr>
            <a:normAutofit/>
          </a:bodyPr>
          <a:lstStyle/>
          <a:p>
            <a:r>
              <a:rPr lang="en-US" sz="3200" dirty="0">
                <a:solidFill>
                  <a:schemeClr val="tx1"/>
                </a:solidFill>
                <a:latin typeface="+mn-lt"/>
              </a:rPr>
              <a:t>* The Unified Modelling Language Encompasses a no of  models </a:t>
            </a:r>
            <a:br>
              <a:rPr lang="en-US" sz="3200" dirty="0">
                <a:solidFill>
                  <a:schemeClr val="tx1"/>
                </a:solidFill>
                <a:latin typeface="+mn-lt"/>
              </a:rPr>
            </a:br>
            <a:r>
              <a:rPr lang="en-US" sz="3200" dirty="0">
                <a:solidFill>
                  <a:schemeClr val="tx1"/>
                </a:solidFill>
                <a:latin typeface="+mn-lt"/>
              </a:rPr>
              <a:t>*  Use case diagrams </a:t>
            </a:r>
            <a:br>
              <a:rPr lang="en-US" sz="3200" dirty="0">
                <a:solidFill>
                  <a:schemeClr val="tx1"/>
                </a:solidFill>
                <a:latin typeface="+mn-lt"/>
              </a:rPr>
            </a:br>
            <a:r>
              <a:rPr lang="en-US" sz="3200" dirty="0">
                <a:solidFill>
                  <a:schemeClr val="tx1"/>
                </a:solidFill>
                <a:latin typeface="+mn-lt"/>
              </a:rPr>
              <a:t>* Class diagrams </a:t>
            </a:r>
            <a:br>
              <a:rPr lang="en-US" sz="3200" dirty="0">
                <a:solidFill>
                  <a:schemeClr val="tx1"/>
                </a:solidFill>
                <a:latin typeface="+mn-lt"/>
              </a:rPr>
            </a:br>
            <a:r>
              <a:rPr lang="en-US" sz="3200" dirty="0">
                <a:solidFill>
                  <a:schemeClr val="tx1"/>
                </a:solidFill>
                <a:latin typeface="+mn-lt"/>
              </a:rPr>
              <a:t>* Sequence diagrams </a:t>
            </a:r>
            <a:endParaRPr lang="en-IN" sz="3200" dirty="0">
              <a:solidFill>
                <a:schemeClr val="tx1"/>
              </a:solidFill>
              <a:latin typeface="+mn-lt"/>
            </a:endParaRPr>
          </a:p>
        </p:txBody>
      </p:sp>
    </p:spTree>
    <p:extLst>
      <p:ext uri="{BB962C8B-B14F-4D97-AF65-F5344CB8AC3E}">
        <p14:creationId xmlns:p14="http://schemas.microsoft.com/office/powerpoint/2010/main" val="383342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4998-C874-466A-9445-779AA425F1A7}"/>
              </a:ext>
            </a:extLst>
          </p:cNvPr>
          <p:cNvSpPr>
            <a:spLocks noGrp="1"/>
          </p:cNvSpPr>
          <p:nvPr>
            <p:ph type="title"/>
          </p:nvPr>
        </p:nvSpPr>
        <p:spPr>
          <a:xfrm>
            <a:off x="28281" y="886121"/>
            <a:ext cx="10603976" cy="2941162"/>
          </a:xfrm>
        </p:spPr>
        <p:txBody>
          <a:bodyPr>
            <a:normAutofit fontScale="90000"/>
          </a:bodyPr>
          <a:lstStyle/>
          <a:p>
            <a:r>
              <a:rPr lang="en-US" dirty="0">
                <a:solidFill>
                  <a:srgbClr val="FF0000"/>
                </a:solidFill>
                <a:latin typeface="Algerian" panose="04020705040A02060702" pitchFamily="82" charset="0"/>
              </a:rPr>
              <a:t>Use case diagram:</a:t>
            </a: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r>
              <a:rPr lang="en-US" sz="3100" dirty="0">
                <a:solidFill>
                  <a:schemeClr val="tx1"/>
                </a:solidFill>
                <a:latin typeface="+mn-lt"/>
              </a:rPr>
              <a:t>* Use case diagram consist of use cases and actors and shows the interaction between them </a:t>
            </a:r>
            <a:br>
              <a:rPr lang="en-US" sz="3100" dirty="0">
                <a:solidFill>
                  <a:schemeClr val="tx1"/>
                </a:solidFill>
                <a:latin typeface="+mn-lt"/>
              </a:rPr>
            </a:br>
            <a:r>
              <a:rPr lang="en-US" sz="3100" dirty="0">
                <a:solidFill>
                  <a:schemeClr val="tx1"/>
                </a:solidFill>
                <a:latin typeface="+mn-lt"/>
              </a:rPr>
              <a:t>* The main purpose is to show the interaction between the use case and the actor </a:t>
            </a:r>
            <a:br>
              <a:rPr lang="en-US" sz="3100" dirty="0">
                <a:solidFill>
                  <a:schemeClr val="tx1"/>
                </a:solidFill>
                <a:latin typeface="+mn-lt"/>
              </a:rPr>
            </a:br>
            <a:r>
              <a:rPr lang="en-US" sz="3100" dirty="0">
                <a:solidFill>
                  <a:schemeClr val="tx1"/>
                </a:solidFill>
                <a:latin typeface="+mn-lt"/>
              </a:rPr>
              <a:t>* To represent the system requirement from users perspective </a:t>
            </a:r>
            <a:br>
              <a:rPr lang="en-US" sz="3100" dirty="0">
                <a:solidFill>
                  <a:schemeClr val="tx1"/>
                </a:solidFill>
                <a:latin typeface="+mn-lt"/>
              </a:rPr>
            </a:br>
            <a:r>
              <a:rPr lang="en-US" sz="3100" dirty="0">
                <a:solidFill>
                  <a:schemeClr val="tx1"/>
                </a:solidFill>
                <a:latin typeface="+mn-lt"/>
              </a:rPr>
              <a:t>* the use cases are the function that are to be perform in the module</a:t>
            </a:r>
            <a:endParaRPr lang="en-IN" sz="3100" dirty="0">
              <a:solidFill>
                <a:schemeClr val="tx1"/>
              </a:solidFill>
              <a:latin typeface="+mn-lt"/>
            </a:endParaRPr>
          </a:p>
        </p:txBody>
      </p:sp>
    </p:spTree>
    <p:extLst>
      <p:ext uri="{BB962C8B-B14F-4D97-AF65-F5344CB8AC3E}">
        <p14:creationId xmlns:p14="http://schemas.microsoft.com/office/powerpoint/2010/main" val="355836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90F4AD-EC12-4217-9B8E-0BA55C75524C}"/>
              </a:ext>
            </a:extLst>
          </p:cNvPr>
          <p:cNvSpPr/>
          <p:nvPr/>
        </p:nvSpPr>
        <p:spPr>
          <a:xfrm>
            <a:off x="4088876" y="790084"/>
            <a:ext cx="3921550" cy="579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6C2CECFA-F834-4CBF-80C0-6C1A6D8C7FEB}"/>
              </a:ext>
            </a:extLst>
          </p:cNvPr>
          <p:cNvSpPr/>
          <p:nvPr/>
        </p:nvSpPr>
        <p:spPr>
          <a:xfrm>
            <a:off x="4930219" y="1066996"/>
            <a:ext cx="2573514" cy="77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Manage products</a:t>
            </a:r>
            <a:endParaRPr lang="en-IN"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4" name="Oval 3">
            <a:extLst>
              <a:ext uri="{FF2B5EF4-FFF2-40B4-BE49-F238E27FC236}">
                <a16:creationId xmlns:a16="http://schemas.microsoft.com/office/drawing/2014/main" id="{2A2A43EF-26A4-407F-A4B3-148D6A6F9992}"/>
              </a:ext>
            </a:extLst>
          </p:cNvPr>
          <p:cNvSpPr/>
          <p:nvPr/>
        </p:nvSpPr>
        <p:spPr>
          <a:xfrm>
            <a:off x="4930219" y="2347274"/>
            <a:ext cx="2573515" cy="867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Manage feedback</a:t>
            </a:r>
            <a:endParaRPr lang="en-IN" sz="1400" dirty="0">
              <a:solidFill>
                <a:schemeClr val="tx1"/>
              </a:solidFill>
            </a:endParaRPr>
          </a:p>
        </p:txBody>
      </p:sp>
      <p:sp>
        <p:nvSpPr>
          <p:cNvPr id="5" name="Oval 4">
            <a:extLst>
              <a:ext uri="{FF2B5EF4-FFF2-40B4-BE49-F238E27FC236}">
                <a16:creationId xmlns:a16="http://schemas.microsoft.com/office/drawing/2014/main" id="{6525BE28-6F94-47AE-9337-E70A2C5F2768}"/>
              </a:ext>
            </a:extLst>
          </p:cNvPr>
          <p:cNvSpPr/>
          <p:nvPr/>
        </p:nvSpPr>
        <p:spPr>
          <a:xfrm>
            <a:off x="4930219" y="3908588"/>
            <a:ext cx="2573516" cy="867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Manage Booking</a:t>
            </a:r>
            <a:endParaRPr lang="en-IN" sz="1600" dirty="0">
              <a:solidFill>
                <a:schemeClr val="tx1"/>
              </a:solidFill>
            </a:endParaRPr>
          </a:p>
        </p:txBody>
      </p:sp>
      <p:sp>
        <p:nvSpPr>
          <p:cNvPr id="6" name="Oval 5">
            <a:extLst>
              <a:ext uri="{FF2B5EF4-FFF2-40B4-BE49-F238E27FC236}">
                <a16:creationId xmlns:a16="http://schemas.microsoft.com/office/drawing/2014/main" id="{27571C42-5995-439D-A7D4-9D8BF8376914}"/>
              </a:ext>
            </a:extLst>
          </p:cNvPr>
          <p:cNvSpPr/>
          <p:nvPr/>
        </p:nvSpPr>
        <p:spPr>
          <a:xfrm>
            <a:off x="4930218" y="5326733"/>
            <a:ext cx="2573516" cy="730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Manage Users</a:t>
            </a:r>
            <a:endParaRPr lang="en-IN" sz="1600" dirty="0">
              <a:solidFill>
                <a:schemeClr val="tx1"/>
              </a:solidFill>
            </a:endParaRPr>
          </a:p>
        </p:txBody>
      </p:sp>
      <p:sp>
        <p:nvSpPr>
          <p:cNvPr id="8" name="Oval 7">
            <a:extLst>
              <a:ext uri="{FF2B5EF4-FFF2-40B4-BE49-F238E27FC236}">
                <a16:creationId xmlns:a16="http://schemas.microsoft.com/office/drawing/2014/main" id="{49B6C114-AE0D-4CE5-B889-C022DADF7485}"/>
              </a:ext>
            </a:extLst>
          </p:cNvPr>
          <p:cNvSpPr/>
          <p:nvPr/>
        </p:nvSpPr>
        <p:spPr>
          <a:xfrm>
            <a:off x="9935852" y="1884184"/>
            <a:ext cx="669303" cy="75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D1B9947E-AE89-4E39-9744-2F2F15EB8B04}"/>
              </a:ext>
            </a:extLst>
          </p:cNvPr>
          <p:cNvCxnSpPr>
            <a:cxnSpLocks/>
          </p:cNvCxnSpPr>
          <p:nvPr/>
        </p:nvCxnSpPr>
        <p:spPr>
          <a:xfrm flipH="1">
            <a:off x="952107" y="2639505"/>
            <a:ext cx="622169" cy="575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38235-D182-4724-B498-8EFF5CB98B7A}"/>
              </a:ext>
            </a:extLst>
          </p:cNvPr>
          <p:cNvCxnSpPr>
            <a:cxnSpLocks/>
          </p:cNvCxnSpPr>
          <p:nvPr/>
        </p:nvCxnSpPr>
        <p:spPr>
          <a:xfrm>
            <a:off x="10268147" y="2596494"/>
            <a:ext cx="16496" cy="217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CA7E97-4D6A-4E1F-B70A-7F98D1BE0C56}"/>
              </a:ext>
            </a:extLst>
          </p:cNvPr>
          <p:cNvCxnSpPr>
            <a:cxnSpLocks/>
            <a:stCxn id="8" idx="4"/>
          </p:cNvCxnSpPr>
          <p:nvPr/>
        </p:nvCxnSpPr>
        <p:spPr>
          <a:xfrm>
            <a:off x="10270504" y="2639505"/>
            <a:ext cx="608028" cy="66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13B031B-EE22-4A7E-9EDC-56AB3031141D}"/>
              </a:ext>
            </a:extLst>
          </p:cNvPr>
          <p:cNvCxnSpPr>
            <a:cxnSpLocks/>
            <a:stCxn id="8" idx="4"/>
          </p:cNvCxnSpPr>
          <p:nvPr/>
        </p:nvCxnSpPr>
        <p:spPr>
          <a:xfrm flipH="1">
            <a:off x="9662475" y="2639505"/>
            <a:ext cx="608029" cy="575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8F34EA0-3215-46B5-848C-1190667794AC}"/>
              </a:ext>
            </a:extLst>
          </p:cNvPr>
          <p:cNvCxnSpPr>
            <a:cxnSpLocks/>
          </p:cNvCxnSpPr>
          <p:nvPr/>
        </p:nvCxnSpPr>
        <p:spPr>
          <a:xfrm>
            <a:off x="10303497" y="4769963"/>
            <a:ext cx="669303" cy="82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3DB28DE-5CBD-4883-9A63-292798BC47A7}"/>
              </a:ext>
            </a:extLst>
          </p:cNvPr>
          <p:cNvCxnSpPr>
            <a:cxnSpLocks/>
          </p:cNvCxnSpPr>
          <p:nvPr/>
        </p:nvCxnSpPr>
        <p:spPr>
          <a:xfrm flipH="1">
            <a:off x="9935853" y="4769963"/>
            <a:ext cx="339364" cy="82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CF53107-CE80-467D-A645-4CE0680960EB}"/>
              </a:ext>
            </a:extLst>
          </p:cNvPr>
          <p:cNvCxnSpPr>
            <a:cxnSpLocks/>
            <a:endCxn id="8" idx="2"/>
          </p:cNvCxnSpPr>
          <p:nvPr/>
        </p:nvCxnSpPr>
        <p:spPr>
          <a:xfrm>
            <a:off x="7843100" y="1432874"/>
            <a:ext cx="2092752" cy="82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6782296B-327A-4470-BEA6-826296571764}"/>
              </a:ext>
            </a:extLst>
          </p:cNvPr>
          <p:cNvCxnSpPr>
            <a:cxnSpLocks/>
          </p:cNvCxnSpPr>
          <p:nvPr/>
        </p:nvCxnSpPr>
        <p:spPr>
          <a:xfrm>
            <a:off x="7741762" y="2780907"/>
            <a:ext cx="17156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3592BAC-9592-43F0-B20B-6FECA1458F31}"/>
              </a:ext>
            </a:extLst>
          </p:cNvPr>
          <p:cNvCxnSpPr>
            <a:cxnSpLocks/>
          </p:cNvCxnSpPr>
          <p:nvPr/>
        </p:nvCxnSpPr>
        <p:spPr>
          <a:xfrm flipV="1">
            <a:off x="7708767" y="3214540"/>
            <a:ext cx="1748675" cy="1076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F1D17112-057F-4F7A-B478-1488731A3EA1}"/>
              </a:ext>
            </a:extLst>
          </p:cNvPr>
          <p:cNvCxnSpPr>
            <a:cxnSpLocks/>
          </p:cNvCxnSpPr>
          <p:nvPr/>
        </p:nvCxnSpPr>
        <p:spPr>
          <a:xfrm flipV="1">
            <a:off x="2102177" y="1593129"/>
            <a:ext cx="2356701" cy="668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56DFAA4E-36BE-40AD-8ABA-9B563F4D2E74}"/>
              </a:ext>
            </a:extLst>
          </p:cNvPr>
          <p:cNvCxnSpPr>
            <a:cxnSpLocks/>
          </p:cNvCxnSpPr>
          <p:nvPr/>
        </p:nvCxnSpPr>
        <p:spPr>
          <a:xfrm flipV="1">
            <a:off x="2432115" y="2780907"/>
            <a:ext cx="2026763" cy="648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089745A5-471C-4D45-9F8B-812FE54234C5}"/>
              </a:ext>
            </a:extLst>
          </p:cNvPr>
          <p:cNvCxnSpPr>
            <a:cxnSpLocks/>
          </p:cNvCxnSpPr>
          <p:nvPr/>
        </p:nvCxnSpPr>
        <p:spPr>
          <a:xfrm flipV="1">
            <a:off x="2601798" y="4081806"/>
            <a:ext cx="2122604" cy="820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Oval 113">
            <a:extLst>
              <a:ext uri="{FF2B5EF4-FFF2-40B4-BE49-F238E27FC236}">
                <a16:creationId xmlns:a16="http://schemas.microsoft.com/office/drawing/2014/main" id="{34FD156A-CFD0-4774-A629-A5B1D1C90ACE}"/>
              </a:ext>
            </a:extLst>
          </p:cNvPr>
          <p:cNvSpPr/>
          <p:nvPr/>
        </p:nvSpPr>
        <p:spPr>
          <a:xfrm>
            <a:off x="1187777" y="1970202"/>
            <a:ext cx="772998" cy="66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5" name="Straight Connector 114">
            <a:extLst>
              <a:ext uri="{FF2B5EF4-FFF2-40B4-BE49-F238E27FC236}">
                <a16:creationId xmlns:a16="http://schemas.microsoft.com/office/drawing/2014/main" id="{87917254-515D-449F-B03C-708F5C982161}"/>
              </a:ext>
            </a:extLst>
          </p:cNvPr>
          <p:cNvCxnSpPr>
            <a:cxnSpLocks/>
            <a:stCxn id="114" idx="4"/>
          </p:cNvCxnSpPr>
          <p:nvPr/>
        </p:nvCxnSpPr>
        <p:spPr>
          <a:xfrm>
            <a:off x="1574276" y="2639505"/>
            <a:ext cx="12569" cy="1715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B274B30-DD40-4E1A-861C-C893ED31DA76}"/>
              </a:ext>
            </a:extLst>
          </p:cNvPr>
          <p:cNvCxnSpPr>
            <a:cxnSpLocks/>
            <a:stCxn id="114" idx="4"/>
          </p:cNvCxnSpPr>
          <p:nvPr/>
        </p:nvCxnSpPr>
        <p:spPr>
          <a:xfrm>
            <a:off x="1574276" y="2639505"/>
            <a:ext cx="688157" cy="66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D7022AD-2465-45A0-9AC7-7C81C5FCB3E6}"/>
              </a:ext>
            </a:extLst>
          </p:cNvPr>
          <p:cNvCxnSpPr/>
          <p:nvPr/>
        </p:nvCxnSpPr>
        <p:spPr>
          <a:xfrm>
            <a:off x="1586845" y="4355184"/>
            <a:ext cx="675588" cy="546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0270CC3-C07B-47BB-87DF-A9EAF99EC222}"/>
              </a:ext>
            </a:extLst>
          </p:cNvPr>
          <p:cNvCxnSpPr/>
          <p:nvPr/>
        </p:nvCxnSpPr>
        <p:spPr>
          <a:xfrm flipH="1">
            <a:off x="1055802" y="4355184"/>
            <a:ext cx="518474" cy="42067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itle 118">
            <a:extLst>
              <a:ext uri="{FF2B5EF4-FFF2-40B4-BE49-F238E27FC236}">
                <a16:creationId xmlns:a16="http://schemas.microsoft.com/office/drawing/2014/main" id="{391C232C-F13C-4EB2-A1C8-E592CF215C1A}"/>
              </a:ext>
            </a:extLst>
          </p:cNvPr>
          <p:cNvSpPr>
            <a:spLocks noGrp="1"/>
          </p:cNvSpPr>
          <p:nvPr>
            <p:ph type="title"/>
          </p:nvPr>
        </p:nvSpPr>
        <p:spPr>
          <a:xfrm>
            <a:off x="84841" y="196198"/>
            <a:ext cx="4732255" cy="173216"/>
          </a:xfrm>
        </p:spPr>
        <p:txBody>
          <a:bodyPr>
            <a:noAutofit/>
          </a:bodyPr>
          <a:lstStyle/>
          <a:p>
            <a:r>
              <a:rPr lang="en-US" sz="2000" dirty="0">
                <a:solidFill>
                  <a:srgbClr val="FF0000"/>
                </a:solidFill>
                <a:latin typeface="Algerian" panose="04020705040A02060702" pitchFamily="82" charset="0"/>
              </a:rPr>
              <a:t> Use Case Diagram between ADMIN and SYSTEM :</a:t>
            </a:r>
            <a:endParaRPr lang="en-IN" sz="2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35233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A4F8EF-B01B-4A65-A832-A618C07D3F06}"/>
              </a:ext>
            </a:extLst>
          </p:cNvPr>
          <p:cNvSpPr/>
          <p:nvPr/>
        </p:nvSpPr>
        <p:spPr>
          <a:xfrm>
            <a:off x="3857133" y="605674"/>
            <a:ext cx="3921550" cy="6035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D7ED1258-F7C2-4651-8972-8F4730BD19FD}"/>
              </a:ext>
            </a:extLst>
          </p:cNvPr>
          <p:cNvSpPr/>
          <p:nvPr/>
        </p:nvSpPr>
        <p:spPr>
          <a:xfrm>
            <a:off x="1187777" y="1970202"/>
            <a:ext cx="772998" cy="66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 name="Straight Connector 3">
            <a:extLst>
              <a:ext uri="{FF2B5EF4-FFF2-40B4-BE49-F238E27FC236}">
                <a16:creationId xmlns:a16="http://schemas.microsoft.com/office/drawing/2014/main" id="{5FEE0B52-E67E-4A96-8673-272A51640E62}"/>
              </a:ext>
            </a:extLst>
          </p:cNvPr>
          <p:cNvCxnSpPr>
            <a:cxnSpLocks/>
            <a:stCxn id="3" idx="4"/>
          </p:cNvCxnSpPr>
          <p:nvPr/>
        </p:nvCxnSpPr>
        <p:spPr>
          <a:xfrm>
            <a:off x="1574276" y="2639505"/>
            <a:ext cx="12569" cy="1715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2722F18-5068-4F90-B59C-F8C979D13F53}"/>
              </a:ext>
            </a:extLst>
          </p:cNvPr>
          <p:cNvCxnSpPr>
            <a:cxnSpLocks/>
            <a:stCxn id="3" idx="4"/>
          </p:cNvCxnSpPr>
          <p:nvPr/>
        </p:nvCxnSpPr>
        <p:spPr>
          <a:xfrm>
            <a:off x="1574276" y="2639505"/>
            <a:ext cx="688157" cy="66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B4080EF-959F-4E1A-B1D2-0740DF2DF84B}"/>
              </a:ext>
            </a:extLst>
          </p:cNvPr>
          <p:cNvCxnSpPr/>
          <p:nvPr/>
        </p:nvCxnSpPr>
        <p:spPr>
          <a:xfrm>
            <a:off x="1586845" y="4355184"/>
            <a:ext cx="675588" cy="546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C8D427-3146-4BF3-AC2D-4B813F7A8C8A}"/>
              </a:ext>
            </a:extLst>
          </p:cNvPr>
          <p:cNvCxnSpPr/>
          <p:nvPr/>
        </p:nvCxnSpPr>
        <p:spPr>
          <a:xfrm flipH="1">
            <a:off x="1055802" y="4355184"/>
            <a:ext cx="518474" cy="42067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BD99B48-DA8B-4224-87DE-986D7471FF4E}"/>
              </a:ext>
            </a:extLst>
          </p:cNvPr>
          <p:cNvSpPr/>
          <p:nvPr/>
        </p:nvSpPr>
        <p:spPr>
          <a:xfrm>
            <a:off x="9659335" y="1726676"/>
            <a:ext cx="772998" cy="66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837BC1BC-8E87-4899-9645-FE85E7F4F729}"/>
              </a:ext>
            </a:extLst>
          </p:cNvPr>
          <p:cNvCxnSpPr>
            <a:cxnSpLocks/>
            <a:stCxn id="8" idx="4"/>
          </p:cNvCxnSpPr>
          <p:nvPr/>
        </p:nvCxnSpPr>
        <p:spPr>
          <a:xfrm>
            <a:off x="10045834" y="2395979"/>
            <a:ext cx="12569" cy="1715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F5AE17E-6B27-41F8-AC3F-E97C23060E8E}"/>
              </a:ext>
            </a:extLst>
          </p:cNvPr>
          <p:cNvCxnSpPr>
            <a:cxnSpLocks/>
            <a:stCxn id="8" idx="4"/>
          </p:cNvCxnSpPr>
          <p:nvPr/>
        </p:nvCxnSpPr>
        <p:spPr>
          <a:xfrm>
            <a:off x="10045834" y="2395979"/>
            <a:ext cx="688157" cy="66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1E25E-4274-4A1E-920F-A5F2AE1B90D9}"/>
              </a:ext>
            </a:extLst>
          </p:cNvPr>
          <p:cNvCxnSpPr/>
          <p:nvPr/>
        </p:nvCxnSpPr>
        <p:spPr>
          <a:xfrm>
            <a:off x="10058403" y="4099875"/>
            <a:ext cx="675588" cy="546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A62396-A6DD-4CAC-B378-AA1837441C26}"/>
              </a:ext>
            </a:extLst>
          </p:cNvPr>
          <p:cNvCxnSpPr>
            <a:cxnSpLocks/>
          </p:cNvCxnSpPr>
          <p:nvPr/>
        </p:nvCxnSpPr>
        <p:spPr>
          <a:xfrm flipH="1">
            <a:off x="9527360" y="4111658"/>
            <a:ext cx="518474" cy="523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1CB273-A1A4-458D-BD56-E46CFEB850EC}"/>
              </a:ext>
            </a:extLst>
          </p:cNvPr>
          <p:cNvCxnSpPr>
            <a:cxnSpLocks/>
          </p:cNvCxnSpPr>
          <p:nvPr/>
        </p:nvCxnSpPr>
        <p:spPr>
          <a:xfrm flipV="1">
            <a:off x="2102177" y="1593129"/>
            <a:ext cx="2356701" cy="668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ECFD5A7-0FE4-486C-AF40-7FE5A1A9A2F5}"/>
              </a:ext>
            </a:extLst>
          </p:cNvPr>
          <p:cNvCxnSpPr>
            <a:cxnSpLocks/>
          </p:cNvCxnSpPr>
          <p:nvPr/>
        </p:nvCxnSpPr>
        <p:spPr>
          <a:xfrm flipV="1">
            <a:off x="2432115" y="2780907"/>
            <a:ext cx="2026763" cy="648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9478461-3F7F-4123-A738-3148300249C5}"/>
              </a:ext>
            </a:extLst>
          </p:cNvPr>
          <p:cNvCxnSpPr>
            <a:cxnSpLocks/>
          </p:cNvCxnSpPr>
          <p:nvPr/>
        </p:nvCxnSpPr>
        <p:spPr>
          <a:xfrm flipV="1">
            <a:off x="2601798" y="4081806"/>
            <a:ext cx="2122604" cy="820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E81463F4-41CA-42C6-8CFE-40638B4FFEB5}"/>
              </a:ext>
            </a:extLst>
          </p:cNvPr>
          <p:cNvSpPr/>
          <p:nvPr/>
        </p:nvSpPr>
        <p:spPr>
          <a:xfrm>
            <a:off x="4807671" y="2576660"/>
            <a:ext cx="2394409" cy="729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Cancels</a:t>
            </a:r>
            <a:endParaRPr lang="en-IN" dirty="0"/>
          </a:p>
        </p:txBody>
      </p:sp>
      <p:sp>
        <p:nvSpPr>
          <p:cNvPr id="21" name="Oval 20">
            <a:extLst>
              <a:ext uri="{FF2B5EF4-FFF2-40B4-BE49-F238E27FC236}">
                <a16:creationId xmlns:a16="http://schemas.microsoft.com/office/drawing/2014/main" id="{FFC55FED-B0FD-4173-8385-9F8C6EA1D3DA}"/>
              </a:ext>
            </a:extLst>
          </p:cNvPr>
          <p:cNvSpPr/>
          <p:nvPr/>
        </p:nvSpPr>
        <p:spPr>
          <a:xfrm>
            <a:off x="4856378" y="3943350"/>
            <a:ext cx="2394408" cy="721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endParaRPr lang="en-IN" dirty="0"/>
          </a:p>
        </p:txBody>
      </p:sp>
      <p:sp>
        <p:nvSpPr>
          <p:cNvPr id="22" name="Oval 21">
            <a:extLst>
              <a:ext uri="{FF2B5EF4-FFF2-40B4-BE49-F238E27FC236}">
                <a16:creationId xmlns:a16="http://schemas.microsoft.com/office/drawing/2014/main" id="{E27D8F0B-4703-4887-9682-D861198FFCFF}"/>
              </a:ext>
            </a:extLst>
          </p:cNvPr>
          <p:cNvSpPr/>
          <p:nvPr/>
        </p:nvSpPr>
        <p:spPr>
          <a:xfrm>
            <a:off x="4835950" y="5302380"/>
            <a:ext cx="2479250" cy="721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 back</a:t>
            </a:r>
            <a:endParaRPr lang="en-IN" dirty="0"/>
          </a:p>
        </p:txBody>
      </p:sp>
      <p:sp>
        <p:nvSpPr>
          <p:cNvPr id="23" name="Oval 22">
            <a:extLst>
              <a:ext uri="{FF2B5EF4-FFF2-40B4-BE49-F238E27FC236}">
                <a16:creationId xmlns:a16="http://schemas.microsoft.com/office/drawing/2014/main" id="{ADA96E57-2CC7-41E2-820A-DBDAD2EAC626}"/>
              </a:ext>
            </a:extLst>
          </p:cNvPr>
          <p:cNvSpPr/>
          <p:nvPr/>
        </p:nvSpPr>
        <p:spPr>
          <a:xfrm>
            <a:off x="4807671" y="1209970"/>
            <a:ext cx="2443115" cy="729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Booking</a:t>
            </a:r>
            <a:endParaRPr lang="en-IN" dirty="0"/>
          </a:p>
        </p:txBody>
      </p:sp>
      <p:cxnSp>
        <p:nvCxnSpPr>
          <p:cNvPr id="25" name="Straight Arrow Connector 24">
            <a:extLst>
              <a:ext uri="{FF2B5EF4-FFF2-40B4-BE49-F238E27FC236}">
                <a16:creationId xmlns:a16="http://schemas.microsoft.com/office/drawing/2014/main" id="{A785DE48-7277-496A-98D2-08FD4579532F}"/>
              </a:ext>
            </a:extLst>
          </p:cNvPr>
          <p:cNvCxnSpPr/>
          <p:nvPr/>
        </p:nvCxnSpPr>
        <p:spPr>
          <a:xfrm>
            <a:off x="7569724" y="1726676"/>
            <a:ext cx="1847653" cy="535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7F485B0-3E5D-4708-9F8D-B7D360F71DB3}"/>
              </a:ext>
            </a:extLst>
          </p:cNvPr>
          <p:cNvCxnSpPr/>
          <p:nvPr/>
        </p:nvCxnSpPr>
        <p:spPr>
          <a:xfrm flipV="1">
            <a:off x="7503736" y="2950590"/>
            <a:ext cx="150829" cy="114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E41760-1AE7-408C-B0B6-852065293996}"/>
              </a:ext>
            </a:extLst>
          </p:cNvPr>
          <p:cNvCxnSpPr/>
          <p:nvPr/>
        </p:nvCxnSpPr>
        <p:spPr>
          <a:xfrm flipV="1">
            <a:off x="7654565" y="2576660"/>
            <a:ext cx="1762812" cy="729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836F9B1-889F-40C2-9D50-98E5BF6A6BC3}"/>
              </a:ext>
            </a:extLst>
          </p:cNvPr>
          <p:cNvCxnSpPr>
            <a:cxnSpLocks/>
          </p:cNvCxnSpPr>
          <p:nvPr/>
        </p:nvCxnSpPr>
        <p:spPr>
          <a:xfrm flipV="1">
            <a:off x="7588579" y="3429000"/>
            <a:ext cx="1913645" cy="1062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EA45E03-6775-49F8-BC4C-B21480DAEBEA}"/>
              </a:ext>
            </a:extLst>
          </p:cNvPr>
          <p:cNvCxnSpPr>
            <a:cxnSpLocks/>
            <a:stCxn id="3" idx="4"/>
          </p:cNvCxnSpPr>
          <p:nvPr/>
        </p:nvCxnSpPr>
        <p:spPr>
          <a:xfrm flipH="1">
            <a:off x="996490" y="2639505"/>
            <a:ext cx="577786" cy="46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7470636-4D1B-4467-A69B-14EF018BA58D}"/>
              </a:ext>
            </a:extLst>
          </p:cNvPr>
          <p:cNvCxnSpPr>
            <a:cxnSpLocks/>
            <a:stCxn id="8" idx="4"/>
          </p:cNvCxnSpPr>
          <p:nvPr/>
        </p:nvCxnSpPr>
        <p:spPr>
          <a:xfrm flipH="1">
            <a:off x="9472368" y="2395979"/>
            <a:ext cx="573466" cy="55461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ADC3FAF-BD4E-4587-974A-104966F885CA}"/>
              </a:ext>
            </a:extLst>
          </p:cNvPr>
          <p:cNvSpPr/>
          <p:nvPr/>
        </p:nvSpPr>
        <p:spPr>
          <a:xfrm>
            <a:off x="110700" y="115324"/>
            <a:ext cx="5759910" cy="369332"/>
          </a:xfrm>
          <a:prstGeom prst="rect">
            <a:avLst/>
          </a:prstGeom>
        </p:spPr>
        <p:txBody>
          <a:bodyPr wrap="none">
            <a:spAutoFit/>
          </a:bodyPr>
          <a:lstStyle/>
          <a:p>
            <a:r>
              <a:rPr lang="en-US" dirty="0">
                <a:solidFill>
                  <a:srgbClr val="FF0000"/>
                </a:solidFill>
                <a:latin typeface="Algerian" panose="04020705040A02060702" pitchFamily="82" charset="0"/>
              </a:rPr>
              <a:t> Use Case Diagram between ADMIN and SYSTEM :</a:t>
            </a:r>
            <a:endParaRPr lang="en-IN" dirty="0"/>
          </a:p>
        </p:txBody>
      </p:sp>
    </p:spTree>
    <p:extLst>
      <p:ext uri="{BB962C8B-B14F-4D97-AF65-F5344CB8AC3E}">
        <p14:creationId xmlns:p14="http://schemas.microsoft.com/office/powerpoint/2010/main" val="47684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D413-B5F2-45D3-9220-291C9588C1F5}"/>
              </a:ext>
            </a:extLst>
          </p:cNvPr>
          <p:cNvSpPr>
            <a:spLocks noGrp="1"/>
          </p:cNvSpPr>
          <p:nvPr>
            <p:ph type="title"/>
          </p:nvPr>
        </p:nvSpPr>
        <p:spPr>
          <a:xfrm>
            <a:off x="659876" y="1640264"/>
            <a:ext cx="10693924" cy="50424"/>
          </a:xfrm>
        </p:spPr>
        <p:txBody>
          <a:bodyPr>
            <a:normAutofit fontScale="90000"/>
          </a:bodyPr>
          <a:lstStyle/>
          <a:p>
            <a:r>
              <a:rPr lang="en-US" dirty="0">
                <a:solidFill>
                  <a:srgbClr val="FF0000"/>
                </a:solidFill>
                <a:latin typeface="Algerian" panose="04020705040A02060702" pitchFamily="82" charset="0"/>
              </a:rPr>
              <a:t>Sequence Diagram :</a:t>
            </a: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r>
              <a:rPr lang="en-US" sz="3600" dirty="0">
                <a:solidFill>
                  <a:schemeClr val="tx1"/>
                </a:solidFill>
                <a:latin typeface="+mn-lt"/>
              </a:rPr>
              <a:t>The purpose of Sequence diagram is to show the flow of the functionality  through a use in case .In the other worlds we call it a mapping process in terms of data transfers form the actor through the corresponding objects </a:t>
            </a:r>
            <a:endParaRPr lang="en-IN" sz="3600" dirty="0">
              <a:solidFill>
                <a:schemeClr val="tx1"/>
              </a:solidFill>
              <a:latin typeface="+mn-lt"/>
            </a:endParaRPr>
          </a:p>
        </p:txBody>
      </p:sp>
    </p:spTree>
    <p:extLst>
      <p:ext uri="{BB962C8B-B14F-4D97-AF65-F5344CB8AC3E}">
        <p14:creationId xmlns:p14="http://schemas.microsoft.com/office/powerpoint/2010/main" val="142275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F95A-AF50-43B6-BED5-CF4FEA2F143D}"/>
              </a:ext>
            </a:extLst>
          </p:cNvPr>
          <p:cNvSpPr>
            <a:spLocks noGrp="1"/>
          </p:cNvSpPr>
          <p:nvPr>
            <p:ph type="title"/>
          </p:nvPr>
        </p:nvSpPr>
        <p:spPr/>
        <p:txBody>
          <a:bodyPr>
            <a:normAutofit/>
          </a:bodyPr>
          <a:lstStyle/>
          <a:p>
            <a:r>
              <a:rPr lang="en-US" sz="5400" dirty="0">
                <a:solidFill>
                  <a:schemeClr val="tx1"/>
                </a:solidFill>
                <a:latin typeface="Algerian" panose="04020705040A02060702" pitchFamily="82" charset="0"/>
              </a:rPr>
              <a:t>Sequence Diagram -</a:t>
            </a:r>
            <a:endParaRPr lang="en-IN" sz="5400" dirty="0">
              <a:solidFill>
                <a:schemeClr val="tx1"/>
              </a:solidFill>
            </a:endParaRPr>
          </a:p>
        </p:txBody>
      </p:sp>
    </p:spTree>
    <p:extLst>
      <p:ext uri="{BB962C8B-B14F-4D97-AF65-F5344CB8AC3E}">
        <p14:creationId xmlns:p14="http://schemas.microsoft.com/office/powerpoint/2010/main" val="393589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CA14F0-1B11-457F-A714-B7A735243DE5}"/>
              </a:ext>
            </a:extLst>
          </p:cNvPr>
          <p:cNvSpPr>
            <a:spLocks/>
          </p:cNvSpPr>
          <p:nvPr/>
        </p:nvSpPr>
        <p:spPr>
          <a:xfrm>
            <a:off x="7072630" y="8147050"/>
            <a:ext cx="699770" cy="905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0000"/>
              </a:lnSpc>
              <a:spcAft>
                <a:spcPts val="600"/>
              </a:spcAft>
            </a:pPr>
            <a:r>
              <a:rPr lang="en-US" sz="1000">
                <a:effectLst/>
                <a:ea typeface="Batang" panose="020B0503020000020004" pitchFamily="18" charset="-127"/>
                <a:cs typeface="Times New Roman" panose="02020603050405020304" pitchFamily="18" charset="0"/>
              </a:rPr>
              <a:t> </a:t>
            </a:r>
            <a:endParaRPr lang="en-IN" sz="1000">
              <a:effectLst/>
              <a:ea typeface="Batang" panose="020B0503020000020004" pitchFamily="18" charset="-127"/>
              <a:cs typeface="Times New Roman" panose="02020603050405020304" pitchFamily="18" charset="0"/>
            </a:endParaRPr>
          </a:p>
        </p:txBody>
      </p:sp>
      <p:sp>
        <p:nvSpPr>
          <p:cNvPr id="4" name="Rectangle 3">
            <a:extLst>
              <a:ext uri="{FF2B5EF4-FFF2-40B4-BE49-F238E27FC236}">
                <a16:creationId xmlns:a16="http://schemas.microsoft.com/office/drawing/2014/main" id="{F2667F27-1BAC-4C0D-BF21-A739597ABC5A}"/>
              </a:ext>
            </a:extLst>
          </p:cNvPr>
          <p:cNvSpPr>
            <a:spLocks noChangeArrowheads="1"/>
          </p:cNvSpPr>
          <p:nvPr/>
        </p:nvSpPr>
        <p:spPr bwMode="auto">
          <a:xfrm>
            <a:off x="0" y="-99131"/>
            <a:ext cx="12005388" cy="63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6">
            <a:extLst>
              <a:ext uri="{FF2B5EF4-FFF2-40B4-BE49-F238E27FC236}">
                <a16:creationId xmlns:a16="http://schemas.microsoft.com/office/drawing/2014/main" id="{BB5C4B03-C54E-4F32-8436-C4D6F83E34D8}"/>
              </a:ext>
            </a:extLst>
          </p:cNvPr>
          <p:cNvSpPr>
            <a:spLocks noChangeArrowheads="1"/>
          </p:cNvSpPr>
          <p:nvPr/>
        </p:nvSpPr>
        <p:spPr bwMode="auto">
          <a:xfrm>
            <a:off x="186612" y="25530"/>
            <a:ext cx="11818776" cy="932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ja-JP" sz="3600" b="0" i="1" u="none" strike="noStrike" cap="none" normalizeH="0" baseline="0" dirty="0">
                <a:ln>
                  <a:noFill/>
                </a:ln>
                <a:solidFill>
                  <a:srgbClr val="404040"/>
                </a:solidFill>
                <a:effectLst/>
                <a:latin typeface="Algerian" panose="04020705040A02060702" pitchFamily="82" charset="0"/>
                <a:ea typeface="Batang" panose="020B0503020000020004" pitchFamily="18" charset="-127"/>
                <a:cs typeface="Aldhabi" panose="01000000000000000000" pitchFamily="2" charset="-78"/>
              </a:rPr>
              <a:t>                                </a:t>
            </a:r>
            <a:r>
              <a:rPr kumimoji="0" lang="en-US" altLang="ja-JP" sz="6000" b="0" i="1" u="none" strike="noStrike" cap="none" normalizeH="0" baseline="0" dirty="0">
                <a:ln>
                  <a:noFill/>
                </a:ln>
                <a:solidFill>
                  <a:srgbClr val="404040"/>
                </a:solidFill>
                <a:effectLst/>
                <a:latin typeface="Aldhabi" panose="01000000000000000000" pitchFamily="2" charset="-78"/>
                <a:ea typeface="Batang" panose="020B0503020000020004" pitchFamily="18" charset="-127"/>
                <a:cs typeface="Aldhabi" panose="01000000000000000000" pitchFamily="2" charset="-78"/>
              </a:rPr>
              <a:t>Presentation on</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altLang="ja-JP" sz="3600" i="1" dirty="0">
                <a:solidFill>
                  <a:srgbClr val="404040"/>
                </a:solidFill>
                <a:latin typeface="Algerian" panose="04020705040A02060702" pitchFamily="82" charset="0"/>
                <a:ea typeface="Batang" panose="020B0503020000020004" pitchFamily="18" charset="-127"/>
                <a:cs typeface="Aldhabi" panose="01000000000000000000" pitchFamily="2" charset="-78"/>
              </a:rPr>
              <a:t>                          </a:t>
            </a:r>
            <a:r>
              <a:rPr lang="en-US" altLang="ja-JP" sz="3600" i="1" dirty="0">
                <a:solidFill>
                  <a:srgbClr val="FF0000"/>
                </a:solidFill>
                <a:latin typeface="Algerian" panose="04020705040A02060702" pitchFamily="82" charset="0"/>
                <a:ea typeface="Batang" panose="020B0503020000020004" pitchFamily="18" charset="-127"/>
                <a:cs typeface="Aldhabi" panose="01000000000000000000" pitchFamily="2" charset="-78"/>
              </a:rPr>
              <a:t>“</a:t>
            </a:r>
            <a:r>
              <a:rPr lang="en-US" altLang="ja-JP" sz="3200" i="1" dirty="0">
                <a:solidFill>
                  <a:srgbClr val="FF0000"/>
                </a:solidFill>
                <a:latin typeface="Algerian" panose="04020705040A02060702" pitchFamily="82" charset="0"/>
                <a:ea typeface="Batang" panose="020B0503020000020004" pitchFamily="18" charset="-127"/>
                <a:cs typeface="Aldhabi" panose="01000000000000000000" pitchFamily="2" charset="-78"/>
              </a:rPr>
              <a:t>online Grocery shop</a:t>
            </a:r>
            <a:r>
              <a:rPr lang="en-US" altLang="ja-JP" sz="3200" i="1" dirty="0">
                <a:solidFill>
                  <a:srgbClr val="FF0000"/>
                </a:solidFill>
                <a:latin typeface="+mj-lt"/>
                <a:ea typeface="Batang" panose="020B0503020000020004" pitchFamily="18" charset="-127"/>
                <a:cs typeface="Aldhabi" panose="01000000000000000000" pitchFamily="2" charset="-78"/>
              </a:rPr>
              <a:t> </a:t>
            </a:r>
            <a:r>
              <a:rPr lang="en-US" altLang="ja-JP" sz="3600" i="1" dirty="0">
                <a:solidFill>
                  <a:srgbClr val="FF0000"/>
                </a:solidFill>
                <a:latin typeface="+mj-lt"/>
                <a:ea typeface="Batang" panose="020B0503020000020004" pitchFamily="18" charset="-127"/>
                <a:cs typeface="Aldhabi" panose="01000000000000000000" pitchFamily="2" charset="-78"/>
              </a:rPr>
              <a:t>“</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altLang="ja-JP" sz="3600" i="1" dirty="0">
                <a:solidFill>
                  <a:srgbClr val="FF0000"/>
                </a:solidFill>
                <a:latin typeface="+mj-lt"/>
                <a:ea typeface="Batang" panose="020B0503020000020004" pitchFamily="18" charset="-127"/>
                <a:cs typeface="Aldhabi" panose="01000000000000000000" pitchFamily="2" charset="-78"/>
              </a:rPr>
              <a:t>                                     </a:t>
            </a:r>
            <a:r>
              <a:rPr lang="en-US" altLang="ja-JP" sz="2800" i="1" dirty="0">
                <a:latin typeface="Algerian" panose="04020705040A02060702" pitchFamily="82" charset="0"/>
                <a:ea typeface="Batang" panose="020B0503020000020004" pitchFamily="18" charset="-127"/>
                <a:cs typeface="Aldhabi" panose="01000000000000000000" pitchFamily="2" charset="-78"/>
              </a:rPr>
              <a:t>Presented By:</a:t>
            </a:r>
          </a:p>
          <a:p>
            <a:pPr lvl="0" defTabSz="914400"/>
            <a:r>
              <a:rPr lang="en-US" altLang="ja-JP" sz="3600" i="1" dirty="0">
                <a:solidFill>
                  <a:srgbClr val="FF0000"/>
                </a:solidFill>
                <a:latin typeface="+mj-lt"/>
                <a:ea typeface="Batang" panose="020B0503020000020004" pitchFamily="18" charset="-127"/>
                <a:cs typeface="Aldhabi" panose="01000000000000000000" pitchFamily="2" charset="-78"/>
              </a:rPr>
              <a:t>                                    </a:t>
            </a:r>
            <a:r>
              <a:rPr lang="en-US" altLang="ja-JP" sz="3200" i="1" dirty="0">
                <a:latin typeface="Aldhabi" panose="01000000000000000000" pitchFamily="2" charset="-78"/>
                <a:ea typeface="Batang" panose="020B0503020000020004" pitchFamily="18" charset="-127"/>
                <a:cs typeface="Aldhabi" panose="01000000000000000000" pitchFamily="2" charset="-78"/>
              </a:rPr>
              <a:t>Ms. Jagtap Prajakta </a:t>
            </a:r>
            <a:r>
              <a:rPr lang="en-US" altLang="ja-JP" sz="3200" i="1" dirty="0" err="1">
                <a:latin typeface="Aldhabi" panose="01000000000000000000" pitchFamily="2" charset="-78"/>
                <a:ea typeface="Batang" panose="020B0503020000020004" pitchFamily="18" charset="-127"/>
                <a:cs typeface="Aldhabi" panose="01000000000000000000" pitchFamily="2" charset="-78"/>
              </a:rPr>
              <a:t>Sukhadev</a:t>
            </a:r>
            <a:r>
              <a:rPr lang="en-US" altLang="ja-JP" sz="3200" i="1" dirty="0">
                <a:latin typeface="Aldhabi" panose="01000000000000000000" pitchFamily="2" charset="-78"/>
                <a:ea typeface="Batang" panose="020B0503020000020004" pitchFamily="18" charset="-127"/>
                <a:cs typeface="Aldhabi" panose="01000000000000000000" pitchFamily="2" charset="-78"/>
              </a:rPr>
              <a:t>- 327             </a:t>
            </a:r>
          </a:p>
          <a:p>
            <a:pPr lvl="0" defTabSz="914400"/>
            <a:r>
              <a:rPr lang="en-US" altLang="ja-JP" sz="3200" i="1" dirty="0">
                <a:latin typeface="Aldhabi" panose="01000000000000000000" pitchFamily="2" charset="-78"/>
                <a:ea typeface="Batang" panose="020B0503020000020004" pitchFamily="18" charset="-127"/>
                <a:cs typeface="Aldhabi" panose="01000000000000000000" pitchFamily="2" charset="-78"/>
              </a:rPr>
              <a:t>                                                                     Ms. </a:t>
            </a:r>
            <a:r>
              <a:rPr lang="en-US" altLang="ja-JP" sz="3200" i="1" dirty="0" err="1">
                <a:latin typeface="Aldhabi" panose="01000000000000000000" pitchFamily="2" charset="-78"/>
                <a:ea typeface="Batang" panose="020B0503020000020004" pitchFamily="18" charset="-127"/>
                <a:cs typeface="Aldhabi" panose="01000000000000000000" pitchFamily="2" charset="-78"/>
              </a:rPr>
              <a:t>Dhanvde</a:t>
            </a:r>
            <a:r>
              <a:rPr lang="en-US" altLang="ja-JP" sz="3200" i="1" dirty="0">
                <a:latin typeface="Aldhabi" panose="01000000000000000000" pitchFamily="2" charset="-78"/>
                <a:ea typeface="Batang" panose="020B0503020000020004" pitchFamily="18" charset="-127"/>
                <a:cs typeface="Aldhabi" panose="01000000000000000000" pitchFamily="2" charset="-78"/>
              </a:rPr>
              <a:t> </a:t>
            </a:r>
            <a:r>
              <a:rPr lang="en-US" altLang="ja-JP" sz="3200" i="1" dirty="0" err="1">
                <a:latin typeface="Aldhabi" panose="01000000000000000000" pitchFamily="2" charset="-78"/>
                <a:ea typeface="Batang" panose="020B0503020000020004" pitchFamily="18" charset="-127"/>
                <a:cs typeface="Aldhabi" panose="01000000000000000000" pitchFamily="2" charset="-78"/>
              </a:rPr>
              <a:t>Sayli</a:t>
            </a:r>
            <a:r>
              <a:rPr lang="en-US" altLang="ja-JP" sz="3200" i="1" dirty="0">
                <a:latin typeface="Aldhabi" panose="01000000000000000000" pitchFamily="2" charset="-78"/>
                <a:ea typeface="Batang" panose="020B0503020000020004" pitchFamily="18" charset="-127"/>
                <a:cs typeface="Aldhabi" panose="01000000000000000000" pitchFamily="2" charset="-78"/>
              </a:rPr>
              <a:t> </a:t>
            </a:r>
            <a:r>
              <a:rPr lang="en-US" altLang="ja-JP" sz="3200" i="1" dirty="0" err="1">
                <a:latin typeface="Aldhabi" panose="01000000000000000000" pitchFamily="2" charset="-78"/>
                <a:ea typeface="Batang" panose="020B0503020000020004" pitchFamily="18" charset="-127"/>
                <a:cs typeface="Aldhabi" panose="01000000000000000000" pitchFamily="2" charset="-78"/>
              </a:rPr>
              <a:t>Popatraw</a:t>
            </a:r>
            <a:r>
              <a:rPr lang="en-US" altLang="ja-JP" sz="3200" i="1" dirty="0">
                <a:latin typeface="Aldhabi" panose="01000000000000000000" pitchFamily="2" charset="-78"/>
                <a:ea typeface="Batang" panose="020B0503020000020004" pitchFamily="18" charset="-127"/>
                <a:cs typeface="Aldhabi" panose="01000000000000000000" pitchFamily="2" charset="-78"/>
              </a:rPr>
              <a:t>- 310             </a:t>
            </a:r>
          </a:p>
          <a:p>
            <a:pPr lvl="0" defTabSz="914400"/>
            <a:r>
              <a:rPr lang="en-US" altLang="ja-JP" sz="3200" i="1" dirty="0">
                <a:latin typeface="Aldhabi" panose="01000000000000000000" pitchFamily="2" charset="-78"/>
                <a:ea typeface="Batang" panose="020B0503020000020004" pitchFamily="18" charset="-127"/>
                <a:cs typeface="Aldhabi" panose="01000000000000000000" pitchFamily="2" charset="-78"/>
              </a:rPr>
              <a:t>                                                                     Ms. </a:t>
            </a:r>
            <a:r>
              <a:rPr lang="en-US" altLang="ja-JP" sz="3200" i="1" dirty="0" err="1">
                <a:latin typeface="Aldhabi" panose="01000000000000000000" pitchFamily="2" charset="-78"/>
                <a:ea typeface="Batang" panose="020B0503020000020004" pitchFamily="18" charset="-127"/>
                <a:cs typeface="Aldhabi" panose="01000000000000000000" pitchFamily="2" charset="-78"/>
              </a:rPr>
              <a:t>Gadekar</a:t>
            </a:r>
            <a:r>
              <a:rPr lang="en-US" altLang="ja-JP" sz="3200" i="1" dirty="0">
                <a:latin typeface="Aldhabi" panose="01000000000000000000" pitchFamily="2" charset="-78"/>
                <a:ea typeface="Batang" panose="020B0503020000020004" pitchFamily="18" charset="-127"/>
                <a:cs typeface="Aldhabi" panose="01000000000000000000" pitchFamily="2" charset="-78"/>
              </a:rPr>
              <a:t> </a:t>
            </a:r>
            <a:r>
              <a:rPr lang="en-US" altLang="ja-JP" sz="3200" i="1" dirty="0" err="1">
                <a:latin typeface="Aldhabi" panose="01000000000000000000" pitchFamily="2" charset="-78"/>
                <a:ea typeface="Batang" panose="020B0503020000020004" pitchFamily="18" charset="-127"/>
                <a:cs typeface="Aldhabi" panose="01000000000000000000" pitchFamily="2" charset="-78"/>
              </a:rPr>
              <a:t>Muyuri</a:t>
            </a:r>
            <a:r>
              <a:rPr lang="en-US" altLang="ja-JP" sz="3200" i="1" dirty="0">
                <a:latin typeface="Aldhabi" panose="01000000000000000000" pitchFamily="2" charset="-78"/>
                <a:ea typeface="Batang" panose="020B0503020000020004" pitchFamily="18" charset="-127"/>
                <a:cs typeface="Aldhabi" panose="01000000000000000000" pitchFamily="2" charset="-78"/>
              </a:rPr>
              <a:t> Subhash -314</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altLang="ja-JP" sz="3200" i="1" dirty="0">
                <a:latin typeface="Aldhabi" panose="01000000000000000000" pitchFamily="2" charset="-78"/>
                <a:ea typeface="Batang" panose="020B0503020000020004" pitchFamily="18" charset="-127"/>
                <a:cs typeface="Aldhabi" panose="01000000000000000000" pitchFamily="2" charset="-78"/>
              </a:rPr>
              <a:t>                                                                     Ms. </a:t>
            </a:r>
            <a:r>
              <a:rPr lang="en-US" altLang="ja-JP" sz="3200" i="1" dirty="0" err="1">
                <a:latin typeface="Aldhabi" panose="01000000000000000000" pitchFamily="2" charset="-78"/>
                <a:ea typeface="Batang" panose="020B0503020000020004" pitchFamily="18" charset="-127"/>
                <a:cs typeface="Aldhabi" panose="01000000000000000000" pitchFamily="2" charset="-78"/>
              </a:rPr>
              <a:t>Ghatge</a:t>
            </a:r>
            <a:r>
              <a:rPr lang="en-US" altLang="ja-JP" sz="3200" i="1" dirty="0">
                <a:latin typeface="Aldhabi" panose="01000000000000000000" pitchFamily="2" charset="-78"/>
                <a:ea typeface="Batang" panose="020B0503020000020004" pitchFamily="18" charset="-127"/>
                <a:cs typeface="Aldhabi" panose="01000000000000000000" pitchFamily="2" charset="-78"/>
              </a:rPr>
              <a:t> Surabhi Anil-318</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altLang="ja-JP" sz="3200" i="1" dirty="0">
                <a:latin typeface="Aldhabi" panose="01000000000000000000" pitchFamily="2" charset="-78"/>
                <a:ea typeface="Batang" panose="020B0503020000020004" pitchFamily="18" charset="-127"/>
                <a:cs typeface="Aldhabi" panose="01000000000000000000" pitchFamily="2" charset="-78"/>
              </a:rPr>
              <a:t>        </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altLang="ja-JP" sz="3600" i="1" dirty="0">
                <a:solidFill>
                  <a:srgbClr val="FF0000"/>
                </a:solidFill>
                <a:latin typeface="+mj-lt"/>
                <a:ea typeface="Batang" panose="020B0503020000020004" pitchFamily="18" charset="-127"/>
                <a:cs typeface="Aldhabi" panose="01000000000000000000" pitchFamily="2" charset="-78"/>
              </a:rPr>
              <a:t>                                     </a:t>
            </a:r>
            <a:r>
              <a:rPr lang="en-US" altLang="ja-JP" sz="2800" i="1" dirty="0">
                <a:latin typeface="Algerian" panose="04020705040A02060702" pitchFamily="82" charset="0"/>
                <a:ea typeface="Batang" panose="020B0503020000020004" pitchFamily="18" charset="-127"/>
                <a:cs typeface="Aldhabi" panose="01000000000000000000" pitchFamily="2" charset="-78"/>
              </a:rPr>
              <a:t>Guided By:</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altLang="ja-JP" sz="4000" i="1" dirty="0">
                <a:solidFill>
                  <a:srgbClr val="FF0000"/>
                </a:solidFill>
                <a:latin typeface="Aldhabi" panose="01000000000000000000" pitchFamily="2" charset="-78"/>
                <a:ea typeface="Batang" panose="020B0503020000020004" pitchFamily="18" charset="-127"/>
                <a:cs typeface="Aldhabi" panose="01000000000000000000" pitchFamily="2" charset="-78"/>
              </a:rPr>
              <a:t>                                                        </a:t>
            </a:r>
            <a:r>
              <a:rPr lang="en-US" altLang="ja-JP" sz="4000" i="1" dirty="0">
                <a:latin typeface="Aldhabi" panose="01000000000000000000" pitchFamily="2" charset="-78"/>
                <a:ea typeface="Batang" panose="020B0503020000020004" pitchFamily="18" charset="-127"/>
                <a:cs typeface="Aldhabi" panose="01000000000000000000" pitchFamily="2" charset="-78"/>
              </a:rPr>
              <a:t>Prof S.S </a:t>
            </a:r>
            <a:r>
              <a:rPr lang="en-US" altLang="ja-JP" sz="4000" i="1" dirty="0" err="1">
                <a:latin typeface="Aldhabi" panose="01000000000000000000" pitchFamily="2" charset="-78"/>
                <a:ea typeface="Batang" panose="020B0503020000020004" pitchFamily="18" charset="-127"/>
                <a:cs typeface="Aldhabi" panose="01000000000000000000" pitchFamily="2" charset="-78"/>
              </a:rPr>
              <a:t>Nimbalkar</a:t>
            </a:r>
            <a:r>
              <a:rPr lang="en-US" altLang="ja-JP" sz="4000" i="1" dirty="0">
                <a:latin typeface="Aldhabi" panose="01000000000000000000" pitchFamily="2" charset="-78"/>
                <a:ea typeface="Batang" panose="020B0503020000020004" pitchFamily="18" charset="-127"/>
                <a:cs typeface="Aldhabi" panose="01000000000000000000" pitchFamily="2" charset="-78"/>
              </a:rPr>
              <a:t> </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altLang="ja-JP" sz="3600" i="1" dirty="0">
                <a:solidFill>
                  <a:srgbClr val="FF0000"/>
                </a:solidFill>
                <a:latin typeface="+mj-lt"/>
                <a:ea typeface="Batang" panose="020B0503020000020004" pitchFamily="18" charset="-127"/>
                <a:cs typeface="Aldhabi" panose="01000000000000000000" pitchFamily="2" charset="-78"/>
              </a:rPr>
              <a:t>                    </a:t>
            </a:r>
            <a:r>
              <a:rPr lang="en-US" altLang="ja-JP" sz="3600" i="1" dirty="0">
                <a:latin typeface="Algerian" panose="04020705040A02060702" pitchFamily="82" charset="0"/>
                <a:ea typeface="Batang" panose="020B0503020000020004" pitchFamily="18" charset="-127"/>
                <a:cs typeface="Aldhabi" panose="01000000000000000000" pitchFamily="2" charset="-78"/>
              </a:rPr>
              <a:t>Department of computer </a:t>
            </a:r>
            <a:r>
              <a:rPr lang="en-US" altLang="ja-JP" sz="3600" i="1" dirty="0" err="1">
                <a:latin typeface="Algerian" panose="04020705040A02060702" pitchFamily="82" charset="0"/>
                <a:ea typeface="Batang" panose="020B0503020000020004" pitchFamily="18" charset="-127"/>
                <a:cs typeface="Aldhabi" panose="01000000000000000000" pitchFamily="2" charset="-78"/>
              </a:rPr>
              <a:t>Enginering</a:t>
            </a:r>
            <a:r>
              <a:rPr lang="en-US" altLang="ja-JP" sz="3600" i="1" dirty="0">
                <a:latin typeface="Algerian" panose="04020705040A02060702" pitchFamily="82" charset="0"/>
                <a:ea typeface="Batang" panose="020B0503020000020004" pitchFamily="18" charset="-127"/>
                <a:cs typeface="Aldhabi" panose="01000000000000000000" pitchFamily="2" charset="-78"/>
              </a:rPr>
              <a:t> </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ja-JP" sz="3600" b="0" i="1" u="none" strike="noStrike" cap="none" normalizeH="0" baseline="0" dirty="0">
                <a:ln>
                  <a:noFill/>
                </a:ln>
                <a:solidFill>
                  <a:srgbClr val="FF0000"/>
                </a:solidFill>
                <a:effectLst/>
                <a:latin typeface="+mj-lt"/>
                <a:ea typeface="Batang" panose="020B0503020000020004" pitchFamily="18" charset="-127"/>
                <a:cs typeface="Aldhabi" panose="01000000000000000000" pitchFamily="2" charset="-78"/>
              </a:rPr>
              <a:t>          </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ja-JP" sz="3600" i="1" dirty="0">
              <a:solidFill>
                <a:srgbClr val="FF0000"/>
              </a:solidFill>
              <a:latin typeface="+mj-lt"/>
              <a:ea typeface="Batang" panose="020B0503020000020004" pitchFamily="18" charset="-127"/>
              <a:cs typeface="Aldhabi" panose="01000000000000000000" pitchFamily="2" charset="-78"/>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ja-JP" sz="3600" b="0" i="1" u="none" strike="noStrike" cap="none" normalizeH="0" baseline="0" dirty="0">
              <a:ln>
                <a:noFill/>
              </a:ln>
              <a:solidFill>
                <a:srgbClr val="FF0000"/>
              </a:solidFill>
              <a:effectLst/>
              <a:latin typeface="+mj-lt"/>
              <a:ea typeface="Batang" panose="020B0503020000020004" pitchFamily="18" charset="-127"/>
              <a:cs typeface="Aldhabi" panose="01000000000000000000" pitchFamily="2" charset="-78"/>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ja-JP" sz="3600" i="1" dirty="0">
              <a:solidFill>
                <a:srgbClr val="404040"/>
              </a:solidFill>
              <a:latin typeface="Algerian" panose="04020705040A02060702" pitchFamily="82" charset="0"/>
              <a:ea typeface="Batang" panose="020B0503020000020004" pitchFamily="18" charset="-127"/>
              <a:cs typeface="Aldhabi" panose="01000000000000000000" pitchFamily="2" charset="-78"/>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ja-JP" sz="3600" b="0" i="0" u="none" strike="noStrike" cap="none" normalizeH="0" baseline="0" dirty="0">
              <a:ln>
                <a:noFill/>
              </a:ln>
              <a:solidFill>
                <a:schemeClr val="tx1"/>
              </a:solidFill>
              <a:effectLst/>
              <a:latin typeface="Algerian" panose="04020705040A02060702" pitchFamily="82" charset="0"/>
            </a:endParaRPr>
          </a:p>
        </p:txBody>
      </p:sp>
    </p:spTree>
    <p:extLst>
      <p:ext uri="{BB962C8B-B14F-4D97-AF65-F5344CB8AC3E}">
        <p14:creationId xmlns:p14="http://schemas.microsoft.com/office/powerpoint/2010/main" val="1870912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8" name="Group 7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9" name="Rectangle 82">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84">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1" name="Rectangle 95">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iagram&#10;&#10;Description automatically generated">
            <a:extLst>
              <a:ext uri="{FF2B5EF4-FFF2-40B4-BE49-F238E27FC236}">
                <a16:creationId xmlns:a16="http://schemas.microsoft.com/office/drawing/2014/main" id="{D0AFEFC5-CD9C-4662-B24B-7C422B44F6FD}"/>
              </a:ext>
            </a:extLst>
          </p:cNvPr>
          <p:cNvPicPr>
            <a:picLocks noChangeAspect="1"/>
          </p:cNvPicPr>
          <p:nvPr/>
        </p:nvPicPr>
        <p:blipFill rotWithShape="1">
          <a:blip r:embed="rId2"/>
          <a:srcRect r="1347" b="1"/>
          <a:stretch/>
        </p:blipFill>
        <p:spPr>
          <a:xfrm>
            <a:off x="568452" y="571500"/>
            <a:ext cx="11055096" cy="5715000"/>
          </a:xfrm>
          <a:prstGeom prst="rect">
            <a:avLst/>
          </a:prstGeom>
        </p:spPr>
      </p:pic>
    </p:spTree>
    <p:extLst>
      <p:ext uri="{BB962C8B-B14F-4D97-AF65-F5344CB8AC3E}">
        <p14:creationId xmlns:p14="http://schemas.microsoft.com/office/powerpoint/2010/main" val="82786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64A8FB-2C88-4AF4-B5FD-0F97A1D5CD1B}"/>
              </a:ext>
            </a:extLst>
          </p:cNvPr>
          <p:cNvPicPr>
            <a:picLocks noChangeAspect="1"/>
          </p:cNvPicPr>
          <p:nvPr/>
        </p:nvPicPr>
        <p:blipFill>
          <a:blip r:embed="rId2"/>
          <a:stretch>
            <a:fillRect/>
          </a:stretch>
        </p:blipFill>
        <p:spPr>
          <a:xfrm>
            <a:off x="2001795" y="0"/>
            <a:ext cx="8155459" cy="6858000"/>
          </a:xfrm>
          <a:prstGeom prst="rect">
            <a:avLst/>
          </a:prstGeom>
        </p:spPr>
      </p:pic>
    </p:spTree>
    <p:extLst>
      <p:ext uri="{BB962C8B-B14F-4D97-AF65-F5344CB8AC3E}">
        <p14:creationId xmlns:p14="http://schemas.microsoft.com/office/powerpoint/2010/main" val="246686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41456E-C410-42FD-A294-A5222A14C26E}"/>
              </a:ext>
            </a:extLst>
          </p:cNvPr>
          <p:cNvSpPr/>
          <p:nvPr/>
        </p:nvSpPr>
        <p:spPr>
          <a:xfrm>
            <a:off x="2067788" y="2065984"/>
            <a:ext cx="6607899" cy="830997"/>
          </a:xfrm>
          <a:prstGeom prst="rect">
            <a:avLst/>
          </a:prstGeom>
        </p:spPr>
        <p:txBody>
          <a:bodyPr wrap="none">
            <a:spAutoFit/>
          </a:bodyPr>
          <a:lstStyle/>
          <a:p>
            <a:r>
              <a:rPr lang="en-US" sz="4800" dirty="0">
                <a:latin typeface="Algerian" panose="04020705040A02060702" pitchFamily="82" charset="0"/>
              </a:rPr>
              <a:t>D</a:t>
            </a:r>
            <a:r>
              <a:rPr lang="en-IN" sz="4800" dirty="0" err="1">
                <a:latin typeface="Algerian" panose="04020705040A02060702" pitchFamily="82" charset="0"/>
              </a:rPr>
              <a:t>ata</a:t>
            </a:r>
            <a:r>
              <a:rPr lang="en-IN" sz="4800" dirty="0">
                <a:latin typeface="Algerian" panose="04020705040A02060702" pitchFamily="82" charset="0"/>
              </a:rPr>
              <a:t>  flow Diagram</a:t>
            </a:r>
          </a:p>
        </p:txBody>
      </p:sp>
    </p:spTree>
    <p:extLst>
      <p:ext uri="{BB962C8B-B14F-4D97-AF65-F5344CB8AC3E}">
        <p14:creationId xmlns:p14="http://schemas.microsoft.com/office/powerpoint/2010/main" val="103757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E3837F23-02B8-402E-A444-B9059C345C78}"/>
              </a:ext>
            </a:extLst>
          </p:cNvPr>
          <p:cNvPicPr>
            <a:picLocks noChangeAspect="1"/>
          </p:cNvPicPr>
          <p:nvPr/>
        </p:nvPicPr>
        <p:blipFill>
          <a:blip r:embed="rId2"/>
          <a:stretch>
            <a:fillRect/>
          </a:stretch>
        </p:blipFill>
        <p:spPr>
          <a:xfrm>
            <a:off x="3209437" y="643466"/>
            <a:ext cx="5773126" cy="5571067"/>
          </a:xfrm>
          <a:prstGeom prst="rect">
            <a:avLst/>
          </a:prstGeom>
        </p:spPr>
      </p:pic>
      <p:sp>
        <p:nvSpPr>
          <p:cNvPr id="6" name="Rectangle 5">
            <a:extLst>
              <a:ext uri="{FF2B5EF4-FFF2-40B4-BE49-F238E27FC236}">
                <a16:creationId xmlns:a16="http://schemas.microsoft.com/office/drawing/2014/main" id="{3E350A94-6530-49D0-8236-974EDF2DADB8}"/>
              </a:ext>
            </a:extLst>
          </p:cNvPr>
          <p:cNvSpPr/>
          <p:nvPr/>
        </p:nvSpPr>
        <p:spPr>
          <a:xfrm>
            <a:off x="985625" y="197963"/>
            <a:ext cx="10354820" cy="6495068"/>
          </a:xfrm>
          <a:prstGeom prst="rect">
            <a:avLst/>
          </a:prstGeom>
        </p:spPr>
        <p:txBody>
          <a:bodyPr/>
          <a:lstStyle/>
          <a:p>
            <a:pPr lvl="0">
              <a:spcAft>
                <a:spcPts val="600"/>
              </a:spcAft>
              <a:buChar char="•"/>
            </a:pPr>
            <a:endParaRPr lang="en-IN"/>
          </a:p>
          <a:p>
            <a:pPr lvl="0">
              <a:spcAft>
                <a:spcPts val="600"/>
              </a:spcAft>
              <a:buChar char="•"/>
            </a:pPr>
            <a:endParaRPr lang="en-IN"/>
          </a:p>
          <a:p>
            <a:pPr lvl="0">
              <a:spcAft>
                <a:spcPts val="600"/>
              </a:spcAft>
              <a:buChar char="•"/>
            </a:pPr>
            <a:endParaRPr lang="en-IN"/>
          </a:p>
        </p:txBody>
      </p:sp>
    </p:spTree>
    <p:extLst>
      <p:ext uri="{BB962C8B-B14F-4D97-AF65-F5344CB8AC3E}">
        <p14:creationId xmlns:p14="http://schemas.microsoft.com/office/powerpoint/2010/main" val="77977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CD8C0D3-324F-47DE-9DD2-93250F3837F7}"/>
              </a:ext>
            </a:extLst>
          </p:cNvPr>
          <p:cNvPicPr>
            <a:picLocks noChangeAspect="1"/>
          </p:cNvPicPr>
          <p:nvPr/>
        </p:nvPicPr>
        <p:blipFill rotWithShape="1">
          <a:blip r:embed="rId2"/>
          <a:srcRect t="3265" b="13092"/>
          <a:stretch/>
        </p:blipFill>
        <p:spPr>
          <a:xfrm>
            <a:off x="20" y="10"/>
            <a:ext cx="12191980" cy="6857990"/>
          </a:xfrm>
          <a:prstGeom prst="rect">
            <a:avLst/>
          </a:prstGeom>
        </p:spPr>
      </p:pic>
    </p:spTree>
    <p:extLst>
      <p:ext uri="{BB962C8B-B14F-4D97-AF65-F5344CB8AC3E}">
        <p14:creationId xmlns:p14="http://schemas.microsoft.com/office/powerpoint/2010/main" val="184460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55CC5A2-27E2-460B-824A-262B787AE7CA}"/>
              </a:ext>
            </a:extLst>
          </p:cNvPr>
          <p:cNvSpPr/>
          <p:nvPr/>
        </p:nvSpPr>
        <p:spPr>
          <a:xfrm>
            <a:off x="4419136" y="1020871"/>
            <a:ext cx="6960759" cy="2849671"/>
          </a:xfrm>
          <a:prstGeom prst="rect">
            <a:avLst/>
          </a:prstGeom>
        </p:spPr>
        <p:txBody>
          <a:bodyPr vert="horz" lIns="91440" tIns="45720" rIns="91440" bIns="45720" rtlCol="0" anchor="b">
            <a:normAutofit/>
          </a:bodyPr>
          <a:lstStyle/>
          <a:p>
            <a:pPr>
              <a:spcBef>
                <a:spcPct val="0"/>
              </a:spcBef>
              <a:spcAft>
                <a:spcPts val="600"/>
              </a:spcAft>
            </a:pPr>
            <a:r>
              <a:rPr lang="en-US" sz="6000" dirty="0">
                <a:solidFill>
                  <a:srgbClr val="FFFFFF"/>
                </a:solidFill>
                <a:latin typeface="Algerian" panose="04020705040A02060702" pitchFamily="82" charset="0"/>
                <a:ea typeface="+mj-ea"/>
                <a:cs typeface="+mj-cs"/>
              </a:rPr>
              <a:t>ER-Diagram</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75395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A4E4D71C-CEF1-4AA1-81E8-CCFC8C1DC15E}"/>
              </a:ext>
            </a:extLst>
          </p:cNvPr>
          <p:cNvPicPr>
            <a:picLocks noChangeAspect="1"/>
          </p:cNvPicPr>
          <p:nvPr/>
        </p:nvPicPr>
        <p:blipFill rotWithShape="1">
          <a:blip r:embed="rId2"/>
          <a:srcRect r="1" b="14905"/>
          <a:stretch/>
        </p:blipFill>
        <p:spPr>
          <a:xfrm>
            <a:off x="568452" y="388620"/>
            <a:ext cx="11055096" cy="5897880"/>
          </a:xfrm>
          <a:prstGeom prst="rect">
            <a:avLst/>
          </a:prstGeom>
        </p:spPr>
      </p:pic>
    </p:spTree>
    <p:extLst>
      <p:ext uri="{BB962C8B-B14F-4D97-AF65-F5344CB8AC3E}">
        <p14:creationId xmlns:p14="http://schemas.microsoft.com/office/powerpoint/2010/main" val="2160683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6"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B54B14F5-2606-409E-9610-36E5FBFCB34C}"/>
              </a:ext>
              <a:ext uri="{C183D7F6-B498-43B3-948B-1728B52AA6E4}">
                <adec:decorative xmlns:adec="http://schemas.microsoft.com/office/drawing/2017/decorative" val="1"/>
              </a:ext>
            </a:extLst>
          </p:cNvPr>
          <p:cNvPicPr>
            <a:picLocks noChangeAspect="1"/>
          </p:cNvPicPr>
          <p:nvPr/>
        </p:nvPicPr>
        <p:blipFill rotWithShape="1">
          <a:blip r:embed="rId2"/>
          <a:srcRect l="10002" r="513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Rectangle 1">
            <a:extLst>
              <a:ext uri="{FF2B5EF4-FFF2-40B4-BE49-F238E27FC236}">
                <a16:creationId xmlns:a16="http://schemas.microsoft.com/office/drawing/2014/main" id="{ADA7891C-5A46-46C2-ADB2-BA83A47086D9}"/>
              </a:ext>
            </a:extLst>
          </p:cNvPr>
          <p:cNvSpPr/>
          <p:nvPr/>
        </p:nvSpPr>
        <p:spPr>
          <a:xfrm>
            <a:off x="5380563" y="1678665"/>
            <a:ext cx="3887839" cy="237216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000" dirty="0">
                <a:latin typeface="Algerian" panose="04020705040A02060702" pitchFamily="82" charset="0"/>
                <a:ea typeface="+mj-ea"/>
                <a:cs typeface="+mj-cs"/>
              </a:rPr>
              <a:t>User login page :</a:t>
            </a:r>
            <a:br>
              <a:rPr lang="en-US" sz="5400" dirty="0">
                <a:solidFill>
                  <a:schemeClr val="accent1"/>
                </a:solidFill>
                <a:latin typeface="+mj-lt"/>
                <a:ea typeface="+mj-ea"/>
                <a:cs typeface="+mj-cs"/>
              </a:rPr>
            </a:br>
            <a:endParaRPr lang="en-US" sz="5400" dirty="0">
              <a:solidFill>
                <a:schemeClr val="accent1"/>
              </a:solidFill>
              <a:latin typeface="+mj-lt"/>
              <a:ea typeface="+mj-ea"/>
              <a:cs typeface="+mj-cs"/>
            </a:endParaRPr>
          </a:p>
        </p:txBody>
      </p:sp>
    </p:spTree>
    <p:extLst>
      <p:ext uri="{BB962C8B-B14F-4D97-AF65-F5344CB8AC3E}">
        <p14:creationId xmlns:p14="http://schemas.microsoft.com/office/powerpoint/2010/main" val="3653709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836A7C-5138-4920-BBF8-8DC2AB4C82D7}"/>
              </a:ext>
            </a:extLst>
          </p:cNvPr>
          <p:cNvSpPr/>
          <p:nvPr/>
        </p:nvSpPr>
        <p:spPr>
          <a:xfrm>
            <a:off x="1028700" y="1967266"/>
            <a:ext cx="2628900" cy="2547257"/>
          </a:xfrm>
          <a:prstGeom prst="rect">
            <a:avLst/>
          </a:prstGeom>
          <a:noFill/>
        </p:spPr>
        <p:txBody>
          <a:bodyPr vert="horz" lIns="91440" tIns="45720" rIns="91440" bIns="45720" rtlCol="0" anchor="ctr">
            <a:normAutofit fontScale="92500" lnSpcReduction="10000"/>
          </a:bodyPr>
          <a:lstStyle/>
          <a:p>
            <a:pPr algn="ctr">
              <a:lnSpc>
                <a:spcPct val="90000"/>
              </a:lnSpc>
              <a:spcBef>
                <a:spcPct val="0"/>
              </a:spcBef>
              <a:spcAft>
                <a:spcPts val="600"/>
              </a:spcAft>
            </a:pPr>
            <a:r>
              <a:rPr lang="en-US" sz="4800" dirty="0">
                <a:latin typeface="Algerian" panose="04020705040A02060702" pitchFamily="82" charset="0"/>
                <a:ea typeface="+mj-ea"/>
                <a:cs typeface="+mj-cs"/>
              </a:rPr>
              <a:t>user signup page :</a:t>
            </a:r>
            <a:r>
              <a:rPr lang="en-US" sz="2600" kern="1200" dirty="0">
                <a:solidFill>
                  <a:srgbClr val="FFFFFF"/>
                </a:solidFill>
                <a:latin typeface="Algerian" panose="04020705040A02060702" pitchFamily="82" charset="0"/>
                <a:ea typeface="+mj-ea"/>
                <a:cs typeface="+mj-cs"/>
              </a:rPr>
              <a:t> </a:t>
            </a:r>
            <a:r>
              <a:rPr lang="en-US" sz="3600" kern="1200" dirty="0">
                <a:solidFill>
                  <a:srgbClr val="FFFFFF"/>
                </a:solidFill>
                <a:latin typeface="Algerian" panose="04020705040A02060702" pitchFamily="82" charset="0"/>
                <a:ea typeface="+mj-ea"/>
                <a:cs typeface="+mj-cs"/>
              </a:rPr>
              <a:t>page  :</a:t>
            </a:r>
            <a:br>
              <a:rPr lang="en-US" sz="3600" kern="1200" dirty="0">
                <a:solidFill>
                  <a:srgbClr val="FFFFFF"/>
                </a:solidFill>
                <a:latin typeface="Algerian" panose="04020705040A02060702" pitchFamily="82" charset="0"/>
                <a:ea typeface="+mj-ea"/>
                <a:cs typeface="+mj-cs"/>
              </a:rPr>
            </a:br>
            <a:endParaRPr lang="en-US" sz="3600" kern="1200" dirty="0">
              <a:solidFill>
                <a:srgbClr val="FFFFFF"/>
              </a:solidFill>
              <a:latin typeface="Algerian" panose="04020705040A02060702" pitchFamily="82" charset="0"/>
              <a:ea typeface="+mj-ea"/>
              <a:cs typeface="+mj-cs"/>
            </a:endParaRPr>
          </a:p>
        </p:txBody>
      </p:sp>
      <p:pic>
        <p:nvPicPr>
          <p:cNvPr id="4" name="Picture 3" descr="Graphical user interface, application&#10;&#10;Description automatically generated">
            <a:extLst>
              <a:ext uri="{FF2B5EF4-FFF2-40B4-BE49-F238E27FC236}">
                <a16:creationId xmlns:a16="http://schemas.microsoft.com/office/drawing/2014/main" id="{C7998A3D-9C2A-4AB2-B86C-E6C4B2B3EA35}"/>
              </a:ext>
            </a:extLst>
          </p:cNvPr>
          <p:cNvPicPr>
            <a:picLocks noChangeAspect="1"/>
          </p:cNvPicPr>
          <p:nvPr/>
        </p:nvPicPr>
        <p:blipFill>
          <a:blip r:embed="rId2"/>
          <a:stretch>
            <a:fillRect/>
          </a:stretch>
        </p:blipFill>
        <p:spPr>
          <a:xfrm>
            <a:off x="4777316" y="670351"/>
            <a:ext cx="6780700" cy="5514969"/>
          </a:xfrm>
          <a:prstGeom prst="rect">
            <a:avLst/>
          </a:prstGeom>
        </p:spPr>
      </p:pic>
    </p:spTree>
    <p:extLst>
      <p:ext uri="{BB962C8B-B14F-4D97-AF65-F5344CB8AC3E}">
        <p14:creationId xmlns:p14="http://schemas.microsoft.com/office/powerpoint/2010/main" val="325299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id="{E5444CF6-09D9-4056-9FC1-E1C26A09C84A}"/>
              </a:ext>
            </a:extLst>
          </p:cNvPr>
          <p:cNvPicPr>
            <a:picLocks noChangeAspect="1"/>
          </p:cNvPicPr>
          <p:nvPr/>
        </p:nvPicPr>
        <p:blipFill rotWithShape="1">
          <a:blip r:embed="rId2"/>
          <a:srcRect l="9029" r="26823" b="-1"/>
          <a:stretch/>
        </p:blipFill>
        <p:spPr>
          <a:xfrm>
            <a:off x="3523488" y="10"/>
            <a:ext cx="8668512" cy="6857990"/>
          </a:xfrm>
          <a:prstGeom prst="rect">
            <a:avLst/>
          </a:prstGeom>
        </p:spPr>
      </p:pic>
      <p:sp>
        <p:nvSpPr>
          <p:cNvPr id="2" name="Rectangle 1">
            <a:extLst>
              <a:ext uri="{FF2B5EF4-FFF2-40B4-BE49-F238E27FC236}">
                <a16:creationId xmlns:a16="http://schemas.microsoft.com/office/drawing/2014/main" id="{33D59B9A-3811-43BA-9576-8518D7F0BBDF}"/>
              </a:ext>
            </a:extLst>
          </p:cNvPr>
          <p:cNvSpPr/>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Algerian" panose="04020705040A02060702" pitchFamily="82" charset="0"/>
                <a:ea typeface="+mj-ea"/>
                <a:cs typeface="+mj-cs"/>
              </a:rPr>
              <a:t>Product categories page  :</a:t>
            </a:r>
            <a:br>
              <a:rPr lang="en-US" sz="4800" dirty="0">
                <a:latin typeface="Algerian" panose="04020705040A02060702" pitchFamily="82" charset="0"/>
                <a:ea typeface="+mj-ea"/>
                <a:cs typeface="+mj-cs"/>
              </a:rPr>
            </a:br>
            <a:endParaRPr lang="en-US" sz="4800" dirty="0">
              <a:latin typeface="Algerian" panose="04020705040A02060702" pitchFamily="82" charset="0"/>
              <a:ea typeface="+mj-ea"/>
              <a:cs typeface="+mj-cs"/>
            </a:endParaRPr>
          </a:p>
        </p:txBody>
      </p:sp>
    </p:spTree>
    <p:extLst>
      <p:ext uri="{BB962C8B-B14F-4D97-AF65-F5344CB8AC3E}">
        <p14:creationId xmlns:p14="http://schemas.microsoft.com/office/powerpoint/2010/main" val="22248638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F08B4D-C8FA-4C3E-A151-36413D445BFD}"/>
              </a:ext>
            </a:extLst>
          </p:cNvPr>
          <p:cNvSpPr/>
          <p:nvPr/>
        </p:nvSpPr>
        <p:spPr>
          <a:xfrm>
            <a:off x="513183" y="307908"/>
            <a:ext cx="11588621" cy="12187952"/>
          </a:xfrm>
          <a:prstGeom prst="rect">
            <a:avLst/>
          </a:prstGeom>
        </p:spPr>
        <p:txBody>
          <a:bodyPr wrap="square">
            <a:spAutoFit/>
          </a:bodyPr>
          <a:lstStyle/>
          <a:p>
            <a:r>
              <a:rPr lang="en-US" sz="4000" dirty="0">
                <a:latin typeface="Algerian" panose="04020705040A02060702" pitchFamily="82" charset="0"/>
              </a:rPr>
              <a:t>Introduction :</a:t>
            </a:r>
          </a:p>
          <a:p>
            <a:endParaRPr lang="en-US" sz="4000" dirty="0">
              <a:latin typeface="Algerian" panose="04020705040A02060702" pitchFamily="82" charset="0"/>
            </a:endParaRPr>
          </a:p>
          <a:p>
            <a:r>
              <a:rPr lang="en-US" sz="2800" dirty="0"/>
              <a:t>*It integrates the benefits of an ordering product with the convenience of an online excitement and going with  technology minus the commuting hazard and expense </a:t>
            </a:r>
          </a:p>
          <a:p>
            <a:r>
              <a:rPr lang="en-US" sz="2800" dirty="0"/>
              <a:t>*It will usher in the immense flexibility and sophistication in the existing manual platform structure with the perfect  blend    synchronous  and asynchronous interaction </a:t>
            </a:r>
          </a:p>
          <a:p>
            <a:r>
              <a:rPr lang="en-US" sz="2800" dirty="0"/>
              <a:t>*It provides means of collaborative E-ordering for customers</a:t>
            </a:r>
          </a:p>
          <a:p>
            <a:r>
              <a:rPr lang="en-IN" sz="2800" b="1" dirty="0"/>
              <a:t>*</a:t>
            </a:r>
            <a:r>
              <a:rPr lang="en-IN" sz="2800" b="1" dirty="0">
                <a:latin typeface="+mj-lt"/>
              </a:rPr>
              <a:t>Online Grocery </a:t>
            </a:r>
            <a:r>
              <a:rPr lang="en-IN" sz="2800" dirty="0">
                <a:latin typeface="+mj-lt"/>
              </a:rPr>
              <a:t> </a:t>
            </a:r>
            <a:r>
              <a:rPr lang="en-IN" sz="2800" dirty="0"/>
              <a:t>Market is a form of ecommerce that allows consumers to directly buy fresh food staffs or produce from a seller over the </a:t>
            </a:r>
            <a:r>
              <a:rPr lang="en-IN" sz="2800" b="1" dirty="0"/>
              <a:t>internet</a:t>
            </a:r>
            <a:r>
              <a:rPr lang="en-IN" sz="2800" dirty="0"/>
              <a:t>. </a:t>
            </a:r>
          </a:p>
          <a:p>
            <a:r>
              <a:rPr lang="en-IN" sz="2800" dirty="0"/>
              <a:t>*An </a:t>
            </a:r>
            <a:r>
              <a:rPr lang="en-IN" sz="2800" b="1" dirty="0">
                <a:latin typeface="+mj-lt"/>
              </a:rPr>
              <a:t>online grocery shop</a:t>
            </a:r>
            <a:r>
              <a:rPr lang="en-IN" sz="2800" dirty="0">
                <a:latin typeface="+mj-lt"/>
              </a:rPr>
              <a:t> </a:t>
            </a:r>
            <a:r>
              <a:rPr lang="en-IN" sz="2800" dirty="0"/>
              <a:t>evokes the physical analogy of buying produce like it is done in a local market.</a:t>
            </a:r>
            <a:endParaRPr lang="en-US" sz="2800" dirty="0"/>
          </a:p>
          <a:p>
            <a:pPr marL="285750" indent="-285750">
              <a:buFont typeface="Arial" panose="020B0604020202020204" pitchFamily="34" charset="0"/>
              <a:buChar char="•"/>
            </a:pPr>
            <a:endParaRPr lang="en-US" sz="2800" dirty="0"/>
          </a:p>
          <a:p>
            <a:endParaRPr lang="en-US" sz="4000" dirty="0">
              <a:latin typeface="Algerian" panose="04020705040A02060702" pitchFamily="82" charset="0"/>
            </a:endParaRPr>
          </a:p>
          <a:p>
            <a:endParaRPr lang="en-US" sz="1000" dirty="0"/>
          </a:p>
          <a:p>
            <a:endParaRPr lang="en-US" sz="4000" dirty="0">
              <a:latin typeface="Algerian" panose="04020705040A02060702" pitchFamily="82" charset="0"/>
            </a:endParaRPr>
          </a:p>
          <a:p>
            <a:endParaRPr lang="en-US" sz="4000" dirty="0">
              <a:latin typeface="Algerian" panose="04020705040A02060702" pitchFamily="82" charset="0"/>
            </a:endParaRPr>
          </a:p>
          <a:p>
            <a:endParaRPr lang="en-US" sz="4000" dirty="0">
              <a:latin typeface="Algerian" panose="04020705040A02060702" pitchFamily="82" charset="0"/>
            </a:endParaRPr>
          </a:p>
          <a:p>
            <a:endParaRPr lang="en-US" sz="4000" dirty="0">
              <a:latin typeface="Algerian" panose="04020705040A02060702" pitchFamily="82" charset="0"/>
            </a:endParaRPr>
          </a:p>
          <a:p>
            <a:endParaRPr lang="en-US" sz="4000" dirty="0">
              <a:latin typeface="Algerian" panose="04020705040A02060702" pitchFamily="82" charset="0"/>
            </a:endParaRPr>
          </a:p>
          <a:p>
            <a:endParaRPr lang="en-US" sz="4000" dirty="0">
              <a:latin typeface="Algerian" panose="04020705040A02060702" pitchFamily="82" charset="0"/>
            </a:endParaRPr>
          </a:p>
          <a:p>
            <a:endParaRPr lang="en-US" sz="4000" dirty="0">
              <a:latin typeface="Algerian" panose="04020705040A02060702" pitchFamily="82" charset="0"/>
            </a:endParaRPr>
          </a:p>
          <a:p>
            <a:endParaRPr lang="en-IN" sz="4000" dirty="0">
              <a:latin typeface="Algerian" panose="04020705040A02060702" pitchFamily="82" charset="0"/>
            </a:endParaRPr>
          </a:p>
        </p:txBody>
      </p:sp>
    </p:spTree>
    <p:extLst>
      <p:ext uri="{BB962C8B-B14F-4D97-AF65-F5344CB8AC3E}">
        <p14:creationId xmlns:p14="http://schemas.microsoft.com/office/powerpoint/2010/main" val="600094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id="{1E927E99-CCB5-44F9-A776-2F30C3B0E0BD}"/>
              </a:ext>
            </a:extLst>
          </p:cNvPr>
          <p:cNvPicPr>
            <a:picLocks noChangeAspect="1"/>
          </p:cNvPicPr>
          <p:nvPr/>
        </p:nvPicPr>
        <p:blipFill rotWithShape="1">
          <a:blip r:embed="rId2"/>
          <a:srcRect t="1964" r="13818" b="7127"/>
          <a:stretch/>
        </p:blipFill>
        <p:spPr>
          <a:xfrm>
            <a:off x="3523488" y="10"/>
            <a:ext cx="8668512" cy="6857990"/>
          </a:xfrm>
          <a:prstGeom prst="rect">
            <a:avLst/>
          </a:prstGeom>
        </p:spPr>
      </p:pic>
      <p:sp>
        <p:nvSpPr>
          <p:cNvPr id="2" name="Rectangle 1">
            <a:extLst>
              <a:ext uri="{FF2B5EF4-FFF2-40B4-BE49-F238E27FC236}">
                <a16:creationId xmlns:a16="http://schemas.microsoft.com/office/drawing/2014/main" id="{DFEB67DB-360F-42EA-A4A2-8B3E6300E118}"/>
              </a:ext>
            </a:extLst>
          </p:cNvPr>
          <p:cNvSpPr/>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Algerian" panose="04020705040A02060702" pitchFamily="82" charset="0"/>
                <a:ea typeface="+mj-ea"/>
                <a:cs typeface="+mj-cs"/>
              </a:rPr>
              <a:t>View cart page :</a:t>
            </a:r>
            <a:br>
              <a:rPr lang="en-US" sz="4800" dirty="0">
                <a:latin typeface="Algerian" panose="04020705040A02060702" pitchFamily="82" charset="0"/>
                <a:ea typeface="+mj-ea"/>
                <a:cs typeface="+mj-cs"/>
              </a:rPr>
            </a:br>
            <a:endParaRPr lang="en-US" sz="4800" dirty="0">
              <a:latin typeface="Algerian" panose="04020705040A02060702" pitchFamily="82" charset="0"/>
              <a:ea typeface="+mj-ea"/>
              <a:cs typeface="+mj-cs"/>
            </a:endParaRPr>
          </a:p>
        </p:txBody>
      </p:sp>
    </p:spTree>
    <p:extLst>
      <p:ext uri="{BB962C8B-B14F-4D97-AF65-F5344CB8AC3E}">
        <p14:creationId xmlns:p14="http://schemas.microsoft.com/office/powerpoint/2010/main" val="426269624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Graphical user interface, application&#10;&#10;Description automatically generated">
            <a:extLst>
              <a:ext uri="{FF2B5EF4-FFF2-40B4-BE49-F238E27FC236}">
                <a16:creationId xmlns:a16="http://schemas.microsoft.com/office/drawing/2014/main" id="{0D11E24F-DB6F-4A9E-8116-59C1DC71DBBD}"/>
              </a:ext>
            </a:extLst>
          </p:cNvPr>
          <p:cNvPicPr>
            <a:picLocks noChangeAspect="1"/>
          </p:cNvPicPr>
          <p:nvPr/>
        </p:nvPicPr>
        <p:blipFill rotWithShape="1">
          <a:blip r:embed="rId2"/>
          <a:srcRect l="3783" r="1155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Rectangle 1">
            <a:extLst>
              <a:ext uri="{FF2B5EF4-FFF2-40B4-BE49-F238E27FC236}">
                <a16:creationId xmlns:a16="http://schemas.microsoft.com/office/drawing/2014/main" id="{4AD4F12D-7820-49EE-B6F5-A7A6759830F0}"/>
              </a:ext>
            </a:extLst>
          </p:cNvPr>
          <p:cNvSpPr/>
          <p:nvPr/>
        </p:nvSpPr>
        <p:spPr>
          <a:xfrm>
            <a:off x="677334" y="2160589"/>
            <a:ext cx="3851122"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4000" dirty="0">
                <a:solidFill>
                  <a:schemeClr val="tx1">
                    <a:lumMod val="75000"/>
                    <a:lumOff val="25000"/>
                  </a:schemeClr>
                </a:solidFill>
                <a:latin typeface="Algerian" panose="04020705040A02060702" pitchFamily="82" charset="0"/>
              </a:rPr>
              <a:t>payment page : </a:t>
            </a:r>
            <a:endParaRPr lang="en-US" dirty="0">
              <a:solidFill>
                <a:schemeClr val="tx1">
                  <a:lumMod val="75000"/>
                  <a:lumOff val="25000"/>
                </a:schemeClr>
              </a:solidFill>
            </a:endParaRPr>
          </a:p>
        </p:txBody>
      </p:sp>
      <p:cxnSp>
        <p:nvCxnSpPr>
          <p:cNvPr id="24" name="Straight Connector 2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9945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A791BB-69A9-403A-8A81-4C20FD297C22}"/>
              </a:ext>
            </a:extLst>
          </p:cNvPr>
          <p:cNvSpPr/>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kern="1200" dirty="0">
                <a:solidFill>
                  <a:schemeClr val="tx1"/>
                </a:solidFill>
                <a:latin typeface="Algerian" panose="04020705040A02060702" pitchFamily="82" charset="0"/>
                <a:ea typeface="+mj-ea"/>
                <a:cs typeface="+mj-cs"/>
              </a:rPr>
              <a:t>View products page  </a:t>
            </a:r>
            <a:r>
              <a:rPr lang="en-US" sz="4400" kern="1200" dirty="0">
                <a:solidFill>
                  <a:schemeClr val="tx1"/>
                </a:solidFill>
                <a:latin typeface="+mj-lt"/>
                <a:ea typeface="+mj-ea"/>
                <a:cs typeface="+mj-cs"/>
              </a:rPr>
              <a:t>:</a:t>
            </a:r>
            <a:br>
              <a:rPr lang="en-US" sz="4400" kern="1200" dirty="0">
                <a:solidFill>
                  <a:schemeClr val="tx1"/>
                </a:solidFill>
                <a:latin typeface="+mj-lt"/>
                <a:ea typeface="+mj-ea"/>
                <a:cs typeface="+mj-cs"/>
              </a:rPr>
            </a:br>
            <a:endParaRPr lang="en-US" sz="4400" kern="1200" dirty="0">
              <a:solidFill>
                <a:schemeClr val="tx1"/>
              </a:solidFill>
              <a:latin typeface="+mj-lt"/>
              <a:ea typeface="+mj-ea"/>
              <a:cs typeface="+mj-cs"/>
            </a:endParaRPr>
          </a:p>
        </p:txBody>
      </p:sp>
      <p:pic>
        <p:nvPicPr>
          <p:cNvPr id="4" name="Picture 3" descr="Graphical user interface, application, website&#10;&#10;Description automatically generated">
            <a:extLst>
              <a:ext uri="{FF2B5EF4-FFF2-40B4-BE49-F238E27FC236}">
                <a16:creationId xmlns:a16="http://schemas.microsoft.com/office/drawing/2014/main" id="{0CD4F06A-0593-4333-8CEE-6C428539898E}"/>
              </a:ext>
            </a:extLst>
          </p:cNvPr>
          <p:cNvPicPr>
            <a:picLocks noChangeAspect="1"/>
          </p:cNvPicPr>
          <p:nvPr/>
        </p:nvPicPr>
        <p:blipFill>
          <a:blip r:embed="rId2"/>
          <a:stretch>
            <a:fillRect/>
          </a:stretch>
        </p:blipFill>
        <p:spPr>
          <a:xfrm>
            <a:off x="5895751" y="1451664"/>
            <a:ext cx="5708649" cy="3924696"/>
          </a:xfrm>
          <a:prstGeom prst="rect">
            <a:avLst/>
          </a:prstGeom>
        </p:spPr>
      </p:pic>
    </p:spTree>
    <p:extLst>
      <p:ext uri="{BB962C8B-B14F-4D97-AF65-F5344CB8AC3E}">
        <p14:creationId xmlns:p14="http://schemas.microsoft.com/office/powerpoint/2010/main" val="3843058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5D427B-CAF8-4189-BE42-CED097540347}"/>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rgbClr val="FFFFFF"/>
                </a:solidFill>
                <a:latin typeface="Algerian" panose="04020705040A02060702" pitchFamily="82" charset="0"/>
                <a:ea typeface="+mj-ea"/>
                <a:cs typeface="+mj-cs"/>
              </a:rPr>
              <a:t>Payment page  :</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4" name="Picture 3" descr="Graphical user interface, text, application&#10;&#10;Description automatically generated">
            <a:extLst>
              <a:ext uri="{FF2B5EF4-FFF2-40B4-BE49-F238E27FC236}">
                <a16:creationId xmlns:a16="http://schemas.microsoft.com/office/drawing/2014/main" id="{391CAEA9-C4B6-4D74-AA86-27F15333E5A8}"/>
              </a:ext>
            </a:extLst>
          </p:cNvPr>
          <p:cNvPicPr>
            <a:picLocks noChangeAspect="1"/>
          </p:cNvPicPr>
          <p:nvPr/>
        </p:nvPicPr>
        <p:blipFill>
          <a:blip r:embed="rId2"/>
          <a:stretch>
            <a:fillRect/>
          </a:stretch>
        </p:blipFill>
        <p:spPr>
          <a:xfrm>
            <a:off x="4032515" y="961812"/>
            <a:ext cx="6989180" cy="5084628"/>
          </a:xfrm>
          <a:prstGeom prst="rect">
            <a:avLst/>
          </a:prstGeom>
        </p:spPr>
      </p:pic>
    </p:spTree>
    <p:extLst>
      <p:ext uri="{BB962C8B-B14F-4D97-AF65-F5344CB8AC3E}">
        <p14:creationId xmlns:p14="http://schemas.microsoft.com/office/powerpoint/2010/main" val="101682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Rectangle 1">
            <a:extLst>
              <a:ext uri="{FF2B5EF4-FFF2-40B4-BE49-F238E27FC236}">
                <a16:creationId xmlns:a16="http://schemas.microsoft.com/office/drawing/2014/main" id="{99A89A8B-0BAA-4B46-8B19-1A272F8B0C45}"/>
              </a:ext>
            </a:extLst>
          </p:cNvPr>
          <p:cNvSpPr/>
          <p:nvPr/>
        </p:nvSpPr>
        <p:spPr>
          <a:xfrm>
            <a:off x="985969" y="4553712"/>
            <a:ext cx="8288032" cy="10963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400" dirty="0">
                <a:solidFill>
                  <a:schemeClr val="accent1"/>
                </a:solidFill>
                <a:latin typeface="+mj-lt"/>
                <a:ea typeface="+mj-ea"/>
                <a:cs typeface="+mj-cs"/>
              </a:rPr>
              <a:t> </a:t>
            </a:r>
            <a:r>
              <a:rPr lang="en-US" sz="3400" dirty="0">
                <a:latin typeface="Algerian" panose="04020705040A02060702" pitchFamily="82" charset="0"/>
                <a:ea typeface="+mj-ea"/>
                <a:cs typeface="+mj-cs"/>
              </a:rPr>
              <a:t>view booking page:</a:t>
            </a:r>
            <a:br>
              <a:rPr lang="en-US" sz="3400" dirty="0">
                <a:solidFill>
                  <a:schemeClr val="accent1"/>
                </a:solidFill>
                <a:latin typeface="+mj-lt"/>
                <a:ea typeface="+mj-ea"/>
                <a:cs typeface="+mj-cs"/>
              </a:rPr>
            </a:br>
            <a:endParaRPr lang="en-US" sz="3400" dirty="0">
              <a:solidFill>
                <a:schemeClr val="accent1"/>
              </a:solidFill>
              <a:latin typeface="+mj-lt"/>
              <a:ea typeface="+mj-ea"/>
              <a:cs typeface="+mj-cs"/>
            </a:endParaRPr>
          </a:p>
        </p:txBody>
      </p:sp>
      <p:pic>
        <p:nvPicPr>
          <p:cNvPr id="4" name="Picture 3" descr="Graphical user interface, text, application, email&#10;&#10;Description automatically generated">
            <a:extLst>
              <a:ext uri="{FF2B5EF4-FFF2-40B4-BE49-F238E27FC236}">
                <a16:creationId xmlns:a16="http://schemas.microsoft.com/office/drawing/2014/main" id="{E1E8E79B-8D07-41C5-9FD1-8AC77A66394E}"/>
              </a:ext>
            </a:extLst>
          </p:cNvPr>
          <p:cNvPicPr>
            <a:picLocks noChangeAspect="1"/>
          </p:cNvPicPr>
          <p:nvPr/>
        </p:nvPicPr>
        <p:blipFill>
          <a:blip r:embed="rId2"/>
          <a:stretch>
            <a:fillRect/>
          </a:stretch>
        </p:blipFill>
        <p:spPr>
          <a:xfrm>
            <a:off x="985968" y="1229260"/>
            <a:ext cx="8288033" cy="3004411"/>
          </a:xfrm>
          <a:prstGeom prst="rect">
            <a:avLst/>
          </a:prstGeom>
        </p:spPr>
      </p:pic>
    </p:spTree>
    <p:extLst>
      <p:ext uri="{BB962C8B-B14F-4D97-AF65-F5344CB8AC3E}">
        <p14:creationId xmlns:p14="http://schemas.microsoft.com/office/powerpoint/2010/main" val="3831588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FFA69C-2652-4F60-B36F-17C841415FB7}"/>
              </a:ext>
            </a:extLst>
          </p:cNvPr>
          <p:cNvSpPr/>
          <p:nvPr/>
        </p:nvSpPr>
        <p:spPr>
          <a:xfrm>
            <a:off x="4941535" y="640081"/>
            <a:ext cx="6610383" cy="3497021"/>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3200" dirty="0">
                <a:latin typeface="Algerian" panose="04020705040A02060702" pitchFamily="82" charset="0"/>
                <a:ea typeface="+mj-ea"/>
                <a:cs typeface="+mj-cs"/>
              </a:rPr>
              <a:t>View page user products :</a:t>
            </a:r>
            <a:br>
              <a:rPr lang="en-US" sz="6000" dirty="0">
                <a:latin typeface="+mj-lt"/>
                <a:ea typeface="+mj-ea"/>
                <a:cs typeface="+mj-cs"/>
              </a:rPr>
            </a:br>
            <a:endParaRPr lang="en-US" sz="6000" dirty="0">
              <a:latin typeface="+mj-lt"/>
              <a:ea typeface="+mj-ea"/>
              <a:cs typeface="+mj-cs"/>
            </a:endParaRPr>
          </a:p>
        </p:txBody>
      </p:sp>
      <p:pic>
        <p:nvPicPr>
          <p:cNvPr id="4" name="Picture 3" descr="Graphical user interface, application, Teams&#10;&#10;Description automatically generated">
            <a:extLst>
              <a:ext uri="{FF2B5EF4-FFF2-40B4-BE49-F238E27FC236}">
                <a16:creationId xmlns:a16="http://schemas.microsoft.com/office/drawing/2014/main" id="{113CBB12-EB2A-4D3C-A3C9-5602299A81B8}"/>
              </a:ext>
            </a:extLst>
          </p:cNvPr>
          <p:cNvPicPr>
            <a:picLocks noChangeAspect="1"/>
          </p:cNvPicPr>
          <p:nvPr/>
        </p:nvPicPr>
        <p:blipFill rotWithShape="1">
          <a:blip r:embed="rId2"/>
          <a:srcRect t="2427" r="-10" b="10457"/>
          <a:stretch/>
        </p:blipFill>
        <p:spPr>
          <a:xfrm>
            <a:off x="809243" y="809244"/>
            <a:ext cx="3017520" cy="5239512"/>
          </a:xfrm>
          <a:prstGeom prst="rect">
            <a:avLst/>
          </a:prstGeom>
          <a:effectLst/>
        </p:spPr>
      </p:pic>
    </p:spTree>
    <p:extLst>
      <p:ext uri="{BB962C8B-B14F-4D97-AF65-F5344CB8AC3E}">
        <p14:creationId xmlns:p14="http://schemas.microsoft.com/office/powerpoint/2010/main" val="306718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Shape 4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Graphical user interface, website&#10;&#10;Description automatically generated">
            <a:extLst>
              <a:ext uri="{FF2B5EF4-FFF2-40B4-BE49-F238E27FC236}">
                <a16:creationId xmlns:a16="http://schemas.microsoft.com/office/drawing/2014/main" id="{0B5FEC50-3533-420B-ACE4-15ED333F6D84}"/>
              </a:ext>
            </a:extLst>
          </p:cNvPr>
          <p:cNvPicPr>
            <a:picLocks noChangeAspect="1"/>
          </p:cNvPicPr>
          <p:nvPr/>
        </p:nvPicPr>
        <p:blipFill>
          <a:blip r:embed="rId2"/>
          <a:stretch>
            <a:fillRect/>
          </a:stretch>
        </p:blipFill>
        <p:spPr>
          <a:xfrm>
            <a:off x="757251" y="2027159"/>
            <a:ext cx="3856774" cy="2892580"/>
          </a:xfrm>
          <a:prstGeom prst="rect">
            <a:avLst/>
          </a:prstGeom>
        </p:spPr>
      </p:pic>
      <p:sp>
        <p:nvSpPr>
          <p:cNvPr id="2" name="Rectangle 1">
            <a:extLst>
              <a:ext uri="{FF2B5EF4-FFF2-40B4-BE49-F238E27FC236}">
                <a16:creationId xmlns:a16="http://schemas.microsoft.com/office/drawing/2014/main" id="{25C205C7-829D-46FB-8A41-F0AE7083FD9E}"/>
              </a:ext>
            </a:extLst>
          </p:cNvPr>
          <p:cNvSpPr/>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sz="3600" dirty="0">
                <a:solidFill>
                  <a:schemeClr val="bg1"/>
                </a:solidFill>
                <a:latin typeface="Algerian" panose="04020705040A02060702" pitchFamily="82" charset="0"/>
              </a:rPr>
              <a:t>View cart page :</a:t>
            </a:r>
            <a:br>
              <a:rPr lang="en-US" dirty="0">
                <a:solidFill>
                  <a:srgbClr val="FFFFFF"/>
                </a:solidFill>
              </a:rPr>
            </a:br>
            <a:endParaRPr lang="en-US" dirty="0">
              <a:solidFill>
                <a:srgbClr val="FFFFFF"/>
              </a:solidFill>
            </a:endParaRPr>
          </a:p>
        </p:txBody>
      </p:sp>
      <p:sp>
        <p:nvSpPr>
          <p:cNvPr id="5" name="Rectangle 4">
            <a:extLst>
              <a:ext uri="{FF2B5EF4-FFF2-40B4-BE49-F238E27FC236}">
                <a16:creationId xmlns:a16="http://schemas.microsoft.com/office/drawing/2014/main" id="{148EF131-158A-4EBC-8806-74902BD050F5}"/>
              </a:ext>
            </a:extLst>
          </p:cNvPr>
          <p:cNvSpPr/>
          <p:nvPr/>
        </p:nvSpPr>
        <p:spPr>
          <a:xfrm>
            <a:off x="838200" y="3244334"/>
            <a:ext cx="6460213" cy="369332"/>
          </a:xfrm>
          <a:prstGeom prst="rect">
            <a:avLst/>
          </a:prstGeom>
        </p:spPr>
        <p:txBody>
          <a:bodyPr wrap="square">
            <a:spAutoFit/>
          </a:bodyPr>
          <a:lstStyle/>
          <a:p>
            <a:pPr>
              <a:spcAft>
                <a:spcPts val="600"/>
              </a:spcAft>
            </a:pPr>
            <a:r>
              <a:rPr lang="en-US" dirty="0">
                <a:solidFill>
                  <a:srgbClr val="FF0000"/>
                </a:solidFill>
                <a:latin typeface="Algerian" panose="04020705040A02060702" pitchFamily="82" charset="0"/>
              </a:rPr>
              <a:t> </a:t>
            </a:r>
            <a:endParaRPr lang="en-IN"/>
          </a:p>
        </p:txBody>
      </p:sp>
    </p:spTree>
    <p:extLst>
      <p:ext uri="{BB962C8B-B14F-4D97-AF65-F5344CB8AC3E}">
        <p14:creationId xmlns:p14="http://schemas.microsoft.com/office/powerpoint/2010/main" val="3946734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A9AB86-F3C9-4856-8D18-65BED0F75CF6}"/>
              </a:ext>
            </a:extLst>
          </p:cNvPr>
          <p:cNvSpPr/>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latin typeface="Algerian" panose="04020705040A02060702" pitchFamily="82" charset="0"/>
                <a:ea typeface="+mj-ea"/>
                <a:cs typeface="+mj-cs"/>
              </a:rPr>
              <a:t>Booking Page</a:t>
            </a:r>
            <a:endParaRPr lang="en-US" sz="4000" kern="1200" dirty="0">
              <a:latin typeface="Algerian" panose="04020705040A02060702" pitchFamily="82" charset="0"/>
              <a:ea typeface="+mj-ea"/>
              <a:cs typeface="+mj-cs"/>
            </a:endParaRPr>
          </a:p>
        </p:txBody>
      </p:sp>
      <p:pic>
        <p:nvPicPr>
          <p:cNvPr id="4" name="Picture 3" descr="Graphical user interface, application&#10;&#10;Description automatically generated">
            <a:extLst>
              <a:ext uri="{FF2B5EF4-FFF2-40B4-BE49-F238E27FC236}">
                <a16:creationId xmlns:a16="http://schemas.microsoft.com/office/drawing/2014/main" id="{9FDCE053-9A2A-4418-B1D7-737BB617CE14}"/>
              </a:ext>
            </a:extLst>
          </p:cNvPr>
          <p:cNvPicPr>
            <a:picLocks noChangeAspect="1"/>
          </p:cNvPicPr>
          <p:nvPr/>
        </p:nvPicPr>
        <p:blipFill>
          <a:blip r:embed="rId2"/>
          <a:stretch>
            <a:fillRect/>
          </a:stretch>
        </p:blipFill>
        <p:spPr>
          <a:xfrm>
            <a:off x="5799220" y="467208"/>
            <a:ext cx="5402179" cy="5923584"/>
          </a:xfrm>
          <a:prstGeom prst="rect">
            <a:avLst/>
          </a:prstGeom>
        </p:spPr>
      </p:pic>
    </p:spTree>
    <p:extLst>
      <p:ext uri="{BB962C8B-B14F-4D97-AF65-F5344CB8AC3E}">
        <p14:creationId xmlns:p14="http://schemas.microsoft.com/office/powerpoint/2010/main" val="3806650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347CF-B127-42D5-B4C1-0D3806ADE52A}"/>
              </a:ext>
            </a:extLst>
          </p:cNvPr>
          <p:cNvSpPr/>
          <p:nvPr/>
        </p:nvSpPr>
        <p:spPr>
          <a:xfrm>
            <a:off x="8904010" y="1289168"/>
            <a:ext cx="3404937" cy="268318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kern="1200" dirty="0">
                <a:latin typeface="Algerian" panose="04020705040A02060702" pitchFamily="82" charset="0"/>
                <a:ea typeface="+mj-ea"/>
                <a:cs typeface="+mj-cs"/>
              </a:rPr>
              <a:t>View profile page  </a:t>
            </a:r>
            <a:r>
              <a:rPr lang="en-US" sz="4000" kern="1200" dirty="0">
                <a:latin typeface="+mj-lt"/>
                <a:ea typeface="+mj-ea"/>
                <a:cs typeface="+mj-cs"/>
              </a:rPr>
              <a:t>:</a:t>
            </a:r>
            <a:br>
              <a:rPr lang="en-US" sz="4000" kern="1200" dirty="0">
                <a:solidFill>
                  <a:schemeClr val="tx2"/>
                </a:solidFill>
                <a:latin typeface="+mj-lt"/>
                <a:ea typeface="+mj-ea"/>
                <a:cs typeface="+mj-cs"/>
              </a:rPr>
            </a:br>
            <a:endParaRPr lang="en-US" sz="4000" kern="1200" dirty="0">
              <a:solidFill>
                <a:schemeClr val="tx2"/>
              </a:solidFill>
              <a:latin typeface="+mj-lt"/>
              <a:ea typeface="+mj-ea"/>
              <a:cs typeface="+mj-cs"/>
            </a:endParaRPr>
          </a:p>
        </p:txBody>
      </p:sp>
      <p:pic>
        <p:nvPicPr>
          <p:cNvPr id="4" name="Picture 3" descr="Graphical user interface, website&#10;&#10;Description automatically generated">
            <a:extLst>
              <a:ext uri="{FF2B5EF4-FFF2-40B4-BE49-F238E27FC236}">
                <a16:creationId xmlns:a16="http://schemas.microsoft.com/office/drawing/2014/main" id="{E8B60B95-15CC-4CA8-B42D-BA9BCB642CC1}"/>
              </a:ext>
            </a:extLst>
          </p:cNvPr>
          <p:cNvPicPr>
            <a:picLocks noChangeAspect="1"/>
          </p:cNvPicPr>
          <p:nvPr/>
        </p:nvPicPr>
        <p:blipFill>
          <a:blip r:embed="rId2"/>
          <a:stretch>
            <a:fillRect/>
          </a:stretch>
        </p:blipFill>
        <p:spPr>
          <a:xfrm>
            <a:off x="804672" y="493295"/>
            <a:ext cx="7294665" cy="5305925"/>
          </a:xfrm>
          <a:prstGeom prst="rect">
            <a:avLst/>
          </a:prstGeom>
        </p:spPr>
      </p:pic>
    </p:spTree>
    <p:extLst>
      <p:ext uri="{BB962C8B-B14F-4D97-AF65-F5344CB8AC3E}">
        <p14:creationId xmlns:p14="http://schemas.microsoft.com/office/powerpoint/2010/main" val="2801308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873807-40AB-464D-858D-D269E296C49E}"/>
              </a:ext>
            </a:extLst>
          </p:cNvPr>
          <p:cNvSpPr/>
          <p:nvPr/>
        </p:nvSpPr>
        <p:spPr>
          <a:xfrm>
            <a:off x="471340" y="494610"/>
            <a:ext cx="6127423" cy="923330"/>
          </a:xfrm>
          <a:prstGeom prst="rect">
            <a:avLst/>
          </a:prstGeom>
        </p:spPr>
        <p:txBody>
          <a:bodyPr wrap="square">
            <a:spAutoFit/>
          </a:bodyPr>
          <a:lstStyle/>
          <a:p>
            <a:r>
              <a:rPr lang="en-US" sz="3600" dirty="0">
                <a:solidFill>
                  <a:srgbClr val="FF0000"/>
                </a:solidFill>
                <a:latin typeface="Algerian" panose="04020705040A02060702" pitchFamily="82" charset="0"/>
              </a:rPr>
              <a:t>conclusion :</a:t>
            </a:r>
            <a:br>
              <a:rPr lang="en-US" dirty="0">
                <a:solidFill>
                  <a:srgbClr val="FF0000"/>
                </a:solidFill>
                <a:latin typeface="Algerian" panose="04020705040A02060702" pitchFamily="82" charset="0"/>
              </a:rPr>
            </a:br>
            <a:endParaRPr lang="en-IN" dirty="0"/>
          </a:p>
        </p:txBody>
      </p:sp>
      <p:sp>
        <p:nvSpPr>
          <p:cNvPr id="3" name="Rectangle 2">
            <a:extLst>
              <a:ext uri="{FF2B5EF4-FFF2-40B4-BE49-F238E27FC236}">
                <a16:creationId xmlns:a16="http://schemas.microsoft.com/office/drawing/2014/main" id="{3B558F23-56F5-4AD6-9266-10F08A2833D4}"/>
              </a:ext>
            </a:extLst>
          </p:cNvPr>
          <p:cNvSpPr/>
          <p:nvPr/>
        </p:nvSpPr>
        <p:spPr>
          <a:xfrm>
            <a:off x="471340" y="1630837"/>
            <a:ext cx="7305774" cy="1631216"/>
          </a:xfrm>
          <a:prstGeom prst="rect">
            <a:avLst/>
          </a:prstGeom>
        </p:spPr>
        <p:txBody>
          <a:bodyPr wrap="square">
            <a:spAutoFit/>
          </a:bodyPr>
          <a:lstStyle/>
          <a:p>
            <a:r>
              <a:rPr lang="en-IN" sz="2000" dirty="0">
                <a:solidFill>
                  <a:srgbClr val="4D5156"/>
                </a:solidFill>
                <a:latin typeface="Abadi" panose="020B0604020104020204" pitchFamily="34" charset="0"/>
              </a:rPr>
              <a:t>Technology has made significant progress over the years to provide consumers a better </a:t>
            </a:r>
            <a:r>
              <a:rPr lang="en-IN" sz="2000" b="1" dirty="0">
                <a:solidFill>
                  <a:srgbClr val="5F6368"/>
                </a:solidFill>
                <a:latin typeface="Abadi" panose="020B0604020104020204" pitchFamily="34" charset="0"/>
              </a:rPr>
              <a:t>online shopping</a:t>
            </a:r>
            <a:r>
              <a:rPr lang="en-IN" sz="2000" dirty="0">
                <a:solidFill>
                  <a:srgbClr val="4D5156"/>
                </a:solidFill>
                <a:latin typeface="Abadi" panose="020B0604020104020204" pitchFamily="34" charset="0"/>
              </a:rPr>
              <a:t> experience and will continue to do so for years to come. With the rapid growth of products and brands, people have speculated that </a:t>
            </a:r>
            <a:r>
              <a:rPr lang="en-IN" sz="2000" b="1" dirty="0">
                <a:solidFill>
                  <a:srgbClr val="5F6368"/>
                </a:solidFill>
                <a:latin typeface="Abadi" panose="020B0604020104020204" pitchFamily="34" charset="0"/>
              </a:rPr>
              <a:t>online shopping</a:t>
            </a:r>
            <a:r>
              <a:rPr lang="en-IN" sz="2000" dirty="0">
                <a:solidFill>
                  <a:srgbClr val="4D5156"/>
                </a:solidFill>
                <a:latin typeface="Abadi" panose="020B0604020104020204" pitchFamily="34" charset="0"/>
              </a:rPr>
              <a:t> will overtake in-</a:t>
            </a:r>
            <a:r>
              <a:rPr lang="en-IN" sz="2000" b="1" dirty="0">
                <a:solidFill>
                  <a:srgbClr val="5F6368"/>
                </a:solidFill>
                <a:latin typeface="Abadi" panose="020B0604020104020204" pitchFamily="34" charset="0"/>
              </a:rPr>
              <a:t>store shopping</a:t>
            </a:r>
            <a:r>
              <a:rPr lang="en-IN" sz="2000" dirty="0">
                <a:solidFill>
                  <a:srgbClr val="4D5156"/>
                </a:solidFill>
                <a:latin typeface="Abadi" panose="020B0604020104020204" pitchFamily="34" charset="0"/>
              </a:rPr>
              <a:t>.</a:t>
            </a:r>
            <a:endParaRPr lang="en-IN" sz="2000" dirty="0">
              <a:latin typeface="Abadi" panose="020B0604020104020204" pitchFamily="34" charset="0"/>
            </a:endParaRPr>
          </a:p>
        </p:txBody>
      </p:sp>
    </p:spTree>
    <p:extLst>
      <p:ext uri="{BB962C8B-B14F-4D97-AF65-F5344CB8AC3E}">
        <p14:creationId xmlns:p14="http://schemas.microsoft.com/office/powerpoint/2010/main" val="164933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ABA0-2762-4200-AF37-0E4BD0B1734C}"/>
              </a:ext>
            </a:extLst>
          </p:cNvPr>
          <p:cNvSpPr>
            <a:spLocks noGrp="1"/>
          </p:cNvSpPr>
          <p:nvPr>
            <p:ph type="title"/>
          </p:nvPr>
        </p:nvSpPr>
        <p:spPr>
          <a:xfrm>
            <a:off x="418327" y="790027"/>
            <a:ext cx="11039168" cy="4345859"/>
          </a:xfrm>
        </p:spPr>
        <p:txBody>
          <a:bodyPr>
            <a:normAutofit fontScale="90000"/>
          </a:bodyPr>
          <a:lstStyle/>
          <a:p>
            <a:r>
              <a:rPr lang="en-US" dirty="0">
                <a:solidFill>
                  <a:srgbClr val="FF0000"/>
                </a:solidFill>
                <a:latin typeface="Algerian" panose="04020705040A02060702" pitchFamily="82" charset="0"/>
              </a:rPr>
              <a:t>MODULES:</a:t>
            </a:r>
            <a:br>
              <a:rPr lang="en-US" dirty="0">
                <a:solidFill>
                  <a:srgbClr val="FF0000"/>
                </a:solidFill>
                <a:latin typeface="Algerian" panose="04020705040A02060702" pitchFamily="82" charset="0"/>
              </a:rPr>
            </a:br>
            <a:br>
              <a:rPr lang="en-US" dirty="0">
                <a:latin typeface="Algerian" panose="04020705040A02060702" pitchFamily="82" charset="0"/>
              </a:rPr>
            </a:br>
            <a:r>
              <a:rPr lang="en-US" sz="4000" dirty="0">
                <a:solidFill>
                  <a:schemeClr val="tx1"/>
                </a:solidFill>
                <a:latin typeface="Algerian" panose="04020705040A02060702" pitchFamily="82" charset="0"/>
                <a:cs typeface="Aldhabi" panose="01000000000000000000" pitchFamily="2" charset="-78"/>
              </a:rPr>
              <a:t>Customer module</a:t>
            </a:r>
            <a:br>
              <a:rPr lang="en-US" dirty="0">
                <a:solidFill>
                  <a:schemeClr val="tx1"/>
                </a:solidFill>
                <a:latin typeface="Aldhabi" panose="01000000000000000000" pitchFamily="2" charset="-78"/>
                <a:cs typeface="Aldhabi" panose="01000000000000000000" pitchFamily="2" charset="-78"/>
              </a:rPr>
            </a:br>
            <a:r>
              <a:rPr lang="en-US" dirty="0">
                <a:solidFill>
                  <a:schemeClr val="tx1"/>
                </a:solidFill>
                <a:latin typeface="Aldhabi" panose="01000000000000000000" pitchFamily="2" charset="-78"/>
                <a:cs typeface="Aldhabi" panose="01000000000000000000" pitchFamily="2" charset="-78"/>
              </a:rPr>
              <a:t>*View Products</a:t>
            </a:r>
            <a:br>
              <a:rPr lang="en-US" dirty="0">
                <a:solidFill>
                  <a:schemeClr val="tx1"/>
                </a:solidFill>
                <a:latin typeface="Aldhabi" panose="01000000000000000000" pitchFamily="2" charset="-78"/>
                <a:cs typeface="Aldhabi" panose="01000000000000000000" pitchFamily="2" charset="-78"/>
              </a:rPr>
            </a:br>
            <a:r>
              <a:rPr lang="en-US" dirty="0">
                <a:solidFill>
                  <a:schemeClr val="tx1"/>
                </a:solidFill>
                <a:latin typeface="Aldhabi" panose="01000000000000000000" pitchFamily="2" charset="-78"/>
                <a:cs typeface="Aldhabi" panose="01000000000000000000" pitchFamily="2" charset="-78"/>
              </a:rPr>
              <a:t>*Product Booking </a:t>
            </a:r>
            <a:br>
              <a:rPr lang="en-US" dirty="0">
                <a:solidFill>
                  <a:schemeClr val="tx1"/>
                </a:solidFill>
                <a:latin typeface="Aldhabi" panose="01000000000000000000" pitchFamily="2" charset="-78"/>
                <a:cs typeface="Aldhabi" panose="01000000000000000000" pitchFamily="2" charset="-78"/>
              </a:rPr>
            </a:br>
            <a:r>
              <a:rPr lang="en-US" dirty="0">
                <a:solidFill>
                  <a:schemeClr val="tx1"/>
                </a:solidFill>
                <a:latin typeface="Aldhabi" panose="01000000000000000000" pitchFamily="2" charset="-78"/>
                <a:cs typeface="Aldhabi" panose="01000000000000000000" pitchFamily="2" charset="-78"/>
              </a:rPr>
              <a:t>*Given Feedback </a:t>
            </a:r>
            <a:br>
              <a:rPr lang="en-US" dirty="0">
                <a:solidFill>
                  <a:schemeClr val="tx1"/>
                </a:solidFill>
                <a:latin typeface="Aldhabi" panose="01000000000000000000" pitchFamily="2" charset="-78"/>
                <a:cs typeface="Aldhabi" panose="01000000000000000000" pitchFamily="2" charset="-78"/>
              </a:rPr>
            </a:br>
            <a:r>
              <a:rPr lang="en-US" dirty="0">
                <a:solidFill>
                  <a:schemeClr val="tx1"/>
                </a:solidFill>
                <a:latin typeface="Aldhabi" panose="01000000000000000000" pitchFamily="2" charset="-78"/>
                <a:cs typeface="Aldhabi" panose="01000000000000000000" pitchFamily="2" charset="-78"/>
              </a:rPr>
              <a:t>*View Product Booking</a:t>
            </a:r>
            <a:br>
              <a:rPr lang="en-US" dirty="0">
                <a:solidFill>
                  <a:schemeClr val="tx1"/>
                </a:solidFill>
                <a:latin typeface="Algerian" panose="04020705040A02060702" pitchFamily="82" charset="0"/>
              </a:rPr>
            </a:br>
            <a:br>
              <a:rPr lang="en-US" dirty="0">
                <a:solidFill>
                  <a:schemeClr val="tx1"/>
                </a:solidFill>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endParaRPr lang="en-IN" dirty="0">
              <a:latin typeface="Algerian" panose="04020705040A02060702" pitchFamily="82" charset="0"/>
            </a:endParaRPr>
          </a:p>
        </p:txBody>
      </p:sp>
    </p:spTree>
    <p:extLst>
      <p:ext uri="{BB962C8B-B14F-4D97-AF65-F5344CB8AC3E}">
        <p14:creationId xmlns:p14="http://schemas.microsoft.com/office/powerpoint/2010/main" val="4002019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Rectangle 1">
            <a:extLst>
              <a:ext uri="{FF2B5EF4-FFF2-40B4-BE49-F238E27FC236}">
                <a16:creationId xmlns:a16="http://schemas.microsoft.com/office/drawing/2014/main" id="{D4277931-F01D-48CD-B35C-8E211B09E181}"/>
              </a:ext>
            </a:extLst>
          </p:cNvPr>
          <p:cNvSpPr/>
          <p:nvPr/>
        </p:nvSpPr>
        <p:spPr>
          <a:xfrm>
            <a:off x="1507067" y="2404534"/>
            <a:ext cx="7766936" cy="1646302"/>
          </a:xfrm>
          <a:prstGeom prst="rect">
            <a:avLst/>
          </a:prstGeom>
        </p:spPr>
        <p:txBody>
          <a:bodyPr vert="horz" lIns="91440" tIns="45720" rIns="91440" bIns="45720" rtlCol="0" anchor="b">
            <a:noAutofit/>
          </a:bodyPr>
          <a:lstStyle/>
          <a:p>
            <a:pPr algn="r">
              <a:lnSpc>
                <a:spcPct val="90000"/>
              </a:lnSpc>
              <a:spcBef>
                <a:spcPct val="0"/>
              </a:spcBef>
              <a:spcAft>
                <a:spcPts val="600"/>
              </a:spcAft>
            </a:pPr>
            <a:r>
              <a:rPr lang="en-US" sz="6600" dirty="0">
                <a:solidFill>
                  <a:srgbClr val="FFFFFF"/>
                </a:solidFill>
                <a:latin typeface="Algerian" panose="04020705040A02060702" pitchFamily="82" charset="0"/>
                <a:ea typeface="+mj-ea"/>
                <a:cs typeface="+mj-cs"/>
              </a:rPr>
              <a:t> thank you  </a:t>
            </a:r>
            <a:br>
              <a:rPr lang="en-US" sz="6600" dirty="0">
                <a:solidFill>
                  <a:srgbClr val="FFFFFF"/>
                </a:solidFill>
                <a:latin typeface="Algerian" panose="04020705040A02060702" pitchFamily="82" charset="0"/>
                <a:ea typeface="+mj-ea"/>
                <a:cs typeface="+mj-cs"/>
              </a:rPr>
            </a:br>
            <a:endParaRPr lang="en-US" sz="6600" dirty="0">
              <a:solidFill>
                <a:srgbClr val="FFFFFF"/>
              </a:solidFill>
              <a:latin typeface="Algerian" panose="04020705040A02060702" pitchFamily="82" charset="0"/>
              <a:ea typeface="+mj-ea"/>
              <a:cs typeface="+mj-cs"/>
            </a:endParaRPr>
          </a:p>
        </p:txBody>
      </p:sp>
    </p:spTree>
    <p:extLst>
      <p:ext uri="{BB962C8B-B14F-4D97-AF65-F5344CB8AC3E}">
        <p14:creationId xmlns:p14="http://schemas.microsoft.com/office/powerpoint/2010/main" val="179560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D607A1-AE10-4A8D-B98F-464536B047C1}"/>
              </a:ext>
            </a:extLst>
          </p:cNvPr>
          <p:cNvSpPr/>
          <p:nvPr/>
        </p:nvSpPr>
        <p:spPr>
          <a:xfrm>
            <a:off x="639098" y="740158"/>
            <a:ext cx="8475406" cy="4247317"/>
          </a:xfrm>
          <a:prstGeom prst="rect">
            <a:avLst/>
          </a:prstGeom>
        </p:spPr>
        <p:txBody>
          <a:bodyPr wrap="square">
            <a:spAutoFit/>
          </a:bodyPr>
          <a:lstStyle/>
          <a:p>
            <a:r>
              <a:rPr lang="en-US" sz="4000" dirty="0">
                <a:solidFill>
                  <a:srgbClr val="FF0000"/>
                </a:solidFill>
                <a:latin typeface="Algerian" panose="04020705040A02060702" pitchFamily="82" charset="0"/>
              </a:rPr>
              <a:t>MODULES:</a:t>
            </a:r>
            <a:br>
              <a:rPr lang="en-US" dirty="0">
                <a:latin typeface="Algerian" panose="04020705040A02060702" pitchFamily="82" charset="0"/>
              </a:rPr>
            </a:br>
            <a:r>
              <a:rPr lang="en-US" dirty="0">
                <a:latin typeface="Algerian" panose="04020705040A02060702" pitchFamily="82" charset="0"/>
              </a:rPr>
              <a:t> </a:t>
            </a:r>
            <a:br>
              <a:rPr lang="en-US" dirty="0">
                <a:latin typeface="Algerian" panose="04020705040A02060702" pitchFamily="82" charset="0"/>
              </a:rPr>
            </a:br>
            <a:r>
              <a:rPr lang="en-US" sz="3200" dirty="0">
                <a:latin typeface="Algerian" panose="04020705040A02060702" pitchFamily="82" charset="0"/>
                <a:cs typeface="Aldhabi" panose="01000000000000000000" pitchFamily="2" charset="-78"/>
              </a:rPr>
              <a:t>Administrative  module</a:t>
            </a:r>
            <a:br>
              <a:rPr lang="en-US"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 Manage Products</a:t>
            </a:r>
            <a:br>
              <a:rPr lang="en-US" sz="3600"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*Manage Booking </a:t>
            </a:r>
            <a:br>
              <a:rPr lang="en-US" sz="3600"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*Manage Customers</a:t>
            </a:r>
            <a:br>
              <a:rPr lang="en-US" sz="3600"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*Manage Feedback</a:t>
            </a:r>
            <a:br>
              <a:rPr lang="en-US" dirty="0">
                <a:latin typeface="Algerian" panose="04020705040A02060702" pitchFamily="82" charset="0"/>
              </a:rPr>
            </a:br>
            <a:br>
              <a:rPr lang="en-US" dirty="0">
                <a:latin typeface="Algerian" panose="04020705040A02060702" pitchFamily="82" charset="0"/>
              </a:rPr>
            </a:br>
            <a:endParaRPr lang="en-IN" dirty="0"/>
          </a:p>
        </p:txBody>
      </p:sp>
    </p:spTree>
    <p:extLst>
      <p:ext uri="{BB962C8B-B14F-4D97-AF65-F5344CB8AC3E}">
        <p14:creationId xmlns:p14="http://schemas.microsoft.com/office/powerpoint/2010/main" val="20296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E3EC-EE06-4A55-8812-59DC4D5D590F}"/>
              </a:ext>
            </a:extLst>
          </p:cNvPr>
          <p:cNvSpPr>
            <a:spLocks noGrp="1"/>
          </p:cNvSpPr>
          <p:nvPr>
            <p:ph type="title"/>
          </p:nvPr>
        </p:nvSpPr>
        <p:spPr>
          <a:xfrm>
            <a:off x="185459" y="517848"/>
            <a:ext cx="11055220" cy="2911152"/>
          </a:xfrm>
        </p:spPr>
        <p:txBody>
          <a:bodyPr>
            <a:normAutofit fontScale="90000"/>
          </a:bodyPr>
          <a:lstStyle/>
          <a:p>
            <a:r>
              <a:rPr lang="en-US" sz="4000" dirty="0">
                <a:solidFill>
                  <a:srgbClr val="FF0000"/>
                </a:solidFill>
                <a:latin typeface="Algerian" panose="04020705040A02060702" pitchFamily="82" charset="0"/>
              </a:rPr>
              <a:t>Administrative </a:t>
            </a:r>
            <a:r>
              <a:rPr lang="en-US" sz="4000" dirty="0" err="1">
                <a:solidFill>
                  <a:srgbClr val="FF0000"/>
                </a:solidFill>
                <a:latin typeface="Algerian" panose="04020705040A02060702" pitchFamily="82" charset="0"/>
              </a:rPr>
              <a:t>modulE</a:t>
            </a:r>
            <a:r>
              <a:rPr lang="en-US" sz="4000" dirty="0">
                <a:solidFill>
                  <a:srgbClr val="FF0000"/>
                </a:solidFill>
                <a:latin typeface="Algerian" panose="04020705040A02060702" pitchFamily="82" charset="0"/>
              </a:rPr>
              <a:t> -</a:t>
            </a:r>
            <a:br>
              <a:rPr lang="en-US" sz="4000" dirty="0">
                <a:solidFill>
                  <a:srgbClr val="FF0000"/>
                </a:solidFill>
                <a:latin typeface="Algerian" panose="04020705040A02060702" pitchFamily="82" charset="0"/>
              </a:rPr>
            </a:br>
            <a:br>
              <a:rPr lang="en-US" sz="1800" dirty="0">
                <a:solidFill>
                  <a:srgbClr val="FF0000"/>
                </a:solidFill>
                <a:latin typeface="Algerian" panose="04020705040A02060702" pitchFamily="82" charset="0"/>
              </a:rPr>
            </a:br>
            <a:r>
              <a:rPr lang="en-US" sz="2700" dirty="0">
                <a:solidFill>
                  <a:schemeClr val="tx1"/>
                </a:solidFill>
                <a:latin typeface="+mn-lt"/>
              </a:rPr>
              <a:t>*</a:t>
            </a:r>
            <a:r>
              <a:rPr lang="en-IN" sz="2700" dirty="0">
                <a:solidFill>
                  <a:schemeClr val="tx1"/>
                </a:solidFill>
                <a:latin typeface="+mn-lt"/>
              </a:rPr>
              <a:t>Administrative module is provided  for the sake of administrators to manage the site and update the content at regular intervals</a:t>
            </a:r>
            <a:br>
              <a:rPr lang="en-IN" sz="2700" dirty="0">
                <a:solidFill>
                  <a:schemeClr val="tx1"/>
                </a:solidFill>
                <a:latin typeface="+mn-lt"/>
              </a:rPr>
            </a:br>
            <a:r>
              <a:rPr lang="en-IN" sz="2700" dirty="0">
                <a:solidFill>
                  <a:schemeClr val="tx1"/>
                </a:solidFill>
                <a:latin typeface="+mn-lt"/>
              </a:rPr>
              <a:t>*The major operation included in the module are:</a:t>
            </a:r>
            <a:br>
              <a:rPr lang="en-IN" sz="2700" dirty="0">
                <a:solidFill>
                  <a:schemeClr val="tx1"/>
                </a:solidFill>
                <a:latin typeface="+mn-lt"/>
              </a:rPr>
            </a:br>
            <a:r>
              <a:rPr lang="en-IN" sz="2700" dirty="0">
                <a:solidFill>
                  <a:schemeClr val="tx1"/>
                </a:solidFill>
                <a:latin typeface="+mn-lt"/>
              </a:rPr>
              <a:t>       1. Create and Maintain product Categories </a:t>
            </a:r>
            <a:br>
              <a:rPr lang="en-IN" sz="2700" dirty="0">
                <a:solidFill>
                  <a:schemeClr val="tx1"/>
                </a:solidFill>
                <a:latin typeface="+mn-lt"/>
              </a:rPr>
            </a:br>
            <a:r>
              <a:rPr lang="en-IN" sz="2700" dirty="0">
                <a:solidFill>
                  <a:schemeClr val="tx1"/>
                </a:solidFill>
                <a:latin typeface="+mn-lt"/>
              </a:rPr>
              <a:t>       2.View the product  available </a:t>
            </a:r>
            <a:br>
              <a:rPr lang="en-IN" sz="2700" dirty="0">
                <a:solidFill>
                  <a:schemeClr val="tx1"/>
                </a:solidFill>
                <a:latin typeface="+mn-lt"/>
              </a:rPr>
            </a:br>
            <a:r>
              <a:rPr lang="en-IN" sz="2700" dirty="0">
                <a:solidFill>
                  <a:schemeClr val="tx1"/>
                </a:solidFill>
                <a:latin typeface="+mn-lt"/>
              </a:rPr>
              <a:t>       3.Update product  available </a:t>
            </a:r>
            <a:br>
              <a:rPr lang="en-IN" sz="2700" dirty="0">
                <a:solidFill>
                  <a:schemeClr val="tx1"/>
                </a:solidFill>
                <a:latin typeface="+mn-lt"/>
              </a:rPr>
            </a:br>
            <a:r>
              <a:rPr lang="en-IN" sz="2700" dirty="0">
                <a:solidFill>
                  <a:schemeClr val="tx1"/>
                </a:solidFill>
                <a:latin typeface="+mn-lt"/>
              </a:rPr>
              <a:t>       4.Remove the product </a:t>
            </a:r>
            <a:br>
              <a:rPr lang="en-IN" sz="2700" dirty="0">
                <a:solidFill>
                  <a:schemeClr val="tx1"/>
                </a:solidFill>
                <a:latin typeface="+mn-lt"/>
              </a:rPr>
            </a:br>
            <a:r>
              <a:rPr lang="en-IN" sz="2700" dirty="0">
                <a:solidFill>
                  <a:schemeClr val="tx1"/>
                </a:solidFill>
                <a:latin typeface="+mn-lt"/>
              </a:rPr>
              <a:t>       5.View Customer information and Booking</a:t>
            </a:r>
            <a:br>
              <a:rPr lang="en-IN" sz="2700" dirty="0">
                <a:solidFill>
                  <a:schemeClr val="tx1"/>
                </a:solidFill>
                <a:latin typeface="Algerian" panose="04020705040A02060702" pitchFamily="82" charset="0"/>
              </a:rPr>
            </a:br>
            <a:br>
              <a:rPr lang="en-IN" sz="27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br>
              <a:rPr lang="en-IN" sz="1800" dirty="0">
                <a:solidFill>
                  <a:srgbClr val="FF0000"/>
                </a:solidFill>
                <a:latin typeface="Algerian" panose="04020705040A02060702" pitchFamily="82" charset="0"/>
              </a:rPr>
            </a:br>
            <a:endParaRPr lang="en-IN" sz="1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76234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601CB6-3380-432F-A40D-755A1E0A99B7}"/>
              </a:ext>
            </a:extLst>
          </p:cNvPr>
          <p:cNvSpPr/>
          <p:nvPr/>
        </p:nvSpPr>
        <p:spPr>
          <a:xfrm>
            <a:off x="354563" y="438539"/>
            <a:ext cx="9647853" cy="5201424"/>
          </a:xfrm>
          <a:prstGeom prst="rect">
            <a:avLst/>
          </a:prstGeom>
        </p:spPr>
        <p:txBody>
          <a:bodyPr wrap="square">
            <a:spAutoFit/>
          </a:bodyPr>
          <a:lstStyle/>
          <a:p>
            <a:r>
              <a:rPr lang="en-US" sz="4000" dirty="0">
                <a:solidFill>
                  <a:srgbClr val="FF0000"/>
                </a:solidFill>
                <a:latin typeface="Algerian" panose="04020705040A02060702" pitchFamily="82" charset="0"/>
              </a:rPr>
              <a:t>Customer </a:t>
            </a:r>
            <a:r>
              <a:rPr lang="en-US" sz="4000" dirty="0" err="1">
                <a:solidFill>
                  <a:srgbClr val="FF0000"/>
                </a:solidFill>
                <a:latin typeface="Algerian" panose="04020705040A02060702" pitchFamily="82" charset="0"/>
              </a:rPr>
              <a:t>modulE</a:t>
            </a:r>
            <a:r>
              <a:rPr lang="en-US" sz="4000" dirty="0">
                <a:solidFill>
                  <a:srgbClr val="FF0000"/>
                </a:solidFill>
                <a:latin typeface="Algerian" panose="04020705040A02060702" pitchFamily="82" charset="0"/>
              </a:rPr>
              <a:t>  -</a:t>
            </a:r>
            <a:br>
              <a:rPr lang="en-US" sz="2800" dirty="0">
                <a:solidFill>
                  <a:srgbClr val="FF0000"/>
                </a:solidFill>
                <a:latin typeface="Algerian" panose="04020705040A02060702" pitchFamily="82" charset="0"/>
              </a:rPr>
            </a:br>
            <a:br>
              <a:rPr lang="en-US" sz="1200" dirty="0">
                <a:solidFill>
                  <a:srgbClr val="FF0000"/>
                </a:solidFill>
                <a:latin typeface="Algerian" panose="04020705040A02060702" pitchFamily="82" charset="0"/>
              </a:rPr>
            </a:br>
            <a:r>
              <a:rPr lang="en-US" sz="2800" dirty="0"/>
              <a:t>*</a:t>
            </a:r>
            <a:r>
              <a:rPr lang="en-IN" sz="2800" dirty="0"/>
              <a:t>This module is meant for customers ,where a user logging into his/her owns account will view this panel </a:t>
            </a:r>
          </a:p>
          <a:p>
            <a:r>
              <a:rPr lang="en-IN" sz="2800" dirty="0"/>
              <a:t>*The major operation included in this module were </a:t>
            </a:r>
          </a:p>
          <a:p>
            <a:r>
              <a:rPr lang="en-IN" sz="2800" dirty="0"/>
              <a:t>*View all available product and its price ,description and other details etc.</a:t>
            </a:r>
          </a:p>
          <a:p>
            <a:r>
              <a:rPr lang="en-IN" sz="2800" dirty="0"/>
              <a:t>*View our  booking</a:t>
            </a:r>
          </a:p>
          <a:p>
            <a:r>
              <a:rPr lang="en-IN" sz="2800" dirty="0"/>
              <a:t>*View and cancelling of the product booking </a:t>
            </a:r>
          </a:p>
          <a:p>
            <a:r>
              <a:rPr lang="en-IN" sz="2800" dirty="0"/>
              <a:t>* Send Feedback </a:t>
            </a:r>
            <a:br>
              <a:rPr lang="en-IN" sz="2800" dirty="0">
                <a:solidFill>
                  <a:srgbClr val="FF0000"/>
                </a:solidFill>
              </a:rPr>
            </a:br>
            <a:br>
              <a:rPr lang="en-IN" sz="2800" dirty="0">
                <a:solidFill>
                  <a:srgbClr val="FF0000"/>
                </a:solidFill>
                <a:latin typeface="Algerian" panose="04020705040A02060702" pitchFamily="82" charset="0"/>
              </a:rPr>
            </a:br>
            <a:endParaRPr lang="en-IN" sz="2800" dirty="0"/>
          </a:p>
        </p:txBody>
      </p:sp>
    </p:spTree>
    <p:extLst>
      <p:ext uri="{BB962C8B-B14F-4D97-AF65-F5344CB8AC3E}">
        <p14:creationId xmlns:p14="http://schemas.microsoft.com/office/powerpoint/2010/main" val="369705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1C3D1C-C168-4B10-922A-2EC03F975D5C}"/>
              </a:ext>
            </a:extLst>
          </p:cNvPr>
          <p:cNvSpPr/>
          <p:nvPr/>
        </p:nvSpPr>
        <p:spPr>
          <a:xfrm>
            <a:off x="295468" y="405577"/>
            <a:ext cx="11629053" cy="2462213"/>
          </a:xfrm>
          <a:prstGeom prst="rect">
            <a:avLst/>
          </a:prstGeom>
        </p:spPr>
        <p:txBody>
          <a:bodyPr wrap="square">
            <a:spAutoFit/>
          </a:bodyPr>
          <a:lstStyle/>
          <a:p>
            <a:r>
              <a:rPr lang="en-US" sz="2800" dirty="0">
                <a:solidFill>
                  <a:srgbClr val="FF0000"/>
                </a:solidFill>
                <a:latin typeface="Algerian" panose="04020705040A02060702" pitchFamily="82" charset="0"/>
              </a:rPr>
              <a:t>purpose  -</a:t>
            </a:r>
            <a:endParaRPr lang="en-US" dirty="0">
              <a:solidFill>
                <a:srgbClr val="FF0000"/>
              </a:solidFill>
              <a:latin typeface="Algerian" panose="04020705040A02060702" pitchFamily="82" charset="0"/>
            </a:endParaRPr>
          </a:p>
          <a:p>
            <a:endParaRPr lang="en-US" sz="1000" dirty="0">
              <a:solidFill>
                <a:srgbClr val="FF0000"/>
              </a:solidFill>
              <a:latin typeface="Algerian" panose="04020705040A02060702" pitchFamily="82" charset="0"/>
            </a:endParaRPr>
          </a:p>
          <a:p>
            <a:endParaRPr lang="en-US" sz="1000" dirty="0">
              <a:solidFill>
                <a:srgbClr val="FF0000"/>
              </a:solidFill>
              <a:latin typeface="Algerian" panose="04020705040A02060702" pitchFamily="82" charset="0"/>
            </a:endParaRPr>
          </a:p>
          <a:p>
            <a:br>
              <a:rPr lang="en-US" sz="1000" dirty="0">
                <a:solidFill>
                  <a:srgbClr val="FF0000"/>
                </a:solidFill>
                <a:latin typeface="Algerian" panose="04020705040A02060702" pitchFamily="82" charset="0"/>
              </a:rPr>
            </a:br>
            <a:r>
              <a:rPr lang="en-US" sz="2400" dirty="0"/>
              <a:t>To manage the online grocery product ordering .Its helps to customer to book product form anywhere .</a:t>
            </a:r>
          </a:p>
          <a:p>
            <a:r>
              <a:rPr lang="en-US" sz="2400" dirty="0"/>
              <a:t> Also make payment on delivery .Its helps to people to books  desired products at their prefer time</a:t>
            </a:r>
            <a:endParaRPr lang="en-IN" sz="2400" dirty="0"/>
          </a:p>
        </p:txBody>
      </p:sp>
    </p:spTree>
    <p:extLst>
      <p:ext uri="{BB962C8B-B14F-4D97-AF65-F5344CB8AC3E}">
        <p14:creationId xmlns:p14="http://schemas.microsoft.com/office/powerpoint/2010/main" val="169586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335DB-EB4F-4D44-8F11-63FF1CB1BE94}"/>
              </a:ext>
            </a:extLst>
          </p:cNvPr>
          <p:cNvSpPr/>
          <p:nvPr/>
        </p:nvSpPr>
        <p:spPr>
          <a:xfrm>
            <a:off x="354563" y="401216"/>
            <a:ext cx="11336694" cy="2862322"/>
          </a:xfrm>
          <a:prstGeom prst="rect">
            <a:avLst/>
          </a:prstGeom>
        </p:spPr>
        <p:txBody>
          <a:bodyPr wrap="square">
            <a:spAutoFit/>
          </a:bodyPr>
          <a:lstStyle/>
          <a:p>
            <a:r>
              <a:rPr lang="en-US" sz="4400" dirty="0">
                <a:solidFill>
                  <a:srgbClr val="FF0000"/>
                </a:solidFill>
                <a:latin typeface="Algerian" panose="04020705040A02060702" pitchFamily="82" charset="0"/>
              </a:rPr>
              <a:t>scope  -</a:t>
            </a:r>
          </a:p>
          <a:p>
            <a:endParaRPr lang="en-US" sz="800" dirty="0">
              <a:solidFill>
                <a:srgbClr val="FF0000"/>
              </a:solidFill>
              <a:latin typeface="Algerian" panose="04020705040A02060702" pitchFamily="82" charset="0"/>
            </a:endParaRPr>
          </a:p>
          <a:p>
            <a:endParaRPr lang="en-US" sz="800" dirty="0">
              <a:solidFill>
                <a:srgbClr val="FF0000"/>
              </a:solidFill>
              <a:latin typeface="Algerian" panose="04020705040A02060702" pitchFamily="82" charset="0"/>
            </a:endParaRPr>
          </a:p>
          <a:p>
            <a:br>
              <a:rPr lang="en-US" sz="800" dirty="0">
                <a:solidFill>
                  <a:srgbClr val="FF0000"/>
                </a:solidFill>
                <a:latin typeface="Algerian" panose="04020705040A02060702" pitchFamily="82" charset="0"/>
              </a:rPr>
            </a:br>
            <a:r>
              <a:rPr lang="en-US" sz="2800" dirty="0"/>
              <a:t>The project has a wide scope ,as it is not intended to a particular organization  .The project is going to develop generic  software ,which can be applied by an business organization .More over it provides facility to its customer .Also the software is going to provide a huge  amount of summary </a:t>
            </a:r>
            <a:r>
              <a:rPr lang="en-US" dirty="0"/>
              <a:t>data</a:t>
            </a:r>
            <a:endParaRPr lang="en-IN" dirty="0"/>
          </a:p>
        </p:txBody>
      </p:sp>
    </p:spTree>
    <p:extLst>
      <p:ext uri="{BB962C8B-B14F-4D97-AF65-F5344CB8AC3E}">
        <p14:creationId xmlns:p14="http://schemas.microsoft.com/office/powerpoint/2010/main" val="2731328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TotalTime>
  <Words>858</Words>
  <Application>Microsoft Office PowerPoint</Application>
  <PresentationFormat>Widescreen</PresentationFormat>
  <Paragraphs>105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Abadi</vt:lpstr>
      <vt:lpstr>Aldhabi</vt:lpstr>
      <vt:lpstr>Algerian</vt:lpstr>
      <vt:lpstr>Arial</vt:lpstr>
      <vt:lpstr>Trebuchet MS</vt:lpstr>
      <vt:lpstr>Wingdings 3</vt:lpstr>
      <vt:lpstr>Facet</vt:lpstr>
      <vt:lpstr>Online Grocery shop</vt:lpstr>
      <vt:lpstr>PowerPoint Presentation</vt:lpstr>
      <vt:lpstr>PowerPoint Presentation</vt:lpstr>
      <vt:lpstr>MODULES:  Customer module *View Products *Product Booking  *Given Feedback  *View Product Booking      </vt:lpstr>
      <vt:lpstr>PowerPoint Presentation</vt:lpstr>
      <vt:lpstr>Administrative modulE -  *Administrative module is provided  for the sake of administrators to manage the site and update the content at regular intervals *The major operation included in the module are:        1. Create and Maintain product Categories         2.View the product  available         3.Update product  available         4.Remove the product         5.View Customer information and Booking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Unified Modelling Language Encompasses a no of  models  *  Use case diagrams  * Class diagrams  * Sequence diagrams </vt:lpstr>
      <vt:lpstr>Use case diagram:  * Use case diagram consist of use cases and actors and shows the interaction between them  * The main purpose is to show the interaction between the use case and the actor  * To represent the system requirement from users perspective  * the use cases are the function that are to be perform in the module</vt:lpstr>
      <vt:lpstr> Use Case Diagram between ADMIN and SYSTEM :</vt:lpstr>
      <vt:lpstr>PowerPoint Presentation</vt:lpstr>
      <vt:lpstr>Sequence Diagram :  The purpose of Sequence diagram is to show the flow of the functionality  through a use in case .In the other worlds we call it a mapping process in terms of data transfers form the actor through the corresponding objects </vt:lpstr>
      <vt:lpstr>Sequence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Grocery shop</dc:title>
  <dc:creator>DELL</dc:creator>
  <cp:lastModifiedBy>DELL</cp:lastModifiedBy>
  <cp:revision>6</cp:revision>
  <dcterms:created xsi:type="dcterms:W3CDTF">2021-05-03T02:00:18Z</dcterms:created>
  <dcterms:modified xsi:type="dcterms:W3CDTF">2021-05-03T03:00:44Z</dcterms:modified>
</cp:coreProperties>
</file>