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71" r:id="rId4"/>
    <p:sldId id="272" r:id="rId5"/>
    <p:sldId id="273" r:id="rId6"/>
    <p:sldId id="276" r:id="rId7"/>
    <p:sldId id="275" r:id="rId8"/>
    <p:sldId id="277" r:id="rId9"/>
    <p:sldId id="270" r:id="rId10"/>
  </p:sldIdLst>
  <p:sldSz cx="18288000" cy="10287000"/>
  <p:notesSz cx="6858000" cy="9144000"/>
  <p:embeddedFontLst>
    <p:embeddedFont>
      <p:font typeface="Corben" panose="020B0604020202020204" charset="0"/>
      <p:regular r:id="rId11"/>
    </p:embeddedFont>
    <p:embeddedFont>
      <p:font typeface="Open Sans" panose="020B0606030504020204" pitchFamily="3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4" d="100"/>
          <a:sy n="44" d="100"/>
        </p:scale>
        <p:origin x="87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920124" y="0"/>
            <a:ext cx="4367876" cy="10287000"/>
            <a:chOff x="0" y="0"/>
            <a:chExt cx="1150387" cy="2709333"/>
          </a:xfrm>
        </p:grpSpPr>
        <p:sp>
          <p:nvSpPr>
            <p:cNvPr id="3" name="Freeform 3"/>
            <p:cNvSpPr/>
            <p:nvPr/>
          </p:nvSpPr>
          <p:spPr>
            <a:xfrm>
              <a:off x="0" y="0"/>
              <a:ext cx="1150387" cy="2709333"/>
            </a:xfrm>
            <a:custGeom>
              <a:avLst/>
              <a:gdLst/>
              <a:ahLst/>
              <a:cxnLst/>
              <a:rect l="l" t="t" r="r" b="b"/>
              <a:pathLst>
                <a:path w="1150387" h="2709333">
                  <a:moveTo>
                    <a:pt x="0" y="0"/>
                  </a:moveTo>
                  <a:lnTo>
                    <a:pt x="1150387" y="0"/>
                  </a:lnTo>
                  <a:lnTo>
                    <a:pt x="1150387" y="2709333"/>
                  </a:lnTo>
                  <a:lnTo>
                    <a:pt x="0" y="2709333"/>
                  </a:lnTo>
                  <a:close/>
                </a:path>
              </a:pathLst>
            </a:custGeom>
            <a:solidFill>
              <a:srgbClr val="41A3A6"/>
            </a:solidFill>
          </p:spPr>
        </p:sp>
        <p:sp>
          <p:nvSpPr>
            <p:cNvPr id="4" name="TextBox 4"/>
            <p:cNvSpPr txBox="1"/>
            <p:nvPr/>
          </p:nvSpPr>
          <p:spPr>
            <a:xfrm>
              <a:off x="0" y="-38100"/>
              <a:ext cx="1150387" cy="2747433"/>
            </a:xfrm>
            <a:prstGeom prst="rect">
              <a:avLst/>
            </a:prstGeom>
          </p:spPr>
          <p:txBody>
            <a:bodyPr lIns="50800" tIns="50800" rIns="50800" bIns="50800" rtlCol="0" anchor="ctr"/>
            <a:lstStyle/>
            <a:p>
              <a:pPr algn="ctr">
                <a:lnSpc>
                  <a:spcPts val="2659"/>
                </a:lnSpc>
              </a:pPr>
              <a:endParaRPr/>
            </a:p>
          </p:txBody>
        </p:sp>
      </p:grpSp>
      <p:sp>
        <p:nvSpPr>
          <p:cNvPr id="8" name="AutoShape 8"/>
          <p:cNvSpPr/>
          <p:nvPr/>
        </p:nvSpPr>
        <p:spPr>
          <a:xfrm flipH="1">
            <a:off x="2130055" y="3782821"/>
            <a:ext cx="0" cy="4876948"/>
          </a:xfrm>
          <a:prstGeom prst="line">
            <a:avLst/>
          </a:prstGeom>
          <a:ln w="95250" cap="rnd">
            <a:solidFill>
              <a:srgbClr val="F25426"/>
            </a:solidFill>
            <a:prstDash val="solid"/>
            <a:headEnd type="none" w="sm" len="sm"/>
            <a:tailEnd type="none" w="sm" len="sm"/>
          </a:ln>
        </p:spPr>
      </p:sp>
      <p:sp>
        <p:nvSpPr>
          <p:cNvPr id="9" name="AutoShape 9"/>
          <p:cNvSpPr/>
          <p:nvPr/>
        </p:nvSpPr>
        <p:spPr>
          <a:xfrm>
            <a:off x="2130055" y="1627231"/>
            <a:ext cx="0" cy="1423759"/>
          </a:xfrm>
          <a:prstGeom prst="line">
            <a:avLst/>
          </a:prstGeom>
          <a:ln w="95250" cap="rnd">
            <a:solidFill>
              <a:srgbClr val="F25426"/>
            </a:solidFill>
            <a:prstDash val="solid"/>
            <a:headEnd type="none" w="sm" len="sm"/>
            <a:tailEnd type="none" w="sm" len="sm"/>
          </a:ln>
        </p:spPr>
      </p:sp>
      <p:grpSp>
        <p:nvGrpSpPr>
          <p:cNvPr id="10" name="Group 10"/>
          <p:cNvGrpSpPr/>
          <p:nvPr/>
        </p:nvGrpSpPr>
        <p:grpSpPr>
          <a:xfrm>
            <a:off x="0" y="0"/>
            <a:ext cx="1028700" cy="10287000"/>
            <a:chOff x="0" y="0"/>
            <a:chExt cx="270933" cy="2709333"/>
          </a:xfrm>
        </p:grpSpPr>
        <p:sp>
          <p:nvSpPr>
            <p:cNvPr id="11" name="Freeform 11"/>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41A3A6"/>
            </a:solidFill>
          </p:spPr>
        </p:sp>
        <p:sp>
          <p:nvSpPr>
            <p:cNvPr id="12" name="TextBox 12"/>
            <p:cNvSpPr txBox="1"/>
            <p:nvPr/>
          </p:nvSpPr>
          <p:spPr>
            <a:xfrm>
              <a:off x="0" y="-38100"/>
              <a:ext cx="270933" cy="2747433"/>
            </a:xfrm>
            <a:prstGeom prst="rect">
              <a:avLst/>
            </a:prstGeom>
          </p:spPr>
          <p:txBody>
            <a:bodyPr lIns="50800" tIns="50800" rIns="50800" bIns="50800" rtlCol="0" anchor="ctr"/>
            <a:lstStyle/>
            <a:p>
              <a:pPr algn="ctr">
                <a:lnSpc>
                  <a:spcPts val="2659"/>
                </a:lnSpc>
              </a:pPr>
              <a:endParaRPr/>
            </a:p>
          </p:txBody>
        </p:sp>
      </p:grpSp>
      <p:sp>
        <p:nvSpPr>
          <p:cNvPr id="13" name="Freeform 13"/>
          <p:cNvSpPr/>
          <p:nvPr/>
        </p:nvSpPr>
        <p:spPr>
          <a:xfrm>
            <a:off x="14311088" y="8509934"/>
            <a:ext cx="2948212" cy="748366"/>
          </a:xfrm>
          <a:custGeom>
            <a:avLst/>
            <a:gdLst/>
            <a:ahLst/>
            <a:cxnLst/>
            <a:rect l="l" t="t" r="r" b="b"/>
            <a:pathLst>
              <a:path w="2948212" h="748366">
                <a:moveTo>
                  <a:pt x="0" y="0"/>
                </a:moveTo>
                <a:lnTo>
                  <a:pt x="2948212" y="0"/>
                </a:lnTo>
                <a:lnTo>
                  <a:pt x="2948212" y="748366"/>
                </a:lnTo>
                <a:lnTo>
                  <a:pt x="0" y="748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p:cNvSpPr/>
          <p:nvPr/>
        </p:nvSpPr>
        <p:spPr>
          <a:xfrm>
            <a:off x="14311088" y="1087264"/>
            <a:ext cx="2948212" cy="748366"/>
          </a:xfrm>
          <a:custGeom>
            <a:avLst/>
            <a:gdLst/>
            <a:ahLst/>
            <a:cxnLst/>
            <a:rect l="l" t="t" r="r" b="b"/>
            <a:pathLst>
              <a:path w="2948212" h="748366">
                <a:moveTo>
                  <a:pt x="0" y="0"/>
                </a:moveTo>
                <a:lnTo>
                  <a:pt x="2948212" y="0"/>
                </a:lnTo>
                <a:lnTo>
                  <a:pt x="2948212" y="748366"/>
                </a:lnTo>
                <a:lnTo>
                  <a:pt x="0" y="748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TextBox 15"/>
          <p:cNvSpPr txBox="1"/>
          <p:nvPr/>
        </p:nvSpPr>
        <p:spPr>
          <a:xfrm>
            <a:off x="3914948" y="2362357"/>
            <a:ext cx="7794075" cy="4693593"/>
          </a:xfrm>
          <a:prstGeom prst="rect">
            <a:avLst/>
          </a:prstGeom>
        </p:spPr>
        <p:txBody>
          <a:bodyPr lIns="0" tIns="0" rIns="0" bIns="0" rtlCol="0" anchor="t">
            <a:spAutoFit/>
          </a:bodyPr>
          <a:lstStyle/>
          <a:p>
            <a:pPr marL="0" lvl="0" indent="0" algn="l">
              <a:lnSpc>
                <a:spcPts val="12000"/>
              </a:lnSpc>
            </a:pPr>
            <a:r>
              <a:rPr lang="en-US" sz="10000" dirty="0">
                <a:solidFill>
                  <a:srgbClr val="F25426"/>
                </a:solidFill>
                <a:latin typeface="Corben"/>
                <a:ea typeface="Corben"/>
                <a:cs typeface="Corben"/>
                <a:sym typeface="Corben"/>
              </a:rPr>
              <a:t>SALES</a:t>
            </a:r>
          </a:p>
          <a:p>
            <a:pPr marL="0" lvl="0" indent="0" algn="l">
              <a:lnSpc>
                <a:spcPts val="12000"/>
              </a:lnSpc>
            </a:pPr>
            <a:r>
              <a:rPr lang="en-US" sz="10000" dirty="0">
                <a:solidFill>
                  <a:srgbClr val="F25426"/>
                </a:solidFill>
                <a:latin typeface="Corben"/>
                <a:ea typeface="Corben"/>
                <a:cs typeface="Corben"/>
                <a:sym typeface="Corben"/>
              </a:rPr>
              <a:t>ANALYSIS</a:t>
            </a:r>
          </a:p>
          <a:p>
            <a:pPr marL="0" lvl="0" indent="0" algn="l">
              <a:lnSpc>
                <a:spcPts val="12000"/>
              </a:lnSpc>
            </a:pPr>
            <a:endParaRPr lang="en-US" sz="12000" dirty="0">
              <a:solidFill>
                <a:srgbClr val="F25426"/>
              </a:solidFill>
              <a:latin typeface="Corben"/>
              <a:ea typeface="Corben"/>
              <a:cs typeface="Corben"/>
              <a:sym typeface="Corben"/>
            </a:endParaRPr>
          </a:p>
        </p:txBody>
      </p:sp>
      <p:sp>
        <p:nvSpPr>
          <p:cNvPr id="17" name="TextBox 17"/>
          <p:cNvSpPr txBox="1"/>
          <p:nvPr/>
        </p:nvSpPr>
        <p:spPr>
          <a:xfrm>
            <a:off x="14146036" y="159304"/>
            <a:ext cx="6226527" cy="537845"/>
          </a:xfrm>
          <a:prstGeom prst="rect">
            <a:avLst/>
          </a:prstGeom>
        </p:spPr>
        <p:txBody>
          <a:bodyPr lIns="0" tIns="0" rIns="0" bIns="0" rtlCol="0" anchor="t">
            <a:spAutoFit/>
          </a:bodyPr>
          <a:lstStyle/>
          <a:p>
            <a:pPr marL="0" lvl="0" indent="0" algn="l">
              <a:lnSpc>
                <a:spcPts val="4480"/>
              </a:lnSpc>
              <a:spcBef>
                <a:spcPct val="0"/>
              </a:spcBef>
            </a:pPr>
            <a:r>
              <a:rPr lang="en-US" sz="3200" spc="640" dirty="0">
                <a:solidFill>
                  <a:srgbClr val="4B4545"/>
                </a:solidFill>
                <a:latin typeface="Open Sans"/>
                <a:ea typeface="Open Sans"/>
                <a:cs typeface="Open Sans"/>
                <a:sym typeface="Open Sans"/>
              </a:rPr>
              <a:t>06 May, 2024</a:t>
            </a:r>
          </a:p>
        </p:txBody>
      </p:sp>
      <p:sp>
        <p:nvSpPr>
          <p:cNvPr id="18" name="AutoShape 18"/>
          <p:cNvSpPr/>
          <p:nvPr/>
        </p:nvSpPr>
        <p:spPr>
          <a:xfrm>
            <a:off x="17259300" y="2705026"/>
            <a:ext cx="0" cy="4876948"/>
          </a:xfrm>
          <a:prstGeom prst="line">
            <a:avLst/>
          </a:prstGeom>
          <a:ln w="123825" cap="rnd">
            <a:solidFill>
              <a:srgbClr val="FFFFFF"/>
            </a:solidFill>
            <a:prstDash val="sysDot"/>
            <a:headEnd type="none" w="sm" len="sm"/>
            <a:tailEnd type="none" w="sm" len="sm"/>
          </a:ln>
        </p:spPr>
      </p:sp>
      <p:sp>
        <p:nvSpPr>
          <p:cNvPr id="19" name="TextBox 19"/>
          <p:cNvSpPr txBox="1"/>
          <p:nvPr/>
        </p:nvSpPr>
        <p:spPr>
          <a:xfrm>
            <a:off x="3127912" y="5501972"/>
            <a:ext cx="7794075" cy="1538883"/>
          </a:xfrm>
          <a:prstGeom prst="rect">
            <a:avLst/>
          </a:prstGeom>
        </p:spPr>
        <p:txBody>
          <a:bodyPr lIns="0" tIns="0" rIns="0" bIns="0" rtlCol="0" anchor="t">
            <a:spAutoFit/>
          </a:bodyPr>
          <a:lstStyle/>
          <a:p>
            <a:pPr marL="0" lvl="0" indent="0" algn="l">
              <a:lnSpc>
                <a:spcPts val="12000"/>
              </a:lnSpc>
            </a:pPr>
            <a:r>
              <a:rPr lang="en-US" sz="10000" dirty="0">
                <a:solidFill>
                  <a:srgbClr val="0C4E50"/>
                </a:solidFill>
                <a:latin typeface="Corben"/>
                <a:ea typeface="Corben"/>
                <a:cs typeface="Corben"/>
                <a:sym typeface="Corben"/>
              </a:rPr>
              <a:t>REPORT</a:t>
            </a:r>
            <a:endParaRPr lang="en-US" sz="12000" dirty="0">
              <a:solidFill>
                <a:srgbClr val="0C4E50"/>
              </a:solidFill>
              <a:latin typeface="Corben"/>
              <a:ea typeface="Corben"/>
              <a:cs typeface="Corben"/>
              <a:sym typeface="Corben"/>
            </a:endParaRPr>
          </a:p>
        </p:txBody>
      </p:sp>
      <p:pic>
        <p:nvPicPr>
          <p:cNvPr id="1028" name="Picture 4" descr="13,622 Sales Dashboard Images, Stock Photos, 3D objects, &amp; Vectors |  Shutterstock">
            <a:extLst>
              <a:ext uri="{FF2B5EF4-FFF2-40B4-BE49-F238E27FC236}">
                <a16:creationId xmlns:a16="http://schemas.microsoft.com/office/drawing/2014/main" id="{CCE95490-8BF8-FE2F-6D90-8C949885C0A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8136"/>
          <a:stretch/>
        </p:blipFill>
        <p:spPr bwMode="auto">
          <a:xfrm>
            <a:off x="12240687" y="2145026"/>
            <a:ext cx="4367871" cy="5996947"/>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7">
            <a:extLst>
              <a:ext uri="{FF2B5EF4-FFF2-40B4-BE49-F238E27FC236}">
                <a16:creationId xmlns:a16="http://schemas.microsoft.com/office/drawing/2014/main" id="{F719B7DF-387D-2FF2-2CD7-843F7BAFAB6C}"/>
              </a:ext>
            </a:extLst>
          </p:cNvPr>
          <p:cNvSpPr txBox="1"/>
          <p:nvPr/>
        </p:nvSpPr>
        <p:spPr>
          <a:xfrm>
            <a:off x="13998780" y="9589851"/>
            <a:ext cx="6226527" cy="537845"/>
          </a:xfrm>
          <a:prstGeom prst="rect">
            <a:avLst/>
          </a:prstGeom>
        </p:spPr>
        <p:txBody>
          <a:bodyPr lIns="0" tIns="0" rIns="0" bIns="0" rtlCol="0" anchor="t">
            <a:spAutoFit/>
          </a:bodyPr>
          <a:lstStyle/>
          <a:p>
            <a:pPr marL="0" lvl="0" indent="0" algn="l">
              <a:lnSpc>
                <a:spcPts val="4480"/>
              </a:lnSpc>
              <a:spcBef>
                <a:spcPct val="0"/>
              </a:spcBef>
            </a:pPr>
            <a:r>
              <a:rPr lang="en-US" sz="3200" spc="640" dirty="0">
                <a:solidFill>
                  <a:srgbClr val="4B4545"/>
                </a:solidFill>
                <a:latin typeface="Open Sans"/>
                <a:ea typeface="Open Sans"/>
                <a:cs typeface="Open Sans"/>
                <a:sym typeface="Open Sans"/>
              </a:rPr>
              <a:t>Prajakta Kadu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144000" cy="10287000"/>
            <a:chOff x="0" y="0"/>
            <a:chExt cx="2408296" cy="2709333"/>
          </a:xfrm>
        </p:grpSpPr>
        <p:sp>
          <p:nvSpPr>
            <p:cNvPr id="3" name="Freeform 3"/>
            <p:cNvSpPr/>
            <p:nvPr/>
          </p:nvSpPr>
          <p:spPr>
            <a:xfrm>
              <a:off x="0" y="0"/>
              <a:ext cx="2408296" cy="2709333"/>
            </a:xfrm>
            <a:custGeom>
              <a:avLst/>
              <a:gdLst/>
              <a:ahLst/>
              <a:cxnLst/>
              <a:rect l="l" t="t" r="r" b="b"/>
              <a:pathLst>
                <a:path w="2408296" h="2709333">
                  <a:moveTo>
                    <a:pt x="0" y="0"/>
                  </a:moveTo>
                  <a:lnTo>
                    <a:pt x="2408296" y="0"/>
                  </a:lnTo>
                  <a:lnTo>
                    <a:pt x="2408296" y="2709333"/>
                  </a:lnTo>
                  <a:lnTo>
                    <a:pt x="0" y="2709333"/>
                  </a:lnTo>
                  <a:close/>
                </a:path>
              </a:pathLst>
            </a:custGeom>
            <a:solidFill>
              <a:srgbClr val="D7E9EB"/>
            </a:solidFill>
          </p:spPr>
        </p:sp>
        <p:sp>
          <p:nvSpPr>
            <p:cNvPr id="4" name="TextBox 4"/>
            <p:cNvSpPr txBox="1"/>
            <p:nvPr/>
          </p:nvSpPr>
          <p:spPr>
            <a:xfrm>
              <a:off x="0" y="-38100"/>
              <a:ext cx="2408296" cy="2747433"/>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7259300" y="0"/>
            <a:ext cx="1028700" cy="10287000"/>
            <a:chOff x="0" y="0"/>
            <a:chExt cx="270933" cy="2709333"/>
          </a:xfrm>
        </p:grpSpPr>
        <p:sp>
          <p:nvSpPr>
            <p:cNvPr id="7" name="Freeform 7"/>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41A3A6"/>
            </a:solidFill>
          </p:spPr>
        </p:sp>
        <p:sp>
          <p:nvSpPr>
            <p:cNvPr id="8" name="TextBox 8"/>
            <p:cNvSpPr txBox="1"/>
            <p:nvPr/>
          </p:nvSpPr>
          <p:spPr>
            <a:xfrm>
              <a:off x="0" y="-38100"/>
              <a:ext cx="270933" cy="2747433"/>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996359" y="523430"/>
            <a:ext cx="2948212" cy="748366"/>
          </a:xfrm>
          <a:custGeom>
            <a:avLst/>
            <a:gdLst/>
            <a:ahLst/>
            <a:cxnLst/>
            <a:rect l="l" t="t" r="r" b="b"/>
            <a:pathLst>
              <a:path w="2948212" h="748366">
                <a:moveTo>
                  <a:pt x="0" y="0"/>
                </a:moveTo>
                <a:lnTo>
                  <a:pt x="2948212" y="0"/>
                </a:lnTo>
                <a:lnTo>
                  <a:pt x="2948212" y="748365"/>
                </a:lnTo>
                <a:lnTo>
                  <a:pt x="0" y="748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996359" y="4463415"/>
            <a:ext cx="7151283" cy="1226820"/>
          </a:xfrm>
          <a:prstGeom prst="rect">
            <a:avLst/>
          </a:prstGeom>
        </p:spPr>
        <p:txBody>
          <a:bodyPr lIns="0" tIns="0" rIns="0" bIns="0" rtlCol="0" anchor="t">
            <a:spAutoFit/>
          </a:bodyPr>
          <a:lstStyle/>
          <a:p>
            <a:pPr marL="0" lvl="0" indent="0" algn="l">
              <a:lnSpc>
                <a:spcPts val="10080"/>
              </a:lnSpc>
              <a:spcBef>
                <a:spcPct val="0"/>
              </a:spcBef>
            </a:pPr>
            <a:r>
              <a:rPr lang="en-US" sz="7200" dirty="0">
                <a:solidFill>
                  <a:srgbClr val="0C4E50"/>
                </a:solidFill>
                <a:latin typeface="Corben"/>
                <a:ea typeface="Corben"/>
                <a:cs typeface="Corben"/>
                <a:sym typeface="Corben"/>
              </a:rPr>
              <a:t>Introduction</a:t>
            </a:r>
          </a:p>
        </p:txBody>
      </p:sp>
      <p:sp>
        <p:nvSpPr>
          <p:cNvPr id="11" name="TextBox 11"/>
          <p:cNvSpPr txBox="1"/>
          <p:nvPr/>
        </p:nvSpPr>
        <p:spPr>
          <a:xfrm>
            <a:off x="10374810" y="2501206"/>
            <a:ext cx="5703390" cy="5220725"/>
          </a:xfrm>
          <a:prstGeom prst="rect">
            <a:avLst/>
          </a:prstGeom>
        </p:spPr>
        <p:txBody>
          <a:bodyPr wrap="square" lIns="0" tIns="0" rIns="0" bIns="0" rtlCol="0" anchor="t">
            <a:spAutoFit/>
          </a:bodyPr>
          <a:lstStyle/>
          <a:p>
            <a:pPr marL="0" lvl="0" indent="0" algn="just">
              <a:lnSpc>
                <a:spcPts val="4079"/>
              </a:lnSpc>
            </a:pPr>
            <a:r>
              <a:rPr lang="en-US" sz="2800" dirty="0">
                <a:latin typeface="Times New Roman" panose="02020603050405020304" pitchFamily="18" charset="0"/>
                <a:cs typeface="Times New Roman" panose="02020603050405020304" pitchFamily="18" charset="0"/>
              </a:rPr>
              <a:t>This report provides a detailed analysis of e-commerce sales data to understand customer segments, order priorities, Profit and sales distribution across various product categories and sub-categories. The goal is to derive actionable insights to inform strategic decision-making, enhance customer satisfaction, and optimize sales performance.</a:t>
            </a:r>
            <a:endParaRPr lang="en-US" sz="2800" dirty="0">
              <a:solidFill>
                <a:srgbClr val="4B4545"/>
              </a:solidFill>
              <a:latin typeface="Times New Roman" panose="02020603050405020304" pitchFamily="18" charset="0"/>
              <a:ea typeface="Open Sans"/>
              <a:cs typeface="Times New Roman" panose="02020603050405020304" pitchFamily="18" charset="0"/>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778799" y="14960"/>
            <a:ext cx="4509201" cy="10272040"/>
            <a:chOff x="0" y="0"/>
            <a:chExt cx="1187609" cy="2705393"/>
          </a:xfrm>
        </p:grpSpPr>
        <p:sp>
          <p:nvSpPr>
            <p:cNvPr id="3" name="Freeform 3"/>
            <p:cNvSpPr/>
            <p:nvPr/>
          </p:nvSpPr>
          <p:spPr>
            <a:xfrm>
              <a:off x="0" y="0"/>
              <a:ext cx="1187609" cy="2705393"/>
            </a:xfrm>
            <a:custGeom>
              <a:avLst/>
              <a:gdLst/>
              <a:ahLst/>
              <a:cxnLst/>
              <a:rect l="l" t="t" r="r" b="b"/>
              <a:pathLst>
                <a:path w="1187609" h="2705393">
                  <a:moveTo>
                    <a:pt x="0" y="0"/>
                  </a:moveTo>
                  <a:lnTo>
                    <a:pt x="1187609" y="0"/>
                  </a:lnTo>
                  <a:lnTo>
                    <a:pt x="1187609" y="2705393"/>
                  </a:lnTo>
                  <a:lnTo>
                    <a:pt x="0" y="2705393"/>
                  </a:lnTo>
                  <a:close/>
                </a:path>
              </a:pathLst>
            </a:custGeom>
            <a:solidFill>
              <a:srgbClr val="1E7476"/>
            </a:solidFill>
          </p:spPr>
        </p:sp>
        <p:sp>
          <p:nvSpPr>
            <p:cNvPr id="4" name="TextBox 4"/>
            <p:cNvSpPr txBox="1"/>
            <p:nvPr/>
          </p:nvSpPr>
          <p:spPr>
            <a:xfrm>
              <a:off x="0" y="-38100"/>
              <a:ext cx="1187609" cy="2743493"/>
            </a:xfrm>
            <a:prstGeom prst="rect">
              <a:avLst/>
            </a:prstGeom>
          </p:spPr>
          <p:txBody>
            <a:bodyPr lIns="50800" tIns="50800" rIns="50800" bIns="50800" rtlCol="0" anchor="ctr"/>
            <a:lstStyle/>
            <a:p>
              <a:pPr algn="ctr">
                <a:lnSpc>
                  <a:spcPts val="3359"/>
                </a:lnSpc>
              </a:pPr>
              <a:endParaRPr/>
            </a:p>
          </p:txBody>
        </p:sp>
      </p:grpSp>
      <p:grpSp>
        <p:nvGrpSpPr>
          <p:cNvPr id="5" name="Group 5"/>
          <p:cNvGrpSpPr/>
          <p:nvPr/>
        </p:nvGrpSpPr>
        <p:grpSpPr>
          <a:xfrm>
            <a:off x="0" y="32385"/>
            <a:ext cx="1028700" cy="10254615"/>
            <a:chOff x="0" y="0"/>
            <a:chExt cx="270933" cy="2700804"/>
          </a:xfrm>
        </p:grpSpPr>
        <p:sp>
          <p:nvSpPr>
            <p:cNvPr id="6" name="Freeform 6"/>
            <p:cNvSpPr/>
            <p:nvPr/>
          </p:nvSpPr>
          <p:spPr>
            <a:xfrm>
              <a:off x="0" y="0"/>
              <a:ext cx="270933" cy="2700804"/>
            </a:xfrm>
            <a:custGeom>
              <a:avLst/>
              <a:gdLst/>
              <a:ahLst/>
              <a:cxnLst/>
              <a:rect l="l" t="t" r="r" b="b"/>
              <a:pathLst>
                <a:path w="270933" h="2700804">
                  <a:moveTo>
                    <a:pt x="0" y="0"/>
                  </a:moveTo>
                  <a:lnTo>
                    <a:pt x="270933" y="0"/>
                  </a:lnTo>
                  <a:lnTo>
                    <a:pt x="270933" y="2700804"/>
                  </a:lnTo>
                  <a:lnTo>
                    <a:pt x="0" y="2700804"/>
                  </a:lnTo>
                  <a:close/>
                </a:path>
              </a:pathLst>
            </a:custGeom>
            <a:solidFill>
              <a:srgbClr val="D7E9EB"/>
            </a:solidFill>
          </p:spPr>
        </p:sp>
        <p:sp>
          <p:nvSpPr>
            <p:cNvPr id="7" name="TextBox 7"/>
            <p:cNvSpPr txBox="1"/>
            <p:nvPr/>
          </p:nvSpPr>
          <p:spPr>
            <a:xfrm>
              <a:off x="0" y="-38100"/>
              <a:ext cx="270933" cy="2738904"/>
            </a:xfrm>
            <a:prstGeom prst="rect">
              <a:avLst/>
            </a:prstGeom>
          </p:spPr>
          <p:txBody>
            <a:bodyPr lIns="50800" tIns="50800" rIns="50800" bIns="50800" rtlCol="0" anchor="ctr"/>
            <a:lstStyle/>
            <a:p>
              <a:pPr algn="ctr">
                <a:lnSpc>
                  <a:spcPts val="3359"/>
                </a:lnSpc>
              </a:pPr>
              <a:endParaRPr/>
            </a:p>
          </p:txBody>
        </p:sp>
      </p:grpSp>
      <p:sp>
        <p:nvSpPr>
          <p:cNvPr id="8" name="AutoShape 8"/>
          <p:cNvSpPr/>
          <p:nvPr/>
        </p:nvSpPr>
        <p:spPr>
          <a:xfrm>
            <a:off x="17211675" y="3326028"/>
            <a:ext cx="0" cy="5914847"/>
          </a:xfrm>
          <a:prstGeom prst="line">
            <a:avLst/>
          </a:prstGeom>
          <a:ln w="95250" cap="rnd">
            <a:solidFill>
              <a:srgbClr val="FFFFFF"/>
            </a:solidFill>
            <a:prstDash val="solid"/>
            <a:headEnd type="none" w="sm" len="sm"/>
            <a:tailEnd type="none" w="sm" len="sm"/>
          </a:ln>
        </p:spPr>
      </p:sp>
      <p:sp>
        <p:nvSpPr>
          <p:cNvPr id="9" name="AutoShape 9"/>
          <p:cNvSpPr/>
          <p:nvPr/>
        </p:nvSpPr>
        <p:spPr>
          <a:xfrm>
            <a:off x="17211675" y="1028700"/>
            <a:ext cx="0" cy="1423759"/>
          </a:xfrm>
          <a:prstGeom prst="line">
            <a:avLst/>
          </a:prstGeom>
          <a:ln w="95250" cap="rnd">
            <a:solidFill>
              <a:srgbClr val="FFFFFF"/>
            </a:solidFill>
            <a:prstDash val="solid"/>
            <a:headEnd type="none" w="sm" len="sm"/>
            <a:tailEnd type="none" w="sm" len="sm"/>
          </a:ln>
        </p:spPr>
      </p:sp>
      <p:grpSp>
        <p:nvGrpSpPr>
          <p:cNvPr id="10" name="Group 10"/>
          <p:cNvGrpSpPr/>
          <p:nvPr/>
        </p:nvGrpSpPr>
        <p:grpSpPr>
          <a:xfrm>
            <a:off x="9554522" y="2909758"/>
            <a:ext cx="7127843" cy="6331117"/>
            <a:chOff x="0" y="0"/>
            <a:chExt cx="1877292" cy="1667455"/>
          </a:xfrm>
        </p:grpSpPr>
        <p:sp>
          <p:nvSpPr>
            <p:cNvPr id="11" name="Freeform 11"/>
            <p:cNvSpPr/>
            <p:nvPr/>
          </p:nvSpPr>
          <p:spPr>
            <a:xfrm>
              <a:off x="0" y="0"/>
              <a:ext cx="1877292" cy="1667455"/>
            </a:xfrm>
            <a:custGeom>
              <a:avLst/>
              <a:gdLst/>
              <a:ahLst/>
              <a:cxnLst/>
              <a:rect l="l" t="t" r="r" b="b"/>
              <a:pathLst>
                <a:path w="1877292" h="1667455">
                  <a:moveTo>
                    <a:pt x="55394" y="0"/>
                  </a:moveTo>
                  <a:lnTo>
                    <a:pt x="1821898" y="0"/>
                  </a:lnTo>
                  <a:cubicBezTo>
                    <a:pt x="1852491" y="0"/>
                    <a:pt x="1877292" y="24801"/>
                    <a:pt x="1877292" y="55394"/>
                  </a:cubicBezTo>
                  <a:lnTo>
                    <a:pt x="1877292" y="1612061"/>
                  </a:lnTo>
                  <a:cubicBezTo>
                    <a:pt x="1877292" y="1626752"/>
                    <a:pt x="1871456" y="1640842"/>
                    <a:pt x="1861068" y="1651230"/>
                  </a:cubicBezTo>
                  <a:cubicBezTo>
                    <a:pt x="1850679" y="1661619"/>
                    <a:pt x="1836590" y="1667455"/>
                    <a:pt x="1821898" y="1667455"/>
                  </a:cubicBezTo>
                  <a:lnTo>
                    <a:pt x="55394" y="1667455"/>
                  </a:lnTo>
                  <a:cubicBezTo>
                    <a:pt x="24801" y="1667455"/>
                    <a:pt x="0" y="1642654"/>
                    <a:pt x="0" y="1612061"/>
                  </a:cubicBezTo>
                  <a:lnTo>
                    <a:pt x="0" y="55394"/>
                  </a:lnTo>
                  <a:cubicBezTo>
                    <a:pt x="0" y="40702"/>
                    <a:pt x="5836" y="26613"/>
                    <a:pt x="16224" y="16224"/>
                  </a:cubicBezTo>
                  <a:cubicBezTo>
                    <a:pt x="26613" y="5836"/>
                    <a:pt x="40702" y="0"/>
                    <a:pt x="55394" y="0"/>
                  </a:cubicBezTo>
                  <a:close/>
                </a:path>
              </a:pathLst>
            </a:custGeom>
            <a:solidFill>
              <a:srgbClr val="41A3A6"/>
            </a:solidFill>
          </p:spPr>
        </p:sp>
        <p:sp>
          <p:nvSpPr>
            <p:cNvPr id="12" name="TextBox 12"/>
            <p:cNvSpPr txBox="1"/>
            <p:nvPr/>
          </p:nvSpPr>
          <p:spPr>
            <a:xfrm>
              <a:off x="0" y="-38100"/>
              <a:ext cx="1877292" cy="1705555"/>
            </a:xfrm>
            <a:prstGeom prst="rect">
              <a:avLst/>
            </a:prstGeom>
          </p:spPr>
          <p:txBody>
            <a:bodyPr lIns="50800" tIns="50800" rIns="50800" bIns="50800" rtlCol="0" anchor="ctr"/>
            <a:lstStyle/>
            <a:p>
              <a:pPr algn="ctr">
                <a:lnSpc>
                  <a:spcPts val="3359"/>
                </a:lnSpc>
              </a:pPr>
              <a:endParaRPr/>
            </a:p>
          </p:txBody>
        </p:sp>
      </p:grpSp>
      <p:sp>
        <p:nvSpPr>
          <p:cNvPr id="13" name="TextBox 13"/>
          <p:cNvSpPr txBox="1"/>
          <p:nvPr/>
        </p:nvSpPr>
        <p:spPr>
          <a:xfrm>
            <a:off x="1576138" y="348615"/>
            <a:ext cx="8904776" cy="2539862"/>
          </a:xfrm>
          <a:prstGeom prst="rect">
            <a:avLst/>
          </a:prstGeom>
        </p:spPr>
        <p:txBody>
          <a:bodyPr wrap="square" lIns="0" tIns="0" rIns="0" bIns="0" rtlCol="0" anchor="t">
            <a:spAutoFit/>
          </a:bodyPr>
          <a:lstStyle/>
          <a:p>
            <a:pPr marL="0" lvl="0" indent="0">
              <a:lnSpc>
                <a:spcPts val="10080"/>
              </a:lnSpc>
              <a:spcBef>
                <a:spcPct val="0"/>
              </a:spcBef>
            </a:pPr>
            <a:r>
              <a:rPr lang="en-IN" sz="6000" dirty="0">
                <a:solidFill>
                  <a:srgbClr val="0C4E50"/>
                </a:solidFill>
                <a:latin typeface="Corben"/>
              </a:rPr>
              <a:t>Customer Segment Analysis</a:t>
            </a:r>
            <a:endParaRPr lang="en-US" sz="6000" dirty="0">
              <a:solidFill>
                <a:srgbClr val="0C4E50"/>
              </a:solidFill>
              <a:latin typeface="Corben"/>
              <a:sym typeface="Corben"/>
            </a:endParaRPr>
          </a:p>
        </p:txBody>
      </p:sp>
      <p:sp>
        <p:nvSpPr>
          <p:cNvPr id="14" name="TextBox 14"/>
          <p:cNvSpPr txBox="1"/>
          <p:nvPr/>
        </p:nvSpPr>
        <p:spPr>
          <a:xfrm>
            <a:off x="1422896" y="3152401"/>
            <a:ext cx="7379151" cy="6262099"/>
          </a:xfrm>
          <a:prstGeom prst="rect">
            <a:avLst/>
          </a:prstGeom>
        </p:spPr>
        <p:txBody>
          <a:bodyPr wrap="square" lIns="0" tIns="0" rIns="0" bIns="0" rtlCol="0" anchor="t">
            <a:spAutoFit/>
          </a:bodyPr>
          <a:lstStyle/>
          <a:p>
            <a:pPr marL="0" lvl="0" indent="0" algn="just">
              <a:lnSpc>
                <a:spcPts val="4079"/>
              </a:lnSpc>
            </a:pPr>
            <a:r>
              <a:rPr lang="en-US" sz="2800" dirty="0">
                <a:latin typeface="Times New Roman" panose="02020603050405020304" pitchFamily="18" charset="0"/>
                <a:ea typeface="Open Sans"/>
                <a:cs typeface="Times New Roman" panose="02020603050405020304" pitchFamily="18" charset="0"/>
                <a:sym typeface="Open Sans"/>
              </a:rPr>
              <a:t>The sales report reveals a </a:t>
            </a:r>
            <a:r>
              <a:rPr lang="en-US" sz="2800" dirty="0">
                <a:latin typeface="Times New Roman" panose="02020603050405020304" pitchFamily="18" charset="0"/>
                <a:cs typeface="Times New Roman" panose="02020603050405020304" pitchFamily="18" charset="0"/>
              </a:rPr>
              <a:t>Corporate customers form the majority of the customer base, indicating a focus on large-scale orders or B2B transactions.</a:t>
            </a:r>
          </a:p>
          <a:p>
            <a:pPr marL="0" lvl="0" indent="0" algn="just">
              <a:lnSpc>
                <a:spcPts val="4079"/>
              </a:lnSpc>
            </a:pPr>
            <a:endParaRPr lang="en-US" sz="2800" dirty="0">
              <a:latin typeface="Times New Roman" panose="02020603050405020304" pitchFamily="18" charset="0"/>
              <a:ea typeface="Open Sans"/>
              <a:cs typeface="Times New Roman" panose="02020603050405020304" pitchFamily="18" charset="0"/>
              <a:sym typeface="Open Sans"/>
            </a:endParaRPr>
          </a:p>
          <a:p>
            <a:pPr marL="0" lvl="0" indent="0" algn="just">
              <a:lnSpc>
                <a:spcPts val="4079"/>
              </a:lnSpc>
            </a:pPr>
            <a:r>
              <a:rPr lang="en-US" sz="2800" dirty="0"/>
              <a:t>The Home Office segment follows, with Small Business and Consumer segments having comparable but lower counts.</a:t>
            </a:r>
          </a:p>
          <a:p>
            <a:pPr marL="0" lvl="0" indent="0" algn="just">
              <a:lnSpc>
                <a:spcPts val="4079"/>
              </a:lnSpc>
            </a:pPr>
            <a:endParaRPr lang="en-US" sz="2800" dirty="0">
              <a:latin typeface="Times New Roman" panose="02020603050405020304" pitchFamily="18" charset="0"/>
              <a:ea typeface="Open Sans"/>
              <a:cs typeface="Times New Roman" panose="02020603050405020304" pitchFamily="18" charset="0"/>
              <a:sym typeface="Open Sans"/>
            </a:endParaRPr>
          </a:p>
          <a:p>
            <a:pPr algn="just">
              <a:lnSpc>
                <a:spcPts val="4079"/>
              </a:lnSpc>
            </a:pPr>
            <a:r>
              <a:rPr lang="en-US" sz="2800" dirty="0">
                <a:latin typeface="Times New Roman" panose="02020603050405020304" pitchFamily="18" charset="0"/>
                <a:ea typeface="Open Sans"/>
                <a:cs typeface="Times New Roman" panose="02020603050405020304" pitchFamily="18" charset="0"/>
                <a:sym typeface="Open Sans"/>
              </a:rPr>
              <a:t>This analysis will provide valuable insights for targeted marketing efforts, allowing us to tailor strategies to specific customer segments and enhance overall engagement and conversion rates.</a:t>
            </a:r>
          </a:p>
        </p:txBody>
      </p:sp>
      <p:sp>
        <p:nvSpPr>
          <p:cNvPr id="17" name="Freeform 17"/>
          <p:cNvSpPr/>
          <p:nvPr/>
        </p:nvSpPr>
        <p:spPr>
          <a:xfrm>
            <a:off x="10480914" y="827069"/>
            <a:ext cx="2948212" cy="748366"/>
          </a:xfrm>
          <a:custGeom>
            <a:avLst/>
            <a:gdLst/>
            <a:ahLst/>
            <a:cxnLst/>
            <a:rect l="l" t="t" r="r" b="b"/>
            <a:pathLst>
              <a:path w="2948212" h="748366">
                <a:moveTo>
                  <a:pt x="0" y="0"/>
                </a:moveTo>
                <a:lnTo>
                  <a:pt x="2948212" y="0"/>
                </a:lnTo>
                <a:lnTo>
                  <a:pt x="2948212" y="748366"/>
                </a:lnTo>
                <a:lnTo>
                  <a:pt x="0" y="748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a:off x="10480914" y="9374008"/>
            <a:ext cx="2948212" cy="748366"/>
          </a:xfrm>
          <a:custGeom>
            <a:avLst/>
            <a:gdLst/>
            <a:ahLst/>
            <a:cxnLst/>
            <a:rect l="l" t="t" r="r" b="b"/>
            <a:pathLst>
              <a:path w="2948212" h="748366">
                <a:moveTo>
                  <a:pt x="0" y="0"/>
                </a:moveTo>
                <a:lnTo>
                  <a:pt x="2948212" y="0"/>
                </a:lnTo>
                <a:lnTo>
                  <a:pt x="2948212" y="748366"/>
                </a:lnTo>
                <a:lnTo>
                  <a:pt x="0" y="748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20" name="Picture 19">
            <a:extLst>
              <a:ext uri="{FF2B5EF4-FFF2-40B4-BE49-F238E27FC236}">
                <a16:creationId xmlns:a16="http://schemas.microsoft.com/office/drawing/2014/main" id="{88610A33-BE56-31B4-6AC9-132755C404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6356" y="3033138"/>
            <a:ext cx="6764173" cy="6026026"/>
          </a:xfrm>
          <a:prstGeom prst="rect">
            <a:avLst/>
          </a:prstGeom>
        </p:spPr>
      </p:pic>
    </p:spTree>
    <p:extLst>
      <p:ext uri="{BB962C8B-B14F-4D97-AF65-F5344CB8AC3E}">
        <p14:creationId xmlns:p14="http://schemas.microsoft.com/office/powerpoint/2010/main" val="3163920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778799" y="14960"/>
            <a:ext cx="4509201" cy="10272040"/>
            <a:chOff x="0" y="0"/>
            <a:chExt cx="1187609" cy="2705393"/>
          </a:xfrm>
        </p:grpSpPr>
        <p:sp>
          <p:nvSpPr>
            <p:cNvPr id="3" name="Freeform 3"/>
            <p:cNvSpPr/>
            <p:nvPr/>
          </p:nvSpPr>
          <p:spPr>
            <a:xfrm>
              <a:off x="0" y="0"/>
              <a:ext cx="1187609" cy="2705393"/>
            </a:xfrm>
            <a:custGeom>
              <a:avLst/>
              <a:gdLst/>
              <a:ahLst/>
              <a:cxnLst/>
              <a:rect l="l" t="t" r="r" b="b"/>
              <a:pathLst>
                <a:path w="1187609" h="2705393">
                  <a:moveTo>
                    <a:pt x="0" y="0"/>
                  </a:moveTo>
                  <a:lnTo>
                    <a:pt x="1187609" y="0"/>
                  </a:lnTo>
                  <a:lnTo>
                    <a:pt x="1187609" y="2705393"/>
                  </a:lnTo>
                  <a:lnTo>
                    <a:pt x="0" y="2705393"/>
                  </a:lnTo>
                  <a:close/>
                </a:path>
              </a:pathLst>
            </a:custGeom>
            <a:solidFill>
              <a:srgbClr val="1E7476"/>
            </a:solidFill>
          </p:spPr>
        </p:sp>
        <p:sp>
          <p:nvSpPr>
            <p:cNvPr id="4" name="TextBox 4"/>
            <p:cNvSpPr txBox="1"/>
            <p:nvPr/>
          </p:nvSpPr>
          <p:spPr>
            <a:xfrm>
              <a:off x="0" y="-38100"/>
              <a:ext cx="1187609" cy="2743493"/>
            </a:xfrm>
            <a:prstGeom prst="rect">
              <a:avLst/>
            </a:prstGeom>
          </p:spPr>
          <p:txBody>
            <a:bodyPr lIns="50800" tIns="50800" rIns="50800" bIns="50800" rtlCol="0" anchor="ctr"/>
            <a:lstStyle/>
            <a:p>
              <a:pPr algn="ctr">
                <a:lnSpc>
                  <a:spcPts val="3359"/>
                </a:lnSpc>
              </a:pPr>
              <a:endParaRPr/>
            </a:p>
          </p:txBody>
        </p:sp>
      </p:grpSp>
      <p:grpSp>
        <p:nvGrpSpPr>
          <p:cNvPr id="5" name="Group 5"/>
          <p:cNvGrpSpPr/>
          <p:nvPr/>
        </p:nvGrpSpPr>
        <p:grpSpPr>
          <a:xfrm>
            <a:off x="0" y="32385"/>
            <a:ext cx="1028700" cy="10254615"/>
            <a:chOff x="0" y="0"/>
            <a:chExt cx="270933" cy="2700804"/>
          </a:xfrm>
        </p:grpSpPr>
        <p:sp>
          <p:nvSpPr>
            <p:cNvPr id="6" name="Freeform 6"/>
            <p:cNvSpPr/>
            <p:nvPr/>
          </p:nvSpPr>
          <p:spPr>
            <a:xfrm>
              <a:off x="0" y="0"/>
              <a:ext cx="270933" cy="2700804"/>
            </a:xfrm>
            <a:custGeom>
              <a:avLst/>
              <a:gdLst/>
              <a:ahLst/>
              <a:cxnLst/>
              <a:rect l="l" t="t" r="r" b="b"/>
              <a:pathLst>
                <a:path w="270933" h="2700804">
                  <a:moveTo>
                    <a:pt x="0" y="0"/>
                  </a:moveTo>
                  <a:lnTo>
                    <a:pt x="270933" y="0"/>
                  </a:lnTo>
                  <a:lnTo>
                    <a:pt x="270933" y="2700804"/>
                  </a:lnTo>
                  <a:lnTo>
                    <a:pt x="0" y="2700804"/>
                  </a:lnTo>
                  <a:close/>
                </a:path>
              </a:pathLst>
            </a:custGeom>
            <a:solidFill>
              <a:srgbClr val="D7E9EB"/>
            </a:solidFill>
          </p:spPr>
        </p:sp>
        <p:sp>
          <p:nvSpPr>
            <p:cNvPr id="7" name="TextBox 7"/>
            <p:cNvSpPr txBox="1"/>
            <p:nvPr/>
          </p:nvSpPr>
          <p:spPr>
            <a:xfrm>
              <a:off x="0" y="-38100"/>
              <a:ext cx="270933" cy="2738904"/>
            </a:xfrm>
            <a:prstGeom prst="rect">
              <a:avLst/>
            </a:prstGeom>
          </p:spPr>
          <p:txBody>
            <a:bodyPr lIns="50800" tIns="50800" rIns="50800" bIns="50800" rtlCol="0" anchor="ctr"/>
            <a:lstStyle/>
            <a:p>
              <a:pPr algn="ctr">
                <a:lnSpc>
                  <a:spcPts val="3359"/>
                </a:lnSpc>
              </a:pPr>
              <a:endParaRPr/>
            </a:p>
          </p:txBody>
        </p:sp>
      </p:grpSp>
      <p:sp>
        <p:nvSpPr>
          <p:cNvPr id="8" name="AutoShape 8"/>
          <p:cNvSpPr/>
          <p:nvPr/>
        </p:nvSpPr>
        <p:spPr>
          <a:xfrm>
            <a:off x="17211675" y="3326028"/>
            <a:ext cx="0" cy="5914847"/>
          </a:xfrm>
          <a:prstGeom prst="line">
            <a:avLst/>
          </a:prstGeom>
          <a:ln w="95250" cap="rnd">
            <a:solidFill>
              <a:srgbClr val="FFFFFF"/>
            </a:solidFill>
            <a:prstDash val="solid"/>
            <a:headEnd type="none" w="sm" len="sm"/>
            <a:tailEnd type="none" w="sm" len="sm"/>
          </a:ln>
        </p:spPr>
      </p:sp>
      <p:sp>
        <p:nvSpPr>
          <p:cNvPr id="9" name="AutoShape 9"/>
          <p:cNvSpPr/>
          <p:nvPr/>
        </p:nvSpPr>
        <p:spPr>
          <a:xfrm>
            <a:off x="17211675" y="1028700"/>
            <a:ext cx="0" cy="1423759"/>
          </a:xfrm>
          <a:prstGeom prst="line">
            <a:avLst/>
          </a:prstGeom>
          <a:ln w="95250" cap="rnd">
            <a:solidFill>
              <a:srgbClr val="FFFFFF"/>
            </a:solidFill>
            <a:prstDash val="solid"/>
            <a:headEnd type="none" w="sm" len="sm"/>
            <a:tailEnd type="none" w="sm" len="sm"/>
          </a:ln>
        </p:spPr>
      </p:sp>
      <p:grpSp>
        <p:nvGrpSpPr>
          <p:cNvPr id="10" name="Group 10"/>
          <p:cNvGrpSpPr/>
          <p:nvPr/>
        </p:nvGrpSpPr>
        <p:grpSpPr>
          <a:xfrm>
            <a:off x="9525502" y="2513473"/>
            <a:ext cx="7127843" cy="6331117"/>
            <a:chOff x="0" y="0"/>
            <a:chExt cx="1877292" cy="1667455"/>
          </a:xfrm>
        </p:grpSpPr>
        <p:sp>
          <p:nvSpPr>
            <p:cNvPr id="11" name="Freeform 11"/>
            <p:cNvSpPr/>
            <p:nvPr/>
          </p:nvSpPr>
          <p:spPr>
            <a:xfrm>
              <a:off x="0" y="0"/>
              <a:ext cx="1877292" cy="1667455"/>
            </a:xfrm>
            <a:custGeom>
              <a:avLst/>
              <a:gdLst/>
              <a:ahLst/>
              <a:cxnLst/>
              <a:rect l="l" t="t" r="r" b="b"/>
              <a:pathLst>
                <a:path w="1877292" h="1667455">
                  <a:moveTo>
                    <a:pt x="55394" y="0"/>
                  </a:moveTo>
                  <a:lnTo>
                    <a:pt x="1821898" y="0"/>
                  </a:lnTo>
                  <a:cubicBezTo>
                    <a:pt x="1852491" y="0"/>
                    <a:pt x="1877292" y="24801"/>
                    <a:pt x="1877292" y="55394"/>
                  </a:cubicBezTo>
                  <a:lnTo>
                    <a:pt x="1877292" y="1612061"/>
                  </a:lnTo>
                  <a:cubicBezTo>
                    <a:pt x="1877292" y="1626752"/>
                    <a:pt x="1871456" y="1640842"/>
                    <a:pt x="1861068" y="1651230"/>
                  </a:cubicBezTo>
                  <a:cubicBezTo>
                    <a:pt x="1850679" y="1661619"/>
                    <a:pt x="1836590" y="1667455"/>
                    <a:pt x="1821898" y="1667455"/>
                  </a:cubicBezTo>
                  <a:lnTo>
                    <a:pt x="55394" y="1667455"/>
                  </a:lnTo>
                  <a:cubicBezTo>
                    <a:pt x="24801" y="1667455"/>
                    <a:pt x="0" y="1642654"/>
                    <a:pt x="0" y="1612061"/>
                  </a:cubicBezTo>
                  <a:lnTo>
                    <a:pt x="0" y="55394"/>
                  </a:lnTo>
                  <a:cubicBezTo>
                    <a:pt x="0" y="40702"/>
                    <a:pt x="5836" y="26613"/>
                    <a:pt x="16224" y="16224"/>
                  </a:cubicBezTo>
                  <a:cubicBezTo>
                    <a:pt x="26613" y="5836"/>
                    <a:pt x="40702" y="0"/>
                    <a:pt x="55394" y="0"/>
                  </a:cubicBezTo>
                  <a:close/>
                </a:path>
              </a:pathLst>
            </a:custGeom>
            <a:solidFill>
              <a:srgbClr val="41A3A6"/>
            </a:solidFill>
          </p:spPr>
        </p:sp>
        <p:sp>
          <p:nvSpPr>
            <p:cNvPr id="12" name="TextBox 12"/>
            <p:cNvSpPr txBox="1"/>
            <p:nvPr/>
          </p:nvSpPr>
          <p:spPr>
            <a:xfrm>
              <a:off x="0" y="-38100"/>
              <a:ext cx="1877292" cy="1705555"/>
            </a:xfrm>
            <a:prstGeom prst="rect">
              <a:avLst/>
            </a:prstGeom>
          </p:spPr>
          <p:txBody>
            <a:bodyPr lIns="50800" tIns="50800" rIns="50800" bIns="50800" rtlCol="0" anchor="ctr"/>
            <a:lstStyle/>
            <a:p>
              <a:pPr algn="ctr">
                <a:lnSpc>
                  <a:spcPts val="3359"/>
                </a:lnSpc>
              </a:pPr>
              <a:endParaRPr/>
            </a:p>
          </p:txBody>
        </p:sp>
      </p:grpSp>
      <p:sp>
        <p:nvSpPr>
          <p:cNvPr id="13" name="TextBox 13"/>
          <p:cNvSpPr txBox="1"/>
          <p:nvPr/>
        </p:nvSpPr>
        <p:spPr>
          <a:xfrm>
            <a:off x="1576138" y="348615"/>
            <a:ext cx="8904776" cy="1202252"/>
          </a:xfrm>
          <a:prstGeom prst="rect">
            <a:avLst/>
          </a:prstGeom>
        </p:spPr>
        <p:txBody>
          <a:bodyPr wrap="square" lIns="0" tIns="0" rIns="0" bIns="0" rtlCol="0" anchor="t">
            <a:spAutoFit/>
          </a:bodyPr>
          <a:lstStyle/>
          <a:p>
            <a:pPr>
              <a:lnSpc>
                <a:spcPts val="10080"/>
              </a:lnSpc>
              <a:spcBef>
                <a:spcPct val="0"/>
              </a:spcBef>
            </a:pPr>
            <a:r>
              <a:rPr lang="en-IN" sz="6000" dirty="0">
                <a:solidFill>
                  <a:srgbClr val="0C4E50"/>
                </a:solidFill>
                <a:latin typeface="Corben"/>
              </a:rPr>
              <a:t>Order Priority Analysis</a:t>
            </a:r>
            <a:endParaRPr lang="en-US" sz="6000" dirty="0">
              <a:solidFill>
                <a:srgbClr val="0C4E50"/>
              </a:solidFill>
              <a:latin typeface="Corben"/>
              <a:sym typeface="Corben"/>
            </a:endParaRPr>
          </a:p>
        </p:txBody>
      </p:sp>
      <p:sp>
        <p:nvSpPr>
          <p:cNvPr id="14" name="TextBox 14"/>
          <p:cNvSpPr txBox="1"/>
          <p:nvPr/>
        </p:nvSpPr>
        <p:spPr>
          <a:xfrm>
            <a:off x="1394234" y="3009900"/>
            <a:ext cx="7379151" cy="4693080"/>
          </a:xfrm>
          <a:prstGeom prst="rect">
            <a:avLst/>
          </a:prstGeom>
        </p:spPr>
        <p:txBody>
          <a:bodyPr wrap="square" lIns="0" tIns="0" rIns="0" bIns="0" rtlCol="0" anchor="t">
            <a:spAutoFit/>
          </a:bodyPr>
          <a:lstStyle/>
          <a:p>
            <a:pPr marL="0" lvl="0" indent="0" algn="just">
              <a:lnSpc>
                <a:spcPts val="4079"/>
              </a:lnSpc>
            </a:pPr>
            <a:r>
              <a:rPr lang="en-US" sz="2800" dirty="0">
                <a:latin typeface="Times New Roman" panose="02020603050405020304" pitchFamily="18" charset="0"/>
                <a:cs typeface="Times New Roman" panose="02020603050405020304" pitchFamily="18" charset="0"/>
              </a:rPr>
              <a:t>Order priorities are fairly balanced across Not Specified, High, Medium, Low, and Critical categories. High-priority orders have a slight edge, suggesting a tendency towards expedited order handling.</a:t>
            </a:r>
          </a:p>
          <a:p>
            <a:pPr marL="0" lvl="0" indent="0" algn="just">
              <a:lnSpc>
                <a:spcPts val="4079"/>
              </a:lnSpc>
            </a:pPr>
            <a:endParaRPr lang="en-US" sz="2800" dirty="0">
              <a:latin typeface="Times New Roman" panose="02020603050405020304" pitchFamily="18" charset="0"/>
              <a:ea typeface="Open Sans"/>
              <a:cs typeface="Times New Roman" panose="02020603050405020304" pitchFamily="18" charset="0"/>
              <a:sym typeface="Open Sans"/>
            </a:endParaRPr>
          </a:p>
          <a:p>
            <a:pPr marL="0" lvl="0" indent="0" algn="just">
              <a:lnSpc>
                <a:spcPts val="4079"/>
              </a:lnSpc>
            </a:pPr>
            <a:r>
              <a:rPr lang="en-US" sz="2800" dirty="0">
                <a:latin typeface="Times New Roman" panose="02020603050405020304" pitchFamily="18" charset="0"/>
                <a:cs typeface="Times New Roman" panose="02020603050405020304" pitchFamily="18" charset="0"/>
              </a:rPr>
              <a:t>Maintain a balanced approach to managing order priorities while ensuring high-priority orders are handled efficiently to meet customer expectations.</a:t>
            </a:r>
            <a:endParaRPr lang="en-US" sz="2800" dirty="0">
              <a:latin typeface="Times New Roman" panose="02020603050405020304" pitchFamily="18" charset="0"/>
              <a:ea typeface="Open Sans"/>
              <a:cs typeface="Times New Roman" panose="02020603050405020304" pitchFamily="18" charset="0"/>
              <a:sym typeface="Open Sans"/>
            </a:endParaRPr>
          </a:p>
        </p:txBody>
      </p:sp>
      <p:sp>
        <p:nvSpPr>
          <p:cNvPr id="17" name="Freeform 17"/>
          <p:cNvSpPr/>
          <p:nvPr/>
        </p:nvSpPr>
        <p:spPr>
          <a:xfrm>
            <a:off x="10480914" y="827069"/>
            <a:ext cx="2948212" cy="748366"/>
          </a:xfrm>
          <a:custGeom>
            <a:avLst/>
            <a:gdLst/>
            <a:ahLst/>
            <a:cxnLst/>
            <a:rect l="l" t="t" r="r" b="b"/>
            <a:pathLst>
              <a:path w="2948212" h="748366">
                <a:moveTo>
                  <a:pt x="0" y="0"/>
                </a:moveTo>
                <a:lnTo>
                  <a:pt x="2948212" y="0"/>
                </a:lnTo>
                <a:lnTo>
                  <a:pt x="2948212" y="748366"/>
                </a:lnTo>
                <a:lnTo>
                  <a:pt x="0" y="748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a:off x="10480914" y="9374008"/>
            <a:ext cx="2948212" cy="748366"/>
          </a:xfrm>
          <a:custGeom>
            <a:avLst/>
            <a:gdLst/>
            <a:ahLst/>
            <a:cxnLst/>
            <a:rect l="l" t="t" r="r" b="b"/>
            <a:pathLst>
              <a:path w="2948212" h="748366">
                <a:moveTo>
                  <a:pt x="0" y="0"/>
                </a:moveTo>
                <a:lnTo>
                  <a:pt x="2948212" y="0"/>
                </a:lnTo>
                <a:lnTo>
                  <a:pt x="2948212" y="748366"/>
                </a:lnTo>
                <a:lnTo>
                  <a:pt x="0" y="748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16" name="Picture 15">
            <a:extLst>
              <a:ext uri="{FF2B5EF4-FFF2-40B4-BE49-F238E27FC236}">
                <a16:creationId xmlns:a16="http://schemas.microsoft.com/office/drawing/2014/main" id="{1D5A5D03-DA2A-86AA-E35C-882F880232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0716" y="2596820"/>
            <a:ext cx="6829256" cy="6051880"/>
          </a:xfrm>
          <a:prstGeom prst="rect">
            <a:avLst/>
          </a:prstGeom>
        </p:spPr>
      </p:pic>
    </p:spTree>
    <p:extLst>
      <p:ext uri="{BB962C8B-B14F-4D97-AF65-F5344CB8AC3E}">
        <p14:creationId xmlns:p14="http://schemas.microsoft.com/office/powerpoint/2010/main" val="285658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778799" y="14960"/>
            <a:ext cx="4509201" cy="10272040"/>
            <a:chOff x="0" y="0"/>
            <a:chExt cx="1187609" cy="2705393"/>
          </a:xfrm>
        </p:grpSpPr>
        <p:sp>
          <p:nvSpPr>
            <p:cNvPr id="3" name="Freeform 3"/>
            <p:cNvSpPr/>
            <p:nvPr/>
          </p:nvSpPr>
          <p:spPr>
            <a:xfrm>
              <a:off x="0" y="0"/>
              <a:ext cx="1187609" cy="2705393"/>
            </a:xfrm>
            <a:custGeom>
              <a:avLst/>
              <a:gdLst/>
              <a:ahLst/>
              <a:cxnLst/>
              <a:rect l="l" t="t" r="r" b="b"/>
              <a:pathLst>
                <a:path w="1187609" h="2705393">
                  <a:moveTo>
                    <a:pt x="0" y="0"/>
                  </a:moveTo>
                  <a:lnTo>
                    <a:pt x="1187609" y="0"/>
                  </a:lnTo>
                  <a:lnTo>
                    <a:pt x="1187609" y="2705393"/>
                  </a:lnTo>
                  <a:lnTo>
                    <a:pt x="0" y="2705393"/>
                  </a:lnTo>
                  <a:close/>
                </a:path>
              </a:pathLst>
            </a:custGeom>
            <a:solidFill>
              <a:srgbClr val="1E7476"/>
            </a:solidFill>
          </p:spPr>
        </p:sp>
        <p:sp>
          <p:nvSpPr>
            <p:cNvPr id="4" name="TextBox 4"/>
            <p:cNvSpPr txBox="1"/>
            <p:nvPr/>
          </p:nvSpPr>
          <p:spPr>
            <a:xfrm>
              <a:off x="0" y="-38100"/>
              <a:ext cx="1187609" cy="2743493"/>
            </a:xfrm>
            <a:prstGeom prst="rect">
              <a:avLst/>
            </a:prstGeom>
          </p:spPr>
          <p:txBody>
            <a:bodyPr lIns="50800" tIns="50800" rIns="50800" bIns="50800" rtlCol="0" anchor="ctr"/>
            <a:lstStyle/>
            <a:p>
              <a:pPr algn="ctr">
                <a:lnSpc>
                  <a:spcPts val="3359"/>
                </a:lnSpc>
              </a:pPr>
              <a:endParaRPr/>
            </a:p>
          </p:txBody>
        </p:sp>
      </p:grpSp>
      <p:grpSp>
        <p:nvGrpSpPr>
          <p:cNvPr id="5" name="Group 5"/>
          <p:cNvGrpSpPr/>
          <p:nvPr/>
        </p:nvGrpSpPr>
        <p:grpSpPr>
          <a:xfrm>
            <a:off x="0" y="32385"/>
            <a:ext cx="1028700" cy="10254615"/>
            <a:chOff x="0" y="0"/>
            <a:chExt cx="270933" cy="2700804"/>
          </a:xfrm>
        </p:grpSpPr>
        <p:sp>
          <p:nvSpPr>
            <p:cNvPr id="6" name="Freeform 6"/>
            <p:cNvSpPr/>
            <p:nvPr/>
          </p:nvSpPr>
          <p:spPr>
            <a:xfrm>
              <a:off x="0" y="0"/>
              <a:ext cx="270933" cy="2700804"/>
            </a:xfrm>
            <a:custGeom>
              <a:avLst/>
              <a:gdLst/>
              <a:ahLst/>
              <a:cxnLst/>
              <a:rect l="l" t="t" r="r" b="b"/>
              <a:pathLst>
                <a:path w="270933" h="2700804">
                  <a:moveTo>
                    <a:pt x="0" y="0"/>
                  </a:moveTo>
                  <a:lnTo>
                    <a:pt x="270933" y="0"/>
                  </a:lnTo>
                  <a:lnTo>
                    <a:pt x="270933" y="2700804"/>
                  </a:lnTo>
                  <a:lnTo>
                    <a:pt x="0" y="2700804"/>
                  </a:lnTo>
                  <a:close/>
                </a:path>
              </a:pathLst>
            </a:custGeom>
            <a:solidFill>
              <a:srgbClr val="D7E9EB"/>
            </a:solidFill>
          </p:spPr>
        </p:sp>
        <p:sp>
          <p:nvSpPr>
            <p:cNvPr id="7" name="TextBox 7"/>
            <p:cNvSpPr txBox="1"/>
            <p:nvPr/>
          </p:nvSpPr>
          <p:spPr>
            <a:xfrm>
              <a:off x="0" y="-38100"/>
              <a:ext cx="270933" cy="2738904"/>
            </a:xfrm>
            <a:prstGeom prst="rect">
              <a:avLst/>
            </a:prstGeom>
          </p:spPr>
          <p:txBody>
            <a:bodyPr lIns="50800" tIns="50800" rIns="50800" bIns="50800" rtlCol="0" anchor="ctr"/>
            <a:lstStyle/>
            <a:p>
              <a:pPr algn="ctr">
                <a:lnSpc>
                  <a:spcPts val="3359"/>
                </a:lnSpc>
              </a:pPr>
              <a:endParaRPr/>
            </a:p>
          </p:txBody>
        </p:sp>
      </p:grpSp>
      <p:sp>
        <p:nvSpPr>
          <p:cNvPr id="8" name="AutoShape 8"/>
          <p:cNvSpPr/>
          <p:nvPr/>
        </p:nvSpPr>
        <p:spPr>
          <a:xfrm>
            <a:off x="17211675" y="3326028"/>
            <a:ext cx="0" cy="5914847"/>
          </a:xfrm>
          <a:prstGeom prst="line">
            <a:avLst/>
          </a:prstGeom>
          <a:ln w="95250" cap="rnd">
            <a:solidFill>
              <a:srgbClr val="FFFFFF"/>
            </a:solidFill>
            <a:prstDash val="solid"/>
            <a:headEnd type="none" w="sm" len="sm"/>
            <a:tailEnd type="none" w="sm" len="sm"/>
          </a:ln>
        </p:spPr>
      </p:sp>
      <p:sp>
        <p:nvSpPr>
          <p:cNvPr id="9" name="AutoShape 9"/>
          <p:cNvSpPr/>
          <p:nvPr/>
        </p:nvSpPr>
        <p:spPr>
          <a:xfrm>
            <a:off x="17211675" y="1028700"/>
            <a:ext cx="0" cy="1423759"/>
          </a:xfrm>
          <a:prstGeom prst="line">
            <a:avLst/>
          </a:prstGeom>
          <a:ln w="95250" cap="rnd">
            <a:solidFill>
              <a:srgbClr val="FFFFFF"/>
            </a:solidFill>
            <a:prstDash val="solid"/>
            <a:headEnd type="none" w="sm" len="sm"/>
            <a:tailEnd type="none" w="sm" len="sm"/>
          </a:ln>
        </p:spPr>
      </p:sp>
      <p:grpSp>
        <p:nvGrpSpPr>
          <p:cNvPr id="10" name="Group 10"/>
          <p:cNvGrpSpPr/>
          <p:nvPr/>
        </p:nvGrpSpPr>
        <p:grpSpPr>
          <a:xfrm>
            <a:off x="9525502" y="2513473"/>
            <a:ext cx="7127843" cy="6331117"/>
            <a:chOff x="0" y="0"/>
            <a:chExt cx="1877292" cy="1667455"/>
          </a:xfrm>
        </p:grpSpPr>
        <p:sp>
          <p:nvSpPr>
            <p:cNvPr id="11" name="Freeform 11"/>
            <p:cNvSpPr/>
            <p:nvPr/>
          </p:nvSpPr>
          <p:spPr>
            <a:xfrm>
              <a:off x="0" y="0"/>
              <a:ext cx="1877292" cy="1667455"/>
            </a:xfrm>
            <a:custGeom>
              <a:avLst/>
              <a:gdLst/>
              <a:ahLst/>
              <a:cxnLst/>
              <a:rect l="l" t="t" r="r" b="b"/>
              <a:pathLst>
                <a:path w="1877292" h="1667455">
                  <a:moveTo>
                    <a:pt x="55394" y="0"/>
                  </a:moveTo>
                  <a:lnTo>
                    <a:pt x="1821898" y="0"/>
                  </a:lnTo>
                  <a:cubicBezTo>
                    <a:pt x="1852491" y="0"/>
                    <a:pt x="1877292" y="24801"/>
                    <a:pt x="1877292" y="55394"/>
                  </a:cubicBezTo>
                  <a:lnTo>
                    <a:pt x="1877292" y="1612061"/>
                  </a:lnTo>
                  <a:cubicBezTo>
                    <a:pt x="1877292" y="1626752"/>
                    <a:pt x="1871456" y="1640842"/>
                    <a:pt x="1861068" y="1651230"/>
                  </a:cubicBezTo>
                  <a:cubicBezTo>
                    <a:pt x="1850679" y="1661619"/>
                    <a:pt x="1836590" y="1667455"/>
                    <a:pt x="1821898" y="1667455"/>
                  </a:cubicBezTo>
                  <a:lnTo>
                    <a:pt x="55394" y="1667455"/>
                  </a:lnTo>
                  <a:cubicBezTo>
                    <a:pt x="24801" y="1667455"/>
                    <a:pt x="0" y="1642654"/>
                    <a:pt x="0" y="1612061"/>
                  </a:cubicBezTo>
                  <a:lnTo>
                    <a:pt x="0" y="55394"/>
                  </a:lnTo>
                  <a:cubicBezTo>
                    <a:pt x="0" y="40702"/>
                    <a:pt x="5836" y="26613"/>
                    <a:pt x="16224" y="16224"/>
                  </a:cubicBezTo>
                  <a:cubicBezTo>
                    <a:pt x="26613" y="5836"/>
                    <a:pt x="40702" y="0"/>
                    <a:pt x="55394" y="0"/>
                  </a:cubicBezTo>
                  <a:close/>
                </a:path>
              </a:pathLst>
            </a:custGeom>
            <a:solidFill>
              <a:srgbClr val="41A3A6"/>
            </a:solidFill>
          </p:spPr>
        </p:sp>
        <p:sp>
          <p:nvSpPr>
            <p:cNvPr id="12" name="TextBox 12"/>
            <p:cNvSpPr txBox="1"/>
            <p:nvPr/>
          </p:nvSpPr>
          <p:spPr>
            <a:xfrm>
              <a:off x="0" y="-38100"/>
              <a:ext cx="1877292" cy="1705555"/>
            </a:xfrm>
            <a:prstGeom prst="rect">
              <a:avLst/>
            </a:prstGeom>
          </p:spPr>
          <p:txBody>
            <a:bodyPr lIns="50800" tIns="50800" rIns="50800" bIns="50800" rtlCol="0" anchor="ctr"/>
            <a:lstStyle/>
            <a:p>
              <a:pPr algn="ctr">
                <a:lnSpc>
                  <a:spcPts val="3359"/>
                </a:lnSpc>
              </a:pPr>
              <a:endParaRPr/>
            </a:p>
          </p:txBody>
        </p:sp>
      </p:grpSp>
      <p:sp>
        <p:nvSpPr>
          <p:cNvPr id="13" name="TextBox 13"/>
          <p:cNvSpPr txBox="1"/>
          <p:nvPr/>
        </p:nvSpPr>
        <p:spPr>
          <a:xfrm>
            <a:off x="1576138" y="348615"/>
            <a:ext cx="8904776" cy="2539862"/>
          </a:xfrm>
          <a:prstGeom prst="rect">
            <a:avLst/>
          </a:prstGeom>
        </p:spPr>
        <p:txBody>
          <a:bodyPr wrap="square" lIns="0" tIns="0" rIns="0" bIns="0" rtlCol="0" anchor="t">
            <a:spAutoFit/>
          </a:bodyPr>
          <a:lstStyle/>
          <a:p>
            <a:pPr lvl="0" indent="0">
              <a:lnSpc>
                <a:spcPts val="10080"/>
              </a:lnSpc>
              <a:spcBef>
                <a:spcPct val="0"/>
              </a:spcBef>
            </a:pPr>
            <a:r>
              <a:rPr lang="en-IN" sz="6000" dirty="0">
                <a:solidFill>
                  <a:srgbClr val="0C4E50"/>
                </a:solidFill>
                <a:latin typeface="Corben"/>
              </a:rPr>
              <a:t>Product Category Sales Analysis</a:t>
            </a:r>
            <a:endParaRPr lang="en-US" sz="6000" dirty="0">
              <a:solidFill>
                <a:srgbClr val="0C4E50"/>
              </a:solidFill>
              <a:latin typeface="Corben"/>
              <a:sym typeface="Corben"/>
            </a:endParaRPr>
          </a:p>
        </p:txBody>
      </p:sp>
      <p:sp>
        <p:nvSpPr>
          <p:cNvPr id="14" name="TextBox 14"/>
          <p:cNvSpPr txBox="1"/>
          <p:nvPr/>
        </p:nvSpPr>
        <p:spPr>
          <a:xfrm>
            <a:off x="1422896" y="3924300"/>
            <a:ext cx="7379151" cy="4167295"/>
          </a:xfrm>
          <a:prstGeom prst="rect">
            <a:avLst/>
          </a:prstGeom>
        </p:spPr>
        <p:txBody>
          <a:bodyPr wrap="square" lIns="0" tIns="0" rIns="0" bIns="0" rtlCol="0" anchor="t">
            <a:spAutoFit/>
          </a:bodyPr>
          <a:lstStyle/>
          <a:p>
            <a:pPr marL="0" lvl="0" indent="0" algn="just">
              <a:lnSpc>
                <a:spcPts val="4079"/>
              </a:lnSpc>
            </a:pPr>
            <a:r>
              <a:rPr lang="en-US" sz="2800" dirty="0">
                <a:latin typeface="Times New Roman" panose="02020603050405020304" pitchFamily="18" charset="0"/>
                <a:cs typeface="Times New Roman" panose="02020603050405020304" pitchFamily="18" charset="0"/>
              </a:rPr>
              <a:t>Office supplies are the top-selling product category, highlighting the primary focus of sales. Technology and furniture, while important, are secondary in terms of sales volume.</a:t>
            </a:r>
          </a:p>
          <a:p>
            <a:pPr marL="0" lvl="0" indent="0" algn="just">
              <a:lnSpc>
                <a:spcPts val="4079"/>
              </a:lnSpc>
            </a:pPr>
            <a:endParaRPr lang="en-US" sz="2800" dirty="0">
              <a:latin typeface="Times New Roman" panose="02020603050405020304" pitchFamily="18" charset="0"/>
              <a:ea typeface="Open Sans"/>
              <a:cs typeface="Times New Roman" panose="02020603050405020304" pitchFamily="18" charset="0"/>
              <a:sym typeface="Open Sans"/>
            </a:endParaRPr>
          </a:p>
          <a:p>
            <a:pPr marL="0" lvl="0" indent="0" algn="just">
              <a:lnSpc>
                <a:spcPts val="4079"/>
              </a:lnSpc>
            </a:pPr>
            <a:r>
              <a:rPr lang="en-US" sz="2800" dirty="0">
                <a:latin typeface="Times New Roman" panose="02020603050405020304" pitchFamily="18" charset="0"/>
                <a:cs typeface="Times New Roman" panose="02020603050405020304" pitchFamily="18" charset="0"/>
              </a:rPr>
              <a:t>Focus on maintaining a robust inventory and competitive pricing for office supplies to sustain and grow this revenue stream.</a:t>
            </a:r>
            <a:endParaRPr lang="en-US" sz="2800" dirty="0">
              <a:latin typeface="Times New Roman" panose="02020603050405020304" pitchFamily="18" charset="0"/>
              <a:ea typeface="Open Sans"/>
              <a:cs typeface="Times New Roman" panose="02020603050405020304" pitchFamily="18" charset="0"/>
              <a:sym typeface="Open Sans"/>
            </a:endParaRPr>
          </a:p>
        </p:txBody>
      </p:sp>
      <p:sp>
        <p:nvSpPr>
          <p:cNvPr id="17" name="Freeform 17"/>
          <p:cNvSpPr/>
          <p:nvPr/>
        </p:nvSpPr>
        <p:spPr>
          <a:xfrm>
            <a:off x="10480914" y="827069"/>
            <a:ext cx="2948212" cy="748366"/>
          </a:xfrm>
          <a:custGeom>
            <a:avLst/>
            <a:gdLst/>
            <a:ahLst/>
            <a:cxnLst/>
            <a:rect l="l" t="t" r="r" b="b"/>
            <a:pathLst>
              <a:path w="2948212" h="748366">
                <a:moveTo>
                  <a:pt x="0" y="0"/>
                </a:moveTo>
                <a:lnTo>
                  <a:pt x="2948212" y="0"/>
                </a:lnTo>
                <a:lnTo>
                  <a:pt x="2948212" y="748366"/>
                </a:lnTo>
                <a:lnTo>
                  <a:pt x="0" y="748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a:off x="10480914" y="9374008"/>
            <a:ext cx="2948212" cy="748366"/>
          </a:xfrm>
          <a:custGeom>
            <a:avLst/>
            <a:gdLst/>
            <a:ahLst/>
            <a:cxnLst/>
            <a:rect l="l" t="t" r="r" b="b"/>
            <a:pathLst>
              <a:path w="2948212" h="748366">
                <a:moveTo>
                  <a:pt x="0" y="0"/>
                </a:moveTo>
                <a:lnTo>
                  <a:pt x="2948212" y="0"/>
                </a:lnTo>
                <a:lnTo>
                  <a:pt x="2948212" y="748366"/>
                </a:lnTo>
                <a:lnTo>
                  <a:pt x="0" y="748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16" name="Picture 15">
            <a:extLst>
              <a:ext uri="{FF2B5EF4-FFF2-40B4-BE49-F238E27FC236}">
                <a16:creationId xmlns:a16="http://schemas.microsoft.com/office/drawing/2014/main" id="{4E075394-8990-6216-6F04-F725BAF002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2598" y="2622674"/>
            <a:ext cx="6826601" cy="6026026"/>
          </a:xfrm>
          <a:prstGeom prst="rect">
            <a:avLst/>
          </a:prstGeom>
        </p:spPr>
      </p:pic>
    </p:spTree>
    <p:extLst>
      <p:ext uri="{BB962C8B-B14F-4D97-AF65-F5344CB8AC3E}">
        <p14:creationId xmlns:p14="http://schemas.microsoft.com/office/powerpoint/2010/main" val="3179780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778799" y="14960"/>
            <a:ext cx="4509201" cy="10272040"/>
            <a:chOff x="0" y="0"/>
            <a:chExt cx="1187609" cy="2705393"/>
          </a:xfrm>
        </p:grpSpPr>
        <p:sp>
          <p:nvSpPr>
            <p:cNvPr id="3" name="Freeform 3"/>
            <p:cNvSpPr/>
            <p:nvPr/>
          </p:nvSpPr>
          <p:spPr>
            <a:xfrm>
              <a:off x="0" y="0"/>
              <a:ext cx="1187609" cy="2705393"/>
            </a:xfrm>
            <a:custGeom>
              <a:avLst/>
              <a:gdLst/>
              <a:ahLst/>
              <a:cxnLst/>
              <a:rect l="l" t="t" r="r" b="b"/>
              <a:pathLst>
                <a:path w="1187609" h="2705393">
                  <a:moveTo>
                    <a:pt x="0" y="0"/>
                  </a:moveTo>
                  <a:lnTo>
                    <a:pt x="1187609" y="0"/>
                  </a:lnTo>
                  <a:lnTo>
                    <a:pt x="1187609" y="2705393"/>
                  </a:lnTo>
                  <a:lnTo>
                    <a:pt x="0" y="2705393"/>
                  </a:lnTo>
                  <a:close/>
                </a:path>
              </a:pathLst>
            </a:custGeom>
            <a:solidFill>
              <a:srgbClr val="1E7476"/>
            </a:solidFill>
          </p:spPr>
        </p:sp>
        <p:sp>
          <p:nvSpPr>
            <p:cNvPr id="4" name="TextBox 4"/>
            <p:cNvSpPr txBox="1"/>
            <p:nvPr/>
          </p:nvSpPr>
          <p:spPr>
            <a:xfrm>
              <a:off x="0" y="-38100"/>
              <a:ext cx="1187609" cy="2743493"/>
            </a:xfrm>
            <a:prstGeom prst="rect">
              <a:avLst/>
            </a:prstGeom>
          </p:spPr>
          <p:txBody>
            <a:bodyPr lIns="50800" tIns="50800" rIns="50800" bIns="50800" rtlCol="0" anchor="ctr"/>
            <a:lstStyle/>
            <a:p>
              <a:pPr algn="ctr">
                <a:lnSpc>
                  <a:spcPts val="3359"/>
                </a:lnSpc>
              </a:pPr>
              <a:endParaRPr/>
            </a:p>
          </p:txBody>
        </p:sp>
      </p:grpSp>
      <p:grpSp>
        <p:nvGrpSpPr>
          <p:cNvPr id="5" name="Group 5"/>
          <p:cNvGrpSpPr/>
          <p:nvPr/>
        </p:nvGrpSpPr>
        <p:grpSpPr>
          <a:xfrm>
            <a:off x="0" y="32385"/>
            <a:ext cx="1028700" cy="10254615"/>
            <a:chOff x="0" y="0"/>
            <a:chExt cx="270933" cy="2700804"/>
          </a:xfrm>
        </p:grpSpPr>
        <p:sp>
          <p:nvSpPr>
            <p:cNvPr id="6" name="Freeform 6"/>
            <p:cNvSpPr/>
            <p:nvPr/>
          </p:nvSpPr>
          <p:spPr>
            <a:xfrm>
              <a:off x="0" y="0"/>
              <a:ext cx="270933" cy="2700804"/>
            </a:xfrm>
            <a:custGeom>
              <a:avLst/>
              <a:gdLst/>
              <a:ahLst/>
              <a:cxnLst/>
              <a:rect l="l" t="t" r="r" b="b"/>
              <a:pathLst>
                <a:path w="270933" h="2700804">
                  <a:moveTo>
                    <a:pt x="0" y="0"/>
                  </a:moveTo>
                  <a:lnTo>
                    <a:pt x="270933" y="0"/>
                  </a:lnTo>
                  <a:lnTo>
                    <a:pt x="270933" y="2700804"/>
                  </a:lnTo>
                  <a:lnTo>
                    <a:pt x="0" y="2700804"/>
                  </a:lnTo>
                  <a:close/>
                </a:path>
              </a:pathLst>
            </a:custGeom>
            <a:solidFill>
              <a:srgbClr val="D7E9EB"/>
            </a:solidFill>
          </p:spPr>
        </p:sp>
        <p:sp>
          <p:nvSpPr>
            <p:cNvPr id="7" name="TextBox 7"/>
            <p:cNvSpPr txBox="1"/>
            <p:nvPr/>
          </p:nvSpPr>
          <p:spPr>
            <a:xfrm>
              <a:off x="0" y="-38100"/>
              <a:ext cx="270933" cy="2738904"/>
            </a:xfrm>
            <a:prstGeom prst="rect">
              <a:avLst/>
            </a:prstGeom>
          </p:spPr>
          <p:txBody>
            <a:bodyPr lIns="50800" tIns="50800" rIns="50800" bIns="50800" rtlCol="0" anchor="ctr"/>
            <a:lstStyle/>
            <a:p>
              <a:pPr algn="ctr">
                <a:lnSpc>
                  <a:spcPts val="3359"/>
                </a:lnSpc>
              </a:pPr>
              <a:endParaRPr/>
            </a:p>
          </p:txBody>
        </p:sp>
      </p:grpSp>
      <p:sp>
        <p:nvSpPr>
          <p:cNvPr id="8" name="AutoShape 8"/>
          <p:cNvSpPr/>
          <p:nvPr/>
        </p:nvSpPr>
        <p:spPr>
          <a:xfrm>
            <a:off x="17211675" y="3326028"/>
            <a:ext cx="0" cy="5914847"/>
          </a:xfrm>
          <a:prstGeom prst="line">
            <a:avLst/>
          </a:prstGeom>
          <a:ln w="95250" cap="rnd">
            <a:solidFill>
              <a:srgbClr val="FFFFFF"/>
            </a:solidFill>
            <a:prstDash val="solid"/>
            <a:headEnd type="none" w="sm" len="sm"/>
            <a:tailEnd type="none" w="sm" len="sm"/>
          </a:ln>
        </p:spPr>
      </p:sp>
      <p:sp>
        <p:nvSpPr>
          <p:cNvPr id="9" name="AutoShape 9"/>
          <p:cNvSpPr/>
          <p:nvPr/>
        </p:nvSpPr>
        <p:spPr>
          <a:xfrm>
            <a:off x="17211675" y="1028700"/>
            <a:ext cx="0" cy="1423759"/>
          </a:xfrm>
          <a:prstGeom prst="line">
            <a:avLst/>
          </a:prstGeom>
          <a:ln w="95250" cap="rnd">
            <a:solidFill>
              <a:srgbClr val="FFFFFF"/>
            </a:solidFill>
            <a:prstDash val="solid"/>
            <a:headEnd type="none" w="sm" len="sm"/>
            <a:tailEnd type="none" w="sm" len="sm"/>
          </a:ln>
        </p:spPr>
      </p:sp>
      <p:grpSp>
        <p:nvGrpSpPr>
          <p:cNvPr id="10" name="Group 10"/>
          <p:cNvGrpSpPr/>
          <p:nvPr/>
        </p:nvGrpSpPr>
        <p:grpSpPr>
          <a:xfrm>
            <a:off x="9525502" y="2513473"/>
            <a:ext cx="7127843" cy="6331117"/>
            <a:chOff x="0" y="0"/>
            <a:chExt cx="1877292" cy="1667455"/>
          </a:xfrm>
        </p:grpSpPr>
        <p:sp>
          <p:nvSpPr>
            <p:cNvPr id="11" name="Freeform 11"/>
            <p:cNvSpPr/>
            <p:nvPr/>
          </p:nvSpPr>
          <p:spPr>
            <a:xfrm>
              <a:off x="0" y="0"/>
              <a:ext cx="1877292" cy="1667455"/>
            </a:xfrm>
            <a:custGeom>
              <a:avLst/>
              <a:gdLst/>
              <a:ahLst/>
              <a:cxnLst/>
              <a:rect l="l" t="t" r="r" b="b"/>
              <a:pathLst>
                <a:path w="1877292" h="1667455">
                  <a:moveTo>
                    <a:pt x="55394" y="0"/>
                  </a:moveTo>
                  <a:lnTo>
                    <a:pt x="1821898" y="0"/>
                  </a:lnTo>
                  <a:cubicBezTo>
                    <a:pt x="1852491" y="0"/>
                    <a:pt x="1877292" y="24801"/>
                    <a:pt x="1877292" y="55394"/>
                  </a:cubicBezTo>
                  <a:lnTo>
                    <a:pt x="1877292" y="1612061"/>
                  </a:lnTo>
                  <a:cubicBezTo>
                    <a:pt x="1877292" y="1626752"/>
                    <a:pt x="1871456" y="1640842"/>
                    <a:pt x="1861068" y="1651230"/>
                  </a:cubicBezTo>
                  <a:cubicBezTo>
                    <a:pt x="1850679" y="1661619"/>
                    <a:pt x="1836590" y="1667455"/>
                    <a:pt x="1821898" y="1667455"/>
                  </a:cubicBezTo>
                  <a:lnTo>
                    <a:pt x="55394" y="1667455"/>
                  </a:lnTo>
                  <a:cubicBezTo>
                    <a:pt x="24801" y="1667455"/>
                    <a:pt x="0" y="1642654"/>
                    <a:pt x="0" y="1612061"/>
                  </a:cubicBezTo>
                  <a:lnTo>
                    <a:pt x="0" y="55394"/>
                  </a:lnTo>
                  <a:cubicBezTo>
                    <a:pt x="0" y="40702"/>
                    <a:pt x="5836" y="26613"/>
                    <a:pt x="16224" y="16224"/>
                  </a:cubicBezTo>
                  <a:cubicBezTo>
                    <a:pt x="26613" y="5836"/>
                    <a:pt x="40702" y="0"/>
                    <a:pt x="55394" y="0"/>
                  </a:cubicBezTo>
                  <a:close/>
                </a:path>
              </a:pathLst>
            </a:custGeom>
            <a:solidFill>
              <a:srgbClr val="41A3A6"/>
            </a:solidFill>
          </p:spPr>
        </p:sp>
        <p:sp>
          <p:nvSpPr>
            <p:cNvPr id="12" name="TextBox 12"/>
            <p:cNvSpPr txBox="1"/>
            <p:nvPr/>
          </p:nvSpPr>
          <p:spPr>
            <a:xfrm>
              <a:off x="0" y="-38100"/>
              <a:ext cx="1877292" cy="1705555"/>
            </a:xfrm>
            <a:prstGeom prst="rect">
              <a:avLst/>
            </a:prstGeom>
          </p:spPr>
          <p:txBody>
            <a:bodyPr lIns="50800" tIns="50800" rIns="50800" bIns="50800" rtlCol="0" anchor="ctr"/>
            <a:lstStyle/>
            <a:p>
              <a:pPr algn="ctr">
                <a:lnSpc>
                  <a:spcPts val="3359"/>
                </a:lnSpc>
              </a:pPr>
              <a:endParaRPr/>
            </a:p>
          </p:txBody>
        </p:sp>
      </p:grpSp>
      <p:sp>
        <p:nvSpPr>
          <p:cNvPr id="13" name="TextBox 13"/>
          <p:cNvSpPr txBox="1"/>
          <p:nvPr/>
        </p:nvSpPr>
        <p:spPr>
          <a:xfrm>
            <a:off x="1576138" y="348615"/>
            <a:ext cx="8904776" cy="1244636"/>
          </a:xfrm>
          <a:prstGeom prst="rect">
            <a:avLst/>
          </a:prstGeom>
        </p:spPr>
        <p:txBody>
          <a:bodyPr wrap="square" lIns="0" tIns="0" rIns="0" bIns="0" rtlCol="0" anchor="t">
            <a:spAutoFit/>
          </a:bodyPr>
          <a:lstStyle/>
          <a:p>
            <a:pPr>
              <a:lnSpc>
                <a:spcPts val="10080"/>
              </a:lnSpc>
              <a:spcBef>
                <a:spcPct val="0"/>
              </a:spcBef>
            </a:pPr>
            <a:r>
              <a:rPr lang="en-IN" sz="6600" dirty="0">
                <a:solidFill>
                  <a:srgbClr val="0C4E50"/>
                </a:solidFill>
                <a:latin typeface="Corben"/>
              </a:rPr>
              <a:t>Sales Goals Report</a:t>
            </a:r>
            <a:endParaRPr lang="en-US" sz="6600" dirty="0">
              <a:solidFill>
                <a:srgbClr val="0C4E50"/>
              </a:solidFill>
              <a:latin typeface="Corben"/>
              <a:sym typeface="Corben"/>
            </a:endParaRPr>
          </a:p>
        </p:txBody>
      </p:sp>
      <p:sp>
        <p:nvSpPr>
          <p:cNvPr id="14" name="TextBox 14"/>
          <p:cNvSpPr txBox="1"/>
          <p:nvPr/>
        </p:nvSpPr>
        <p:spPr>
          <a:xfrm>
            <a:off x="1422896" y="3924300"/>
            <a:ext cx="7379151" cy="4345933"/>
          </a:xfrm>
          <a:prstGeom prst="rect">
            <a:avLst/>
          </a:prstGeom>
        </p:spPr>
        <p:txBody>
          <a:bodyPr wrap="square" lIns="0" tIns="0" rIns="0" bIns="0" rtlCol="0" anchor="t">
            <a:spAutoFit/>
          </a:bodyPr>
          <a:lstStyle/>
          <a:p>
            <a:pPr marL="0" lvl="0" indent="0" algn="just">
              <a:lnSpc>
                <a:spcPts val="3352"/>
              </a:lnSpc>
            </a:pPr>
            <a:r>
              <a:rPr lang="en-US" sz="2800" dirty="0">
                <a:latin typeface="Times New Roman" panose="02020603050405020304" pitchFamily="18" charset="0"/>
                <a:cs typeface="Times New Roman" panose="02020603050405020304" pitchFamily="18" charset="0"/>
              </a:rPr>
              <a:t>The bar chart shows that the overall sales trend from 2010 to 2013. As observed, there is a consistent upward trend in sales over these years."</a:t>
            </a:r>
            <a:endParaRPr lang="en-US" sz="2800" dirty="0">
              <a:latin typeface="Times New Roman" panose="02020603050405020304" pitchFamily="18" charset="0"/>
              <a:cs typeface="Times New Roman" panose="02020603050405020304" pitchFamily="18" charset="0"/>
              <a:sym typeface="Tenor Sans"/>
            </a:endParaRPr>
          </a:p>
          <a:p>
            <a:pPr marL="0" lvl="0" indent="0" algn="just">
              <a:lnSpc>
                <a:spcPts val="3352"/>
              </a:lnSpc>
            </a:pPr>
            <a:endParaRPr lang="en-US" sz="2800" dirty="0">
              <a:latin typeface="Times New Roman" panose="02020603050405020304" pitchFamily="18" charset="0"/>
              <a:cs typeface="Times New Roman" panose="02020603050405020304" pitchFamily="18" charset="0"/>
              <a:sym typeface="Tenor Sans"/>
            </a:endParaRPr>
          </a:p>
          <a:p>
            <a:pPr marL="0" lvl="0" indent="0" algn="just">
              <a:lnSpc>
                <a:spcPts val="3352"/>
              </a:lnSpc>
            </a:pPr>
            <a:r>
              <a:rPr lang="en-US" sz="2800" dirty="0">
                <a:latin typeface="Times New Roman" panose="02020603050405020304" pitchFamily="18" charset="0"/>
                <a:cs typeface="Times New Roman" panose="02020603050405020304" pitchFamily="18" charset="0"/>
                <a:sym typeface="Tenor Sans"/>
              </a:rPr>
              <a:t>Our sales efforts have yielded a commendable increase in revenue compared to the previous period, showcasing robust growth in product sales and </a:t>
            </a:r>
            <a:r>
              <a:rPr lang="en-US" sz="2800" dirty="0">
                <a:latin typeface="Times New Roman" panose="02020603050405020304" pitchFamily="18" charset="0"/>
                <a:cs typeface="Times New Roman" panose="02020603050405020304" pitchFamily="18" charset="0"/>
                <a:sym typeface="Open Sans"/>
              </a:rPr>
              <a:t>signaling the success of our sales strategies and the market reception of our products. </a:t>
            </a:r>
          </a:p>
          <a:p>
            <a:pPr marL="0" lvl="0" indent="0" algn="just">
              <a:lnSpc>
                <a:spcPts val="3352"/>
              </a:lnSpc>
            </a:pPr>
            <a:endParaRPr lang="en-US" sz="2800" dirty="0">
              <a:latin typeface="Times New Roman" panose="02020603050405020304" pitchFamily="18" charset="0"/>
              <a:cs typeface="Times New Roman" panose="02020603050405020304" pitchFamily="18" charset="0"/>
              <a:sym typeface="Tenor Sans"/>
            </a:endParaRPr>
          </a:p>
        </p:txBody>
      </p:sp>
      <p:sp>
        <p:nvSpPr>
          <p:cNvPr id="17" name="Freeform 17"/>
          <p:cNvSpPr/>
          <p:nvPr/>
        </p:nvSpPr>
        <p:spPr>
          <a:xfrm>
            <a:off x="10480914" y="827069"/>
            <a:ext cx="2948212" cy="748366"/>
          </a:xfrm>
          <a:custGeom>
            <a:avLst/>
            <a:gdLst/>
            <a:ahLst/>
            <a:cxnLst/>
            <a:rect l="l" t="t" r="r" b="b"/>
            <a:pathLst>
              <a:path w="2948212" h="748366">
                <a:moveTo>
                  <a:pt x="0" y="0"/>
                </a:moveTo>
                <a:lnTo>
                  <a:pt x="2948212" y="0"/>
                </a:lnTo>
                <a:lnTo>
                  <a:pt x="2948212" y="748366"/>
                </a:lnTo>
                <a:lnTo>
                  <a:pt x="0" y="748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a:off x="10480914" y="9374008"/>
            <a:ext cx="2948212" cy="748366"/>
          </a:xfrm>
          <a:custGeom>
            <a:avLst/>
            <a:gdLst/>
            <a:ahLst/>
            <a:cxnLst/>
            <a:rect l="l" t="t" r="r" b="b"/>
            <a:pathLst>
              <a:path w="2948212" h="748366">
                <a:moveTo>
                  <a:pt x="0" y="0"/>
                </a:moveTo>
                <a:lnTo>
                  <a:pt x="2948212" y="0"/>
                </a:lnTo>
                <a:lnTo>
                  <a:pt x="2948212" y="748366"/>
                </a:lnTo>
                <a:lnTo>
                  <a:pt x="0" y="748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16" name="Picture 15">
            <a:extLst>
              <a:ext uri="{FF2B5EF4-FFF2-40B4-BE49-F238E27FC236}">
                <a16:creationId xmlns:a16="http://schemas.microsoft.com/office/drawing/2014/main" id="{728CD10F-0FC7-B1ED-802B-F24A432845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2037" y="2630467"/>
            <a:ext cx="6826614" cy="6097127"/>
          </a:xfrm>
          <a:prstGeom prst="rect">
            <a:avLst/>
          </a:prstGeom>
        </p:spPr>
      </p:pic>
    </p:spTree>
    <p:extLst>
      <p:ext uri="{BB962C8B-B14F-4D97-AF65-F5344CB8AC3E}">
        <p14:creationId xmlns:p14="http://schemas.microsoft.com/office/powerpoint/2010/main" val="4096153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778799" y="14960"/>
            <a:ext cx="4509201" cy="10272040"/>
            <a:chOff x="0" y="0"/>
            <a:chExt cx="1187609" cy="2705393"/>
          </a:xfrm>
        </p:grpSpPr>
        <p:sp>
          <p:nvSpPr>
            <p:cNvPr id="3" name="Freeform 3"/>
            <p:cNvSpPr/>
            <p:nvPr/>
          </p:nvSpPr>
          <p:spPr>
            <a:xfrm>
              <a:off x="0" y="0"/>
              <a:ext cx="1187609" cy="2705393"/>
            </a:xfrm>
            <a:custGeom>
              <a:avLst/>
              <a:gdLst/>
              <a:ahLst/>
              <a:cxnLst/>
              <a:rect l="l" t="t" r="r" b="b"/>
              <a:pathLst>
                <a:path w="1187609" h="2705393">
                  <a:moveTo>
                    <a:pt x="0" y="0"/>
                  </a:moveTo>
                  <a:lnTo>
                    <a:pt x="1187609" y="0"/>
                  </a:lnTo>
                  <a:lnTo>
                    <a:pt x="1187609" y="2705393"/>
                  </a:lnTo>
                  <a:lnTo>
                    <a:pt x="0" y="2705393"/>
                  </a:lnTo>
                  <a:close/>
                </a:path>
              </a:pathLst>
            </a:custGeom>
            <a:solidFill>
              <a:srgbClr val="1E7476"/>
            </a:solidFill>
          </p:spPr>
        </p:sp>
        <p:sp>
          <p:nvSpPr>
            <p:cNvPr id="4" name="TextBox 4"/>
            <p:cNvSpPr txBox="1"/>
            <p:nvPr/>
          </p:nvSpPr>
          <p:spPr>
            <a:xfrm>
              <a:off x="0" y="-38100"/>
              <a:ext cx="1187609" cy="2743493"/>
            </a:xfrm>
            <a:prstGeom prst="rect">
              <a:avLst/>
            </a:prstGeom>
          </p:spPr>
          <p:txBody>
            <a:bodyPr lIns="50800" tIns="50800" rIns="50800" bIns="50800" rtlCol="0" anchor="ctr"/>
            <a:lstStyle/>
            <a:p>
              <a:pPr algn="ctr">
                <a:lnSpc>
                  <a:spcPts val="3359"/>
                </a:lnSpc>
              </a:pPr>
              <a:endParaRPr/>
            </a:p>
          </p:txBody>
        </p:sp>
      </p:grpSp>
      <p:grpSp>
        <p:nvGrpSpPr>
          <p:cNvPr id="5" name="Group 5"/>
          <p:cNvGrpSpPr/>
          <p:nvPr/>
        </p:nvGrpSpPr>
        <p:grpSpPr>
          <a:xfrm>
            <a:off x="0" y="32385"/>
            <a:ext cx="1028700" cy="10254615"/>
            <a:chOff x="0" y="0"/>
            <a:chExt cx="270933" cy="2700804"/>
          </a:xfrm>
        </p:grpSpPr>
        <p:sp>
          <p:nvSpPr>
            <p:cNvPr id="6" name="Freeform 6"/>
            <p:cNvSpPr/>
            <p:nvPr/>
          </p:nvSpPr>
          <p:spPr>
            <a:xfrm>
              <a:off x="0" y="0"/>
              <a:ext cx="270933" cy="2700804"/>
            </a:xfrm>
            <a:custGeom>
              <a:avLst/>
              <a:gdLst/>
              <a:ahLst/>
              <a:cxnLst/>
              <a:rect l="l" t="t" r="r" b="b"/>
              <a:pathLst>
                <a:path w="270933" h="2700804">
                  <a:moveTo>
                    <a:pt x="0" y="0"/>
                  </a:moveTo>
                  <a:lnTo>
                    <a:pt x="270933" y="0"/>
                  </a:lnTo>
                  <a:lnTo>
                    <a:pt x="270933" y="2700804"/>
                  </a:lnTo>
                  <a:lnTo>
                    <a:pt x="0" y="2700804"/>
                  </a:lnTo>
                  <a:close/>
                </a:path>
              </a:pathLst>
            </a:custGeom>
            <a:solidFill>
              <a:srgbClr val="D7E9EB"/>
            </a:solidFill>
          </p:spPr>
        </p:sp>
        <p:sp>
          <p:nvSpPr>
            <p:cNvPr id="7" name="TextBox 7"/>
            <p:cNvSpPr txBox="1"/>
            <p:nvPr/>
          </p:nvSpPr>
          <p:spPr>
            <a:xfrm>
              <a:off x="0" y="-38100"/>
              <a:ext cx="270933" cy="2738904"/>
            </a:xfrm>
            <a:prstGeom prst="rect">
              <a:avLst/>
            </a:prstGeom>
          </p:spPr>
          <p:txBody>
            <a:bodyPr lIns="50800" tIns="50800" rIns="50800" bIns="50800" rtlCol="0" anchor="ctr"/>
            <a:lstStyle/>
            <a:p>
              <a:pPr algn="ctr">
                <a:lnSpc>
                  <a:spcPts val="3359"/>
                </a:lnSpc>
              </a:pPr>
              <a:endParaRPr/>
            </a:p>
          </p:txBody>
        </p:sp>
      </p:grpSp>
      <p:sp>
        <p:nvSpPr>
          <p:cNvPr id="8" name="AutoShape 8"/>
          <p:cNvSpPr/>
          <p:nvPr/>
        </p:nvSpPr>
        <p:spPr>
          <a:xfrm>
            <a:off x="17211675" y="3326028"/>
            <a:ext cx="0" cy="5914847"/>
          </a:xfrm>
          <a:prstGeom prst="line">
            <a:avLst/>
          </a:prstGeom>
          <a:ln w="95250" cap="rnd">
            <a:solidFill>
              <a:srgbClr val="FFFFFF"/>
            </a:solidFill>
            <a:prstDash val="solid"/>
            <a:headEnd type="none" w="sm" len="sm"/>
            <a:tailEnd type="none" w="sm" len="sm"/>
          </a:ln>
        </p:spPr>
      </p:sp>
      <p:sp>
        <p:nvSpPr>
          <p:cNvPr id="9" name="AutoShape 9"/>
          <p:cNvSpPr/>
          <p:nvPr/>
        </p:nvSpPr>
        <p:spPr>
          <a:xfrm>
            <a:off x="17211675" y="1028700"/>
            <a:ext cx="0" cy="1423759"/>
          </a:xfrm>
          <a:prstGeom prst="line">
            <a:avLst/>
          </a:prstGeom>
          <a:ln w="95250" cap="rnd">
            <a:solidFill>
              <a:srgbClr val="FFFFFF"/>
            </a:solidFill>
            <a:prstDash val="solid"/>
            <a:headEnd type="none" w="sm" len="sm"/>
            <a:tailEnd type="none" w="sm" len="sm"/>
          </a:ln>
        </p:spPr>
      </p:sp>
      <p:grpSp>
        <p:nvGrpSpPr>
          <p:cNvPr id="10" name="Group 10"/>
          <p:cNvGrpSpPr/>
          <p:nvPr/>
        </p:nvGrpSpPr>
        <p:grpSpPr>
          <a:xfrm>
            <a:off x="9525502" y="2513473"/>
            <a:ext cx="7127843" cy="6331117"/>
            <a:chOff x="0" y="0"/>
            <a:chExt cx="1877292" cy="1667455"/>
          </a:xfrm>
        </p:grpSpPr>
        <p:sp>
          <p:nvSpPr>
            <p:cNvPr id="11" name="Freeform 11"/>
            <p:cNvSpPr/>
            <p:nvPr/>
          </p:nvSpPr>
          <p:spPr>
            <a:xfrm>
              <a:off x="0" y="0"/>
              <a:ext cx="1877292" cy="1667455"/>
            </a:xfrm>
            <a:custGeom>
              <a:avLst/>
              <a:gdLst/>
              <a:ahLst/>
              <a:cxnLst/>
              <a:rect l="l" t="t" r="r" b="b"/>
              <a:pathLst>
                <a:path w="1877292" h="1667455">
                  <a:moveTo>
                    <a:pt x="55394" y="0"/>
                  </a:moveTo>
                  <a:lnTo>
                    <a:pt x="1821898" y="0"/>
                  </a:lnTo>
                  <a:cubicBezTo>
                    <a:pt x="1852491" y="0"/>
                    <a:pt x="1877292" y="24801"/>
                    <a:pt x="1877292" y="55394"/>
                  </a:cubicBezTo>
                  <a:lnTo>
                    <a:pt x="1877292" y="1612061"/>
                  </a:lnTo>
                  <a:cubicBezTo>
                    <a:pt x="1877292" y="1626752"/>
                    <a:pt x="1871456" y="1640842"/>
                    <a:pt x="1861068" y="1651230"/>
                  </a:cubicBezTo>
                  <a:cubicBezTo>
                    <a:pt x="1850679" y="1661619"/>
                    <a:pt x="1836590" y="1667455"/>
                    <a:pt x="1821898" y="1667455"/>
                  </a:cubicBezTo>
                  <a:lnTo>
                    <a:pt x="55394" y="1667455"/>
                  </a:lnTo>
                  <a:cubicBezTo>
                    <a:pt x="24801" y="1667455"/>
                    <a:pt x="0" y="1642654"/>
                    <a:pt x="0" y="1612061"/>
                  </a:cubicBezTo>
                  <a:lnTo>
                    <a:pt x="0" y="55394"/>
                  </a:lnTo>
                  <a:cubicBezTo>
                    <a:pt x="0" y="40702"/>
                    <a:pt x="5836" y="26613"/>
                    <a:pt x="16224" y="16224"/>
                  </a:cubicBezTo>
                  <a:cubicBezTo>
                    <a:pt x="26613" y="5836"/>
                    <a:pt x="40702" y="0"/>
                    <a:pt x="55394" y="0"/>
                  </a:cubicBezTo>
                  <a:close/>
                </a:path>
              </a:pathLst>
            </a:custGeom>
            <a:solidFill>
              <a:srgbClr val="41A3A6"/>
            </a:solidFill>
          </p:spPr>
        </p:sp>
        <p:sp>
          <p:nvSpPr>
            <p:cNvPr id="12" name="TextBox 12"/>
            <p:cNvSpPr txBox="1"/>
            <p:nvPr/>
          </p:nvSpPr>
          <p:spPr>
            <a:xfrm>
              <a:off x="0" y="-38100"/>
              <a:ext cx="1877292" cy="1705555"/>
            </a:xfrm>
            <a:prstGeom prst="rect">
              <a:avLst/>
            </a:prstGeom>
          </p:spPr>
          <p:txBody>
            <a:bodyPr lIns="50800" tIns="50800" rIns="50800" bIns="50800" rtlCol="0" anchor="ctr"/>
            <a:lstStyle/>
            <a:p>
              <a:pPr algn="ctr">
                <a:lnSpc>
                  <a:spcPts val="3359"/>
                </a:lnSpc>
              </a:pPr>
              <a:endParaRPr/>
            </a:p>
          </p:txBody>
        </p:sp>
      </p:grpSp>
      <p:sp>
        <p:nvSpPr>
          <p:cNvPr id="13" name="TextBox 13"/>
          <p:cNvSpPr txBox="1"/>
          <p:nvPr/>
        </p:nvSpPr>
        <p:spPr>
          <a:xfrm>
            <a:off x="1576138" y="348615"/>
            <a:ext cx="8555103" cy="2517164"/>
          </a:xfrm>
          <a:prstGeom prst="rect">
            <a:avLst/>
          </a:prstGeom>
        </p:spPr>
        <p:txBody>
          <a:bodyPr wrap="square" lIns="0" tIns="0" rIns="0" bIns="0" rtlCol="0" anchor="t">
            <a:spAutoFit/>
          </a:bodyPr>
          <a:lstStyle/>
          <a:p>
            <a:pPr lvl="0" indent="0" algn="just">
              <a:lnSpc>
                <a:spcPts val="10080"/>
              </a:lnSpc>
              <a:spcBef>
                <a:spcPct val="0"/>
              </a:spcBef>
            </a:pPr>
            <a:r>
              <a:rPr lang="en-US" sz="6000" dirty="0">
                <a:solidFill>
                  <a:srgbClr val="0C4E50"/>
                </a:solidFill>
                <a:latin typeface="Corben"/>
              </a:rPr>
              <a:t>Profit Distribution by Product Category</a:t>
            </a:r>
            <a:endParaRPr lang="en-US" sz="6000" dirty="0">
              <a:solidFill>
                <a:srgbClr val="0C4E50"/>
              </a:solidFill>
              <a:latin typeface="Corben"/>
              <a:sym typeface="Corben"/>
            </a:endParaRPr>
          </a:p>
        </p:txBody>
      </p:sp>
      <p:sp>
        <p:nvSpPr>
          <p:cNvPr id="14" name="TextBox 14"/>
          <p:cNvSpPr txBox="1"/>
          <p:nvPr/>
        </p:nvSpPr>
        <p:spPr>
          <a:xfrm>
            <a:off x="1422896" y="3924300"/>
            <a:ext cx="7379151" cy="4684744"/>
          </a:xfrm>
          <a:prstGeom prst="rect">
            <a:avLst/>
          </a:prstGeom>
        </p:spPr>
        <p:txBody>
          <a:bodyPr wrap="square" lIns="0" tIns="0" rIns="0" bIns="0" rtlCol="0" anchor="t">
            <a:spAutoFit/>
          </a:bodyPr>
          <a:lstStyle/>
          <a:p>
            <a:pPr marL="0" lvl="0" indent="0" algn="just">
              <a:lnSpc>
                <a:spcPts val="4079"/>
              </a:lnSpc>
            </a:pPr>
            <a:r>
              <a:rPr lang="en-US" sz="2800" dirty="0">
                <a:latin typeface="Times New Roman" panose="02020603050405020304" pitchFamily="18" charset="0"/>
                <a:cs typeface="Times New Roman" panose="02020603050405020304" pitchFamily="18" charset="0"/>
              </a:rPr>
              <a:t>Technology generate the highest profit to the overall profit even though Office Supplies is top-selling product.</a:t>
            </a:r>
          </a:p>
          <a:p>
            <a:pPr marL="0" lvl="0" indent="0" algn="just">
              <a:lnSpc>
                <a:spcPts val="4079"/>
              </a:lnSpc>
            </a:pPr>
            <a:endParaRPr lang="en-US" sz="2800" dirty="0">
              <a:latin typeface="Times New Roman" panose="02020603050405020304" pitchFamily="18" charset="0"/>
              <a:ea typeface="Open Sans"/>
              <a:cs typeface="Times New Roman" panose="02020603050405020304" pitchFamily="18" charset="0"/>
              <a:sym typeface="Open Sans"/>
            </a:endParaRPr>
          </a:p>
          <a:p>
            <a:pPr marL="0" lvl="0" indent="0" algn="just">
              <a:lnSpc>
                <a:spcPts val="4079"/>
              </a:lnSpc>
            </a:pPr>
            <a:r>
              <a:rPr lang="en-US" sz="2800" dirty="0">
                <a:latin typeface="Times New Roman" panose="02020603050405020304" pitchFamily="18" charset="0"/>
                <a:cs typeface="Times New Roman" panose="02020603050405020304" pitchFamily="18" charset="0"/>
              </a:rPr>
              <a:t>Furniture has the lowest profit margin. Factors contributing to this include high production costs and lower sales volume compared to other categories.</a:t>
            </a:r>
          </a:p>
          <a:p>
            <a:pPr marL="0" lvl="0" indent="0" algn="just">
              <a:lnSpc>
                <a:spcPts val="4079"/>
              </a:lnSpc>
            </a:pPr>
            <a:endParaRPr lang="en-US" sz="2800" dirty="0">
              <a:latin typeface="Times New Roman" panose="02020603050405020304" pitchFamily="18" charset="0"/>
              <a:ea typeface="Open Sans"/>
              <a:cs typeface="Times New Roman" panose="02020603050405020304" pitchFamily="18" charset="0"/>
              <a:sym typeface="Open Sans"/>
            </a:endParaRPr>
          </a:p>
        </p:txBody>
      </p:sp>
      <p:sp>
        <p:nvSpPr>
          <p:cNvPr id="17" name="Freeform 17"/>
          <p:cNvSpPr/>
          <p:nvPr/>
        </p:nvSpPr>
        <p:spPr>
          <a:xfrm>
            <a:off x="10480914" y="827069"/>
            <a:ext cx="2948212" cy="748366"/>
          </a:xfrm>
          <a:custGeom>
            <a:avLst/>
            <a:gdLst/>
            <a:ahLst/>
            <a:cxnLst/>
            <a:rect l="l" t="t" r="r" b="b"/>
            <a:pathLst>
              <a:path w="2948212" h="748366">
                <a:moveTo>
                  <a:pt x="0" y="0"/>
                </a:moveTo>
                <a:lnTo>
                  <a:pt x="2948212" y="0"/>
                </a:lnTo>
                <a:lnTo>
                  <a:pt x="2948212" y="748366"/>
                </a:lnTo>
                <a:lnTo>
                  <a:pt x="0" y="748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a:off x="10480914" y="9374008"/>
            <a:ext cx="2948212" cy="748366"/>
          </a:xfrm>
          <a:custGeom>
            <a:avLst/>
            <a:gdLst/>
            <a:ahLst/>
            <a:cxnLst/>
            <a:rect l="l" t="t" r="r" b="b"/>
            <a:pathLst>
              <a:path w="2948212" h="748366">
                <a:moveTo>
                  <a:pt x="0" y="0"/>
                </a:moveTo>
                <a:lnTo>
                  <a:pt x="2948212" y="0"/>
                </a:lnTo>
                <a:lnTo>
                  <a:pt x="2948212" y="748366"/>
                </a:lnTo>
                <a:lnTo>
                  <a:pt x="0" y="748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16" name="Picture 15">
            <a:extLst>
              <a:ext uri="{FF2B5EF4-FFF2-40B4-BE49-F238E27FC236}">
                <a16:creationId xmlns:a16="http://schemas.microsoft.com/office/drawing/2014/main" id="{6DBAA1F5-52C3-93FA-7D0B-43AE39306B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76122" y="2630467"/>
            <a:ext cx="6826601" cy="6097127"/>
          </a:xfrm>
          <a:prstGeom prst="rect">
            <a:avLst/>
          </a:prstGeom>
        </p:spPr>
      </p:pic>
    </p:spTree>
    <p:extLst>
      <p:ext uri="{BB962C8B-B14F-4D97-AF65-F5344CB8AC3E}">
        <p14:creationId xmlns:p14="http://schemas.microsoft.com/office/powerpoint/2010/main" val="4090548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144000" cy="10287000"/>
            <a:chOff x="0" y="0"/>
            <a:chExt cx="2408296" cy="2709333"/>
          </a:xfrm>
        </p:grpSpPr>
        <p:sp>
          <p:nvSpPr>
            <p:cNvPr id="3" name="Freeform 3"/>
            <p:cNvSpPr/>
            <p:nvPr/>
          </p:nvSpPr>
          <p:spPr>
            <a:xfrm>
              <a:off x="0" y="0"/>
              <a:ext cx="2408296" cy="2709333"/>
            </a:xfrm>
            <a:custGeom>
              <a:avLst/>
              <a:gdLst/>
              <a:ahLst/>
              <a:cxnLst/>
              <a:rect l="l" t="t" r="r" b="b"/>
              <a:pathLst>
                <a:path w="2408296" h="2709333">
                  <a:moveTo>
                    <a:pt x="0" y="0"/>
                  </a:moveTo>
                  <a:lnTo>
                    <a:pt x="2408296" y="0"/>
                  </a:lnTo>
                  <a:lnTo>
                    <a:pt x="2408296" y="2709333"/>
                  </a:lnTo>
                  <a:lnTo>
                    <a:pt x="0" y="2709333"/>
                  </a:lnTo>
                  <a:close/>
                </a:path>
              </a:pathLst>
            </a:custGeom>
            <a:solidFill>
              <a:srgbClr val="D7E9EB"/>
            </a:solidFill>
          </p:spPr>
        </p:sp>
        <p:sp>
          <p:nvSpPr>
            <p:cNvPr id="4" name="TextBox 4"/>
            <p:cNvSpPr txBox="1"/>
            <p:nvPr/>
          </p:nvSpPr>
          <p:spPr>
            <a:xfrm>
              <a:off x="0" y="-38100"/>
              <a:ext cx="2408296" cy="2747433"/>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7259300" y="0"/>
            <a:ext cx="1028700" cy="10287000"/>
            <a:chOff x="0" y="0"/>
            <a:chExt cx="270933" cy="2709333"/>
          </a:xfrm>
        </p:grpSpPr>
        <p:sp>
          <p:nvSpPr>
            <p:cNvPr id="7" name="Freeform 7"/>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41A3A6"/>
            </a:solidFill>
          </p:spPr>
        </p:sp>
        <p:sp>
          <p:nvSpPr>
            <p:cNvPr id="8" name="TextBox 8"/>
            <p:cNvSpPr txBox="1"/>
            <p:nvPr/>
          </p:nvSpPr>
          <p:spPr>
            <a:xfrm>
              <a:off x="0" y="-38100"/>
              <a:ext cx="270933" cy="2747433"/>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996359" y="523430"/>
            <a:ext cx="2948212" cy="748366"/>
          </a:xfrm>
          <a:custGeom>
            <a:avLst/>
            <a:gdLst/>
            <a:ahLst/>
            <a:cxnLst/>
            <a:rect l="l" t="t" r="r" b="b"/>
            <a:pathLst>
              <a:path w="2948212" h="748366">
                <a:moveTo>
                  <a:pt x="0" y="0"/>
                </a:moveTo>
                <a:lnTo>
                  <a:pt x="2948212" y="0"/>
                </a:lnTo>
                <a:lnTo>
                  <a:pt x="2948212" y="748365"/>
                </a:lnTo>
                <a:lnTo>
                  <a:pt x="0" y="748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996359" y="4463415"/>
            <a:ext cx="7151283" cy="1248419"/>
          </a:xfrm>
          <a:prstGeom prst="rect">
            <a:avLst/>
          </a:prstGeom>
        </p:spPr>
        <p:txBody>
          <a:bodyPr lIns="0" tIns="0" rIns="0" bIns="0" rtlCol="0" anchor="t">
            <a:spAutoFit/>
          </a:bodyPr>
          <a:lstStyle/>
          <a:p>
            <a:pPr marL="0" lvl="0" indent="0" algn="l">
              <a:lnSpc>
                <a:spcPts val="10080"/>
              </a:lnSpc>
              <a:spcBef>
                <a:spcPct val="0"/>
              </a:spcBef>
            </a:pPr>
            <a:r>
              <a:rPr lang="en-IN" sz="7200" dirty="0">
                <a:solidFill>
                  <a:srgbClr val="0C4E50"/>
                </a:solidFill>
                <a:latin typeface="Corben"/>
                <a:ea typeface="Corben"/>
                <a:cs typeface="Corben"/>
                <a:sym typeface="Corben"/>
              </a:rPr>
              <a:t>Conclusion </a:t>
            </a:r>
            <a:endParaRPr lang="en-US" sz="7200" dirty="0">
              <a:solidFill>
                <a:srgbClr val="0C4E50"/>
              </a:solidFill>
              <a:latin typeface="Corben"/>
              <a:ea typeface="Corben"/>
              <a:cs typeface="Corben"/>
              <a:sym typeface="Corben"/>
            </a:endParaRPr>
          </a:p>
        </p:txBody>
      </p:sp>
      <p:sp>
        <p:nvSpPr>
          <p:cNvPr id="11" name="TextBox 11"/>
          <p:cNvSpPr txBox="1"/>
          <p:nvPr/>
        </p:nvSpPr>
        <p:spPr>
          <a:xfrm>
            <a:off x="10374810" y="2501206"/>
            <a:ext cx="5703390" cy="5220725"/>
          </a:xfrm>
          <a:prstGeom prst="rect">
            <a:avLst/>
          </a:prstGeom>
        </p:spPr>
        <p:txBody>
          <a:bodyPr wrap="square" lIns="0" tIns="0" rIns="0" bIns="0" rtlCol="0" anchor="t">
            <a:spAutoFit/>
          </a:bodyPr>
          <a:lstStyle/>
          <a:p>
            <a:pPr marL="0" lvl="0" indent="0" algn="just">
              <a:lnSpc>
                <a:spcPts val="4079"/>
              </a:lnSpc>
            </a:pPr>
            <a:r>
              <a:rPr lang="en-US" sz="2800" dirty="0">
                <a:latin typeface="Times New Roman" panose="02020603050405020304" pitchFamily="18" charset="0"/>
                <a:cs typeface="Times New Roman" panose="02020603050405020304" pitchFamily="18" charset="0"/>
              </a:rPr>
              <a:t>This e-commerce sales data analysis provides valuable insights into customer segments, order priorities, and product sales and profit distribution. By focusing on the identified key areas and implementing the recommended strategies, the business can enhance its sales performance, improve customer satisfaction, and achieve sustainable growth.</a:t>
            </a:r>
            <a:endParaRPr lang="en-US" sz="2800" dirty="0">
              <a:solidFill>
                <a:srgbClr val="4B4545"/>
              </a:solidFill>
              <a:latin typeface="Times New Roman" panose="02020603050405020304" pitchFamily="18" charset="0"/>
              <a:ea typeface="Open Sans"/>
              <a:cs typeface="Times New Roman" panose="02020603050405020304" pitchFamily="18" charset="0"/>
              <a:sym typeface="Open Sans"/>
            </a:endParaRPr>
          </a:p>
        </p:txBody>
      </p:sp>
    </p:spTree>
    <p:extLst>
      <p:ext uri="{BB962C8B-B14F-4D97-AF65-F5344CB8AC3E}">
        <p14:creationId xmlns:p14="http://schemas.microsoft.com/office/powerpoint/2010/main" val="1947312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0" y="0"/>
            <a:ext cx="1028700" cy="10287000"/>
            <a:chOff x="0" y="0"/>
            <a:chExt cx="270933" cy="2709333"/>
          </a:xfrm>
        </p:grpSpPr>
        <p:sp>
          <p:nvSpPr>
            <p:cNvPr id="4" name="Freeform 4"/>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1E7476"/>
            </a:solidFill>
          </p:spPr>
        </p:sp>
        <p:sp>
          <p:nvSpPr>
            <p:cNvPr id="5" name="TextBox 5"/>
            <p:cNvSpPr txBox="1"/>
            <p:nvPr/>
          </p:nvSpPr>
          <p:spPr>
            <a:xfrm>
              <a:off x="0" y="-38100"/>
              <a:ext cx="270933" cy="2747433"/>
            </a:xfrm>
            <a:prstGeom prst="rect">
              <a:avLst/>
            </a:prstGeom>
          </p:spPr>
          <p:txBody>
            <a:bodyPr lIns="50800" tIns="50800" rIns="50800" bIns="50800" rtlCol="0" anchor="ctr"/>
            <a:lstStyle/>
            <a:p>
              <a:pPr algn="ctr">
                <a:lnSpc>
                  <a:spcPts val="3359"/>
                </a:lnSpc>
              </a:pPr>
              <a:endParaRPr/>
            </a:p>
          </p:txBody>
        </p:sp>
      </p:grpSp>
      <p:sp>
        <p:nvSpPr>
          <p:cNvPr id="6" name="TextBox 6"/>
          <p:cNvSpPr txBox="1"/>
          <p:nvPr/>
        </p:nvSpPr>
        <p:spPr>
          <a:xfrm>
            <a:off x="2600348" y="4309627"/>
            <a:ext cx="13087304" cy="2670452"/>
          </a:xfrm>
          <a:prstGeom prst="rect">
            <a:avLst/>
          </a:prstGeom>
        </p:spPr>
        <p:txBody>
          <a:bodyPr lIns="0" tIns="0" rIns="0" bIns="0" rtlCol="0" anchor="t">
            <a:spAutoFit/>
          </a:bodyPr>
          <a:lstStyle/>
          <a:p>
            <a:pPr marL="0" lvl="0" indent="0" algn="ctr">
              <a:lnSpc>
                <a:spcPts val="21859"/>
              </a:lnSpc>
            </a:pPr>
            <a:r>
              <a:rPr lang="en-US" sz="15614">
                <a:solidFill>
                  <a:srgbClr val="4B4545"/>
                </a:solidFill>
                <a:latin typeface="Corben"/>
                <a:ea typeface="Corben"/>
                <a:cs typeface="Corben"/>
                <a:sym typeface="Corben"/>
              </a:rPr>
              <a:t>Thank You</a:t>
            </a:r>
          </a:p>
        </p:txBody>
      </p:sp>
      <p:grpSp>
        <p:nvGrpSpPr>
          <p:cNvPr id="9" name="Group 9"/>
          <p:cNvGrpSpPr/>
          <p:nvPr/>
        </p:nvGrpSpPr>
        <p:grpSpPr>
          <a:xfrm>
            <a:off x="17256258" y="0"/>
            <a:ext cx="1028700" cy="10287000"/>
            <a:chOff x="0" y="0"/>
            <a:chExt cx="270933" cy="2709333"/>
          </a:xfrm>
        </p:grpSpPr>
        <p:sp>
          <p:nvSpPr>
            <p:cNvPr id="10" name="Freeform 10"/>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1E7476"/>
            </a:solidFill>
          </p:spPr>
        </p:sp>
        <p:sp>
          <p:nvSpPr>
            <p:cNvPr id="11" name="TextBox 11"/>
            <p:cNvSpPr txBox="1"/>
            <p:nvPr/>
          </p:nvSpPr>
          <p:spPr>
            <a:xfrm>
              <a:off x="0" y="-38100"/>
              <a:ext cx="270933" cy="2747433"/>
            </a:xfrm>
            <a:prstGeom prst="rect">
              <a:avLst/>
            </a:prstGeom>
          </p:spPr>
          <p:txBody>
            <a:bodyPr lIns="50800" tIns="50800" rIns="50800" bIns="50800" rtlCol="0" anchor="ctr"/>
            <a:lstStyle/>
            <a:p>
              <a:pPr algn="ctr">
                <a:lnSpc>
                  <a:spcPts val="3359"/>
                </a:lnSpc>
              </a:pPr>
              <a:endParaRPr/>
            </a:p>
          </p:txBody>
        </p:sp>
      </p:grpSp>
      <p:sp>
        <p:nvSpPr>
          <p:cNvPr id="12" name="AutoShape 12"/>
          <p:cNvSpPr/>
          <p:nvPr/>
        </p:nvSpPr>
        <p:spPr>
          <a:xfrm>
            <a:off x="1828578" y="966788"/>
            <a:ext cx="4876948" cy="0"/>
          </a:xfrm>
          <a:prstGeom prst="line">
            <a:avLst/>
          </a:prstGeom>
          <a:ln w="123825" cap="rnd">
            <a:solidFill>
              <a:srgbClr val="F25426"/>
            </a:solidFill>
            <a:prstDash val="sysDot"/>
            <a:headEnd type="none" w="sm" len="sm"/>
            <a:tailEnd type="none" w="sm" len="sm"/>
          </a:ln>
        </p:spPr>
      </p:sp>
      <p:sp>
        <p:nvSpPr>
          <p:cNvPr id="13" name="AutoShape 13"/>
          <p:cNvSpPr/>
          <p:nvPr/>
        </p:nvSpPr>
        <p:spPr>
          <a:xfrm>
            <a:off x="11563397" y="9258300"/>
            <a:ext cx="4876948" cy="0"/>
          </a:xfrm>
          <a:prstGeom prst="line">
            <a:avLst/>
          </a:prstGeom>
          <a:ln w="123825" cap="rnd">
            <a:solidFill>
              <a:srgbClr val="F25426"/>
            </a:solidFill>
            <a:prstDash val="sysDot"/>
            <a:headEnd type="none" w="sm" len="sm"/>
            <a:tailEnd type="none" w="sm" len="sm"/>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416</Words>
  <Application>Microsoft Office PowerPoint</Application>
  <PresentationFormat>Custom</PresentationFormat>
  <Paragraphs>32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Times New Roman</vt:lpstr>
      <vt:lpstr>Arial</vt:lpstr>
      <vt:lpstr>Calibri</vt:lpstr>
      <vt:lpstr>Corben</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Maroon and Red Modern Sales Report Presentation</dc:title>
  <cp:lastModifiedBy>DELL</cp:lastModifiedBy>
  <cp:revision>3</cp:revision>
  <dcterms:created xsi:type="dcterms:W3CDTF">2006-08-16T00:00:00Z</dcterms:created>
  <dcterms:modified xsi:type="dcterms:W3CDTF">2024-07-05T20:42:14Z</dcterms:modified>
  <dc:identifier>DAGKGlSnf_s</dc:identifier>
</cp:coreProperties>
</file>