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14a9f4c5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14a9f4c5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14db13de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14db13de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14a9f4c56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14a9f4c56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E0E0E"/>
                </a:solidFill>
              </a:rPr>
              <a:t>Neural Model</a:t>
            </a:r>
            <a:endParaRPr b="1"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E0E0E"/>
                </a:solidFill>
              </a:rPr>
              <a:t>For RoBERTa and Mental RoBERTa, create QA Pairs. we split the question-answer pairs into chunks, each containing up to 300 words. We allowed up to 80- word overlap between chunks to ensure smooth transitions. To account for RoBERTa’s subword tokenization using Byte-Pair Encoding, we left some extra space for these tokens. Throughout this process, we carefully structured each chunk so that no question-answer pair was split across chunks, keeping each pair intact. We then fine-tuned these pre-trained models on our dataset specifically for depression classification. </a:t>
            </a:r>
            <a:endParaRPr b="1"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\text{Neural Loss} = - \frac{1}{N} \sum_{i=1}^N y_i \log(\hat{y}_i)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E0E0E"/>
                </a:solidFill>
              </a:rPr>
              <a:t>Where:</a:t>
            </a:r>
            <a:endParaRPr sz="105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E0E0E"/>
                </a:solidFill>
              </a:rPr>
              <a:t>	•	</a:t>
            </a:r>
            <a:r>
              <a:rPr lang="en" sz="900">
                <a:solidFill>
                  <a:schemeClr val="dk1"/>
                </a:solidFill>
              </a:rPr>
              <a:t>N</a:t>
            </a:r>
            <a:r>
              <a:rPr lang="en" sz="1050">
                <a:solidFill>
                  <a:srgbClr val="0E0E0E"/>
                </a:solidFill>
              </a:rPr>
              <a:t>: Number of samples in the batch.</a:t>
            </a:r>
            <a:endParaRPr sz="105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E0E0E"/>
                </a:solidFill>
              </a:rPr>
              <a:t>	•	</a:t>
            </a:r>
            <a:r>
              <a:rPr lang="en" sz="900">
                <a:solidFill>
                  <a:schemeClr val="dk1"/>
                </a:solidFill>
              </a:rPr>
              <a:t>y_i</a:t>
            </a:r>
            <a:r>
              <a:rPr lang="en" sz="1050">
                <a:solidFill>
                  <a:srgbClr val="0E0E0E"/>
                </a:solidFill>
              </a:rPr>
              <a:t>: True label for the </a:t>
            </a:r>
            <a:r>
              <a:rPr lang="en" sz="900">
                <a:solidFill>
                  <a:schemeClr val="dk1"/>
                </a:solidFill>
              </a:rPr>
              <a:t>i</a:t>
            </a:r>
            <a:r>
              <a:rPr lang="en" sz="1050">
                <a:solidFill>
                  <a:srgbClr val="0E0E0E"/>
                </a:solidFill>
              </a:rPr>
              <a:t>-th sample.</a:t>
            </a:r>
            <a:endParaRPr sz="105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E0E0E"/>
                </a:solidFill>
              </a:rPr>
              <a:t>	•	</a:t>
            </a:r>
            <a:r>
              <a:rPr lang="en" sz="900">
                <a:solidFill>
                  <a:schemeClr val="dk1"/>
                </a:solidFill>
              </a:rPr>
              <a:t>\hat{y}_i</a:t>
            </a:r>
            <a:r>
              <a:rPr lang="en" sz="1050">
                <a:solidFill>
                  <a:srgbClr val="0E0E0E"/>
                </a:solidFill>
              </a:rPr>
              <a:t>: Predicted probability of the true label for the </a:t>
            </a:r>
            <a:r>
              <a:rPr lang="en" sz="900">
                <a:solidFill>
                  <a:schemeClr val="dk1"/>
                </a:solidFill>
              </a:rPr>
              <a:t>i</a:t>
            </a:r>
            <a:r>
              <a:rPr lang="en" sz="1050">
                <a:solidFill>
                  <a:srgbClr val="0E0E0E"/>
                </a:solidFill>
              </a:rPr>
              <a:t>-th sample.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\text{Rule-Based Penalty} = \frac{1}{N} \sum_{i=1}^N \mathbb{1}[\text{argmax}(\hat{y}_i^{\text{neural}}) \neq y_i^{\text{rule}}]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E0E0E"/>
                </a:solidFill>
              </a:rPr>
              <a:t>Where:</a:t>
            </a:r>
            <a:endParaRPr sz="105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E0E0E"/>
                </a:solidFill>
              </a:rPr>
              <a:t>	•	</a:t>
            </a:r>
            <a:r>
              <a:rPr lang="en" sz="900">
                <a:solidFill>
                  <a:schemeClr val="dk1"/>
                </a:solidFill>
              </a:rPr>
              <a:t>\mathbb{1}[\cdot]</a:t>
            </a:r>
            <a:r>
              <a:rPr lang="en" sz="1050">
                <a:solidFill>
                  <a:srgbClr val="0E0E0E"/>
                </a:solidFill>
              </a:rPr>
              <a:t>: Indicator function that equals </a:t>
            </a:r>
            <a:r>
              <a:rPr lang="en" sz="900">
                <a:solidFill>
                  <a:schemeClr val="dk1"/>
                </a:solidFill>
              </a:rPr>
              <a:t>1</a:t>
            </a:r>
            <a:r>
              <a:rPr lang="en" sz="1050">
                <a:solidFill>
                  <a:srgbClr val="0E0E0E"/>
                </a:solidFill>
              </a:rPr>
              <a:t> if the condition is true, otherwise </a:t>
            </a:r>
            <a:r>
              <a:rPr lang="en" sz="900">
                <a:solidFill>
                  <a:schemeClr val="dk1"/>
                </a:solidFill>
              </a:rPr>
              <a:t>0</a:t>
            </a:r>
            <a:r>
              <a:rPr lang="en" sz="1050">
                <a:solidFill>
                  <a:srgbClr val="0E0E0E"/>
                </a:solidFill>
              </a:rPr>
              <a:t>.</a:t>
            </a:r>
            <a:endParaRPr sz="105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E0E0E"/>
                </a:solidFill>
              </a:rPr>
              <a:t>	•	</a:t>
            </a:r>
            <a:r>
              <a:rPr lang="en" sz="900">
                <a:solidFill>
                  <a:schemeClr val="dk1"/>
                </a:solidFill>
              </a:rPr>
              <a:t>\text{argmax}(\hat{y}_i^{\text{neural}})</a:t>
            </a:r>
            <a:r>
              <a:rPr lang="en" sz="1050">
                <a:solidFill>
                  <a:srgbClr val="0E0E0E"/>
                </a:solidFill>
              </a:rPr>
              <a:t>: The predicted label from the neural model.</a:t>
            </a:r>
            <a:endParaRPr sz="1050">
              <a:solidFill>
                <a:srgbClr val="0E0E0E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E0E0E"/>
                </a:solidFill>
              </a:rPr>
              <a:t>	•	</a:t>
            </a:r>
            <a:r>
              <a:rPr lang="en" sz="900">
                <a:solidFill>
                  <a:schemeClr val="dk1"/>
                </a:solidFill>
              </a:rPr>
              <a:t>y_i^{\text{rule}}</a:t>
            </a:r>
            <a:r>
              <a:rPr lang="en" sz="1050">
                <a:solidFill>
                  <a:srgbClr val="0E0E0E"/>
                </a:solidFill>
              </a:rPr>
              <a:t>: The predicted label from the rule-based model.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To align the neural model with the rules, a penalty term is added to the loss function.</a:t>
            </a:r>
            <a:endParaRPr sz="15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This penalty is calculated based on the disagreement between the predictions of the neural model and the rule-based system.</a:t>
            </a:r>
            <a:r>
              <a:rPr b="1" lang="en" sz="1050">
                <a:solidFill>
                  <a:srgbClr val="0E0E0E"/>
                </a:solidFill>
              </a:rPr>
              <a:t>		</a:t>
            </a:r>
            <a:endParaRPr b="1"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E0E0E"/>
                </a:solidFill>
              </a:rPr>
              <a:t>				</a:t>
            </a:r>
            <a:endParaRPr b="1"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E0E0E"/>
                </a:solidFill>
              </a:rPr>
              <a:t>			</a:t>
            </a:r>
            <a:endParaRPr b="1"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E0E0E"/>
                </a:solidFill>
              </a:rPr>
              <a:t>		</a:t>
            </a:r>
            <a:endParaRPr b="1"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E0E0E"/>
                </a:solidFill>
              </a:rPr>
              <a:t>Neural Predictions (</a:t>
            </a:r>
            <a:r>
              <a:rPr lang="en" sz="1050">
                <a:solidFill>
                  <a:srgbClr val="0E0E0E"/>
                </a:solidFill>
              </a:rPr>
              <a:t>logits</a:t>
            </a:r>
            <a:r>
              <a:rPr b="1" lang="en" sz="1050">
                <a:solidFill>
                  <a:srgbClr val="0E0E0E"/>
                </a:solidFill>
              </a:rPr>
              <a:t>)</a:t>
            </a:r>
            <a:r>
              <a:rPr lang="en" sz="1050">
                <a:solidFill>
                  <a:srgbClr val="0E0E0E"/>
                </a:solidFill>
              </a:rPr>
              <a:t>: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logits = torch.tensor([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[</a:t>
            </a:r>
            <a:r>
              <a:rPr lang="en" sz="1000">
                <a:solidFill>
                  <a:srgbClr val="1400C4"/>
                </a:solidFill>
              </a:rPr>
              <a:t>2.5</a:t>
            </a:r>
            <a:r>
              <a:rPr lang="en" sz="1000">
                <a:solidFill>
                  <a:schemeClr val="dk1"/>
                </a:solidFill>
              </a:rPr>
              <a:t>, </a:t>
            </a:r>
            <a:r>
              <a:rPr lang="en" sz="1000">
                <a:solidFill>
                  <a:srgbClr val="1400C4"/>
                </a:solidFill>
              </a:rPr>
              <a:t>0.5</a:t>
            </a:r>
            <a:r>
              <a:rPr lang="en" sz="1000">
                <a:solidFill>
                  <a:schemeClr val="dk1"/>
                </a:solidFill>
              </a:rPr>
              <a:t>],  </a:t>
            </a:r>
            <a:r>
              <a:rPr lang="en" sz="1000">
                <a:solidFill>
                  <a:srgbClr val="0D6401"/>
                </a:solidFill>
              </a:rPr>
              <a:t># Predicted class: 0</a:t>
            </a:r>
            <a:endParaRPr sz="1000">
              <a:solidFill>
                <a:srgbClr val="0D640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[</a:t>
            </a:r>
            <a:r>
              <a:rPr lang="en" sz="1000">
                <a:solidFill>
                  <a:srgbClr val="1400C4"/>
                </a:solidFill>
              </a:rPr>
              <a:t>0.2</a:t>
            </a:r>
            <a:r>
              <a:rPr lang="en" sz="1000">
                <a:solidFill>
                  <a:schemeClr val="dk1"/>
                </a:solidFill>
              </a:rPr>
              <a:t>, </a:t>
            </a:r>
            <a:r>
              <a:rPr lang="en" sz="1000">
                <a:solidFill>
                  <a:srgbClr val="1400C4"/>
                </a:solidFill>
              </a:rPr>
              <a:t>1.8</a:t>
            </a:r>
            <a:r>
              <a:rPr lang="en" sz="1000">
                <a:solidFill>
                  <a:schemeClr val="dk1"/>
                </a:solidFill>
              </a:rPr>
              <a:t>],  </a:t>
            </a:r>
            <a:r>
              <a:rPr lang="en" sz="1000">
                <a:solidFill>
                  <a:srgbClr val="0D6401"/>
                </a:solidFill>
              </a:rPr>
              <a:t># Predicted class: 1</a:t>
            </a:r>
            <a:endParaRPr sz="1000">
              <a:solidFill>
                <a:srgbClr val="0D640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[</a:t>
            </a:r>
            <a:r>
              <a:rPr lang="en" sz="1000">
                <a:solidFill>
                  <a:srgbClr val="1400C4"/>
                </a:solidFill>
              </a:rPr>
              <a:t>1.0</a:t>
            </a:r>
            <a:r>
              <a:rPr lang="en" sz="1000">
                <a:solidFill>
                  <a:schemeClr val="dk1"/>
                </a:solidFill>
              </a:rPr>
              <a:t>, </a:t>
            </a:r>
            <a:r>
              <a:rPr lang="en" sz="1000">
                <a:solidFill>
                  <a:srgbClr val="1400C4"/>
                </a:solidFill>
              </a:rPr>
              <a:t>0.3</a:t>
            </a:r>
            <a:r>
              <a:rPr lang="en" sz="1000">
                <a:solidFill>
                  <a:schemeClr val="dk1"/>
                </a:solidFill>
              </a:rPr>
              <a:t>],  </a:t>
            </a:r>
            <a:endParaRPr sz="1000">
              <a:solidFill>
                <a:srgbClr val="0D640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[</a:t>
            </a:r>
            <a:r>
              <a:rPr lang="en" sz="1000">
                <a:solidFill>
                  <a:srgbClr val="1400C4"/>
                </a:solidFill>
              </a:rPr>
              <a:t>0.4</a:t>
            </a:r>
            <a:r>
              <a:rPr lang="en" sz="1000">
                <a:solidFill>
                  <a:schemeClr val="dk1"/>
                </a:solidFill>
              </a:rPr>
              <a:t>, </a:t>
            </a:r>
            <a:r>
              <a:rPr lang="en" sz="1000">
                <a:solidFill>
                  <a:srgbClr val="1400C4"/>
                </a:solidFill>
              </a:rPr>
              <a:t>2.1</a:t>
            </a:r>
            <a:r>
              <a:rPr lang="en" sz="1000">
                <a:solidFill>
                  <a:schemeClr val="dk1"/>
                </a:solidFill>
              </a:rPr>
              <a:t>], ])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neural_predictions = torch.argmax(logits, dim=</a:t>
            </a:r>
            <a:r>
              <a:rPr lang="en" sz="1000">
                <a:solidFill>
                  <a:srgbClr val="1400C4"/>
                </a:solidFill>
              </a:rPr>
              <a:t>1</a:t>
            </a:r>
            <a:r>
              <a:rPr lang="en" sz="1000">
                <a:solidFill>
                  <a:schemeClr val="dk1"/>
                </a:solidFill>
              </a:rPr>
              <a:t>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print(neural_predictions)  </a:t>
            </a:r>
            <a:r>
              <a:rPr lang="en" sz="1000">
                <a:solidFill>
                  <a:srgbClr val="0D6401"/>
                </a:solidFill>
              </a:rPr>
              <a:t># Output: tensor([0, 1, 0, 1])</a:t>
            </a:r>
            <a:endParaRPr sz="1000">
              <a:solidFill>
                <a:srgbClr val="0D640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labels = torch.tensor([</a:t>
            </a:r>
            <a:r>
              <a:rPr lang="en" sz="1000">
                <a:solidFill>
                  <a:srgbClr val="1400C4"/>
                </a:solidFill>
              </a:rPr>
              <a:t>0</a:t>
            </a:r>
            <a:r>
              <a:rPr lang="en" sz="1000">
                <a:solidFill>
                  <a:schemeClr val="dk1"/>
                </a:solidFill>
              </a:rPr>
              <a:t>, </a:t>
            </a:r>
            <a:r>
              <a:rPr lang="en" sz="1000">
                <a:solidFill>
                  <a:srgbClr val="1400C4"/>
                </a:solidFill>
              </a:rPr>
              <a:t>1</a:t>
            </a:r>
            <a:r>
              <a:rPr lang="en" sz="1000">
                <a:solidFill>
                  <a:schemeClr val="dk1"/>
                </a:solidFill>
              </a:rPr>
              <a:t>, </a:t>
            </a:r>
            <a:r>
              <a:rPr lang="en" sz="1000">
                <a:solidFill>
                  <a:srgbClr val="1400C4"/>
                </a:solidFill>
              </a:rPr>
              <a:t>1</a:t>
            </a:r>
            <a:r>
              <a:rPr lang="en" sz="1000">
                <a:solidFill>
                  <a:schemeClr val="dk1"/>
                </a:solidFill>
              </a:rPr>
              <a:t>, </a:t>
            </a:r>
            <a:r>
              <a:rPr lang="en" sz="1000">
                <a:solidFill>
                  <a:srgbClr val="1400C4"/>
                </a:solidFill>
              </a:rPr>
              <a:t>0</a:t>
            </a:r>
            <a:r>
              <a:rPr lang="en" sz="1000">
                <a:solidFill>
                  <a:schemeClr val="dk1"/>
                </a:solidFill>
              </a:rPr>
              <a:t>])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E0E0E"/>
                </a:solidFill>
              </a:rPr>
              <a:t>Rule-Based Predictions</a:t>
            </a:r>
            <a:r>
              <a:rPr lang="en" sz="1050">
                <a:solidFill>
                  <a:srgbClr val="0E0E0E"/>
                </a:solidFill>
              </a:rPr>
              <a:t>: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rule_predictions = torch.tensor([</a:t>
            </a:r>
            <a:r>
              <a:rPr lang="en" sz="1000">
                <a:solidFill>
                  <a:srgbClr val="1400C4"/>
                </a:solidFill>
              </a:rPr>
              <a:t>0</a:t>
            </a:r>
            <a:r>
              <a:rPr lang="en" sz="1000">
                <a:solidFill>
                  <a:schemeClr val="dk1"/>
                </a:solidFill>
              </a:rPr>
              <a:t>, </a:t>
            </a:r>
            <a:r>
              <a:rPr lang="en" sz="1000">
                <a:solidFill>
                  <a:srgbClr val="1400C4"/>
                </a:solidFill>
              </a:rPr>
              <a:t>1</a:t>
            </a:r>
            <a:r>
              <a:rPr lang="en" sz="1000">
                <a:solidFill>
                  <a:schemeClr val="dk1"/>
                </a:solidFill>
              </a:rPr>
              <a:t>, </a:t>
            </a:r>
            <a:r>
              <a:rPr lang="en" sz="1000">
                <a:solidFill>
                  <a:srgbClr val="1400C4"/>
                </a:solidFill>
              </a:rPr>
              <a:t>0</a:t>
            </a:r>
            <a:r>
              <a:rPr lang="en" sz="1000">
                <a:solidFill>
                  <a:schemeClr val="dk1"/>
                </a:solidFill>
              </a:rPr>
              <a:t>, </a:t>
            </a:r>
            <a:r>
              <a:rPr lang="en" sz="1000">
                <a:solidFill>
                  <a:srgbClr val="1400C4"/>
                </a:solidFill>
              </a:rPr>
              <a:t>0</a:t>
            </a:r>
            <a:r>
              <a:rPr lang="en" sz="1000">
                <a:solidFill>
                  <a:schemeClr val="dk1"/>
                </a:solidFill>
              </a:rPr>
              <a:t>])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mismatches = (neural_predictions != rule_predictions)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print(mismatches)  </a:t>
            </a:r>
            <a:r>
              <a:rPr lang="en" sz="1000">
                <a:solidFill>
                  <a:srgbClr val="0D6401"/>
                </a:solidFill>
              </a:rPr>
              <a:t># Output: tensor([False, False, True, True])</a:t>
            </a:r>
            <a:endParaRPr sz="1000">
              <a:solidFill>
                <a:srgbClr val="0D640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mismatches_float = mismatches.float()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print(mismatches_float)  </a:t>
            </a:r>
            <a:r>
              <a:rPr lang="en" sz="1000">
                <a:solidFill>
                  <a:srgbClr val="0D6401"/>
                </a:solidFill>
              </a:rPr>
              <a:t># Output: tensor([0., 0., 1., 1.])</a:t>
            </a:r>
            <a:endParaRPr sz="1000">
              <a:solidFill>
                <a:srgbClr val="0D640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rule_penalty = torch.mean(mismatches_float)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print(rule_penalty)  </a:t>
            </a:r>
            <a:r>
              <a:rPr lang="en" sz="1000">
                <a:solidFill>
                  <a:srgbClr val="0D6401"/>
                </a:solidFill>
              </a:rPr>
              <a:t># Output: 0.5</a:t>
            </a:r>
            <a:endParaRPr sz="1000">
              <a:solidFill>
                <a:srgbClr val="0D640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E0E0E"/>
                </a:solidFill>
              </a:rPr>
              <a:t>Interpretation: 50% of the neural model’s predictions disagree with the rule-based predictions.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D640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D640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loss (cross entropy loss) is 0.7352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lambda_weight = </a:t>
            </a:r>
            <a:r>
              <a:rPr lang="en" sz="1000">
                <a:solidFill>
                  <a:srgbClr val="1400C4"/>
                </a:solidFill>
              </a:rPr>
              <a:t>0.1</a:t>
            </a:r>
            <a:endParaRPr sz="1000">
              <a:solidFill>
                <a:srgbClr val="1400C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total_loss = neural_loss + lambda_weight * rule_penalty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print(total_loss)  </a:t>
            </a:r>
            <a:r>
              <a:rPr lang="en" sz="1000">
                <a:solidFill>
                  <a:srgbClr val="0D6401"/>
                </a:solidFill>
              </a:rPr>
              <a:t># Example Output: 0.7352 + 0.1 * 0.5 = 0.7852</a:t>
            </a:r>
            <a:endParaRPr sz="1000">
              <a:solidFill>
                <a:srgbClr val="0D640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14a9f4c56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14a9f4c56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14a9f4c56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14a9f4c56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Neuro-Symbolic Classifier for Depression Analysis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51"/>
            <a:ext cx="48705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 Umadi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Prajakta Kini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Overview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29450" y="1215700"/>
            <a:ext cx="5763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en" sz="2050"/>
              <a:t>Traditional machine learning models for depression classification lack interpretability </a:t>
            </a:r>
            <a:endParaRPr sz="205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en" sz="2050"/>
              <a:t>We propose a neuro symbolic model that combines the strengths of deep learning models with the transparency of rule-based systems</a:t>
            </a:r>
            <a:endParaRPr sz="205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en" sz="2050"/>
              <a:t>Benefits:</a:t>
            </a:r>
            <a:endParaRPr sz="2050"/>
          </a:p>
          <a:p>
            <a:pPr indent="-358775" lvl="1" marL="914400" rtl="0" algn="l">
              <a:spcBef>
                <a:spcPts val="0"/>
              </a:spcBef>
              <a:spcAft>
                <a:spcPts val="0"/>
              </a:spcAft>
              <a:buSzPts val="2050"/>
              <a:buChar char="○"/>
            </a:pPr>
            <a:r>
              <a:rPr lang="en" sz="2050"/>
              <a:t>Improved accuracy</a:t>
            </a:r>
            <a:endParaRPr sz="2050"/>
          </a:p>
          <a:p>
            <a:pPr indent="-358775" lvl="1" marL="914400" rtl="0" algn="l">
              <a:spcBef>
                <a:spcPts val="0"/>
              </a:spcBef>
              <a:spcAft>
                <a:spcPts val="0"/>
              </a:spcAft>
              <a:buSzPts val="2050"/>
              <a:buChar char="○"/>
            </a:pPr>
            <a:r>
              <a:rPr lang="en" sz="2050"/>
              <a:t>Enhanced interpretability</a:t>
            </a:r>
            <a:endParaRPr/>
          </a:p>
        </p:txBody>
      </p:sp>
      <p:pic>
        <p:nvPicPr>
          <p:cNvPr id="74" name="Google Shape;74;p1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025" y="272900"/>
            <a:ext cx="3161100" cy="1954601"/>
          </a:xfrm>
          <a:prstGeom prst="rect">
            <a:avLst/>
          </a:prstGeom>
          <a:noFill/>
          <a:ln cap="flat" cmpd="sng" w="9525">
            <a:solidFill>
              <a:srgbClr val="0E0E0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4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025" y="2379900"/>
            <a:ext cx="3203574" cy="2024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14"/>
          <p:cNvSpPr txBox="1"/>
          <p:nvPr/>
        </p:nvSpPr>
        <p:spPr>
          <a:xfrm>
            <a:off x="4314125" y="4581675"/>
            <a:ext cx="46350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https://pmc.ncbi.nlm.nih.gov/articles/PMC9483000/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2995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Based Model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865075" y="0"/>
            <a:ext cx="4476000" cy="49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Rule 1: Depression-Indicative Words</a:t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Rule 2: Classifying the Interview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50" y="1233850"/>
            <a:ext cx="5067955" cy="370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5"/>
          <p:cNvCxnSpPr/>
          <p:nvPr/>
        </p:nvCxnSpPr>
        <p:spPr>
          <a:xfrm flipH="1" rot="10800000">
            <a:off x="3956550" y="568200"/>
            <a:ext cx="1765200" cy="6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3462" y="350825"/>
            <a:ext cx="2140625" cy="20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6776" y="2800700"/>
            <a:ext cx="2550590" cy="206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5"/>
          <p:cNvCxnSpPr/>
          <p:nvPr/>
        </p:nvCxnSpPr>
        <p:spPr>
          <a:xfrm>
            <a:off x="5316650" y="81150"/>
            <a:ext cx="0" cy="494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211075"/>
            <a:ext cx="8520600" cy="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Neuro-Symbolic Classifier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877675"/>
            <a:ext cx="8666100" cy="4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Neural Component (MentalRoBERTa)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Symbolic Component (ADJ Rule-Based System)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4" name="Google Shape;94;p16"/>
          <p:cNvSpPr txBox="1"/>
          <p:nvPr/>
        </p:nvSpPr>
        <p:spPr>
          <a:xfrm>
            <a:off x="1080725" y="2381625"/>
            <a:ext cx="57639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11700" y="1616500"/>
            <a:ext cx="4673400" cy="24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Neural Loss : Cross Entropy Loss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50" y="2317025"/>
            <a:ext cx="3156625" cy="8964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4226200" y="1616500"/>
            <a:ext cx="4673400" cy="24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Rule-Based Penalty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200" y="2315084"/>
            <a:ext cx="4673400" cy="800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350" y="3669025"/>
            <a:ext cx="5989601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370350" y="4388275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Where λ is a weighing factor that controls the influence of the rule-based penalty. Higher λ forces greater agreement with the rules. </a:t>
            </a:r>
            <a:endParaRPr i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6359950" y="3743650"/>
            <a:ext cx="27840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Neuro-Symbolic Loss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214725" y="66675"/>
            <a:ext cx="8617500" cy="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214725" y="644150"/>
            <a:ext cx="50751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Exp1: Neural Models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3300"/>
            <a:ext cx="3500154" cy="19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4872300" y="621600"/>
            <a:ext cx="411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Exp2:  Rule-Based Models 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11700" y="3353650"/>
            <a:ext cx="395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Exp3:  Neuro-Symbolic Models 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5225" y="2801100"/>
            <a:ext cx="4809950" cy="21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2900" y="1026925"/>
            <a:ext cx="1602050" cy="17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1410850" y="1277550"/>
            <a:ext cx="74214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Thank You!</a:t>
            </a:r>
            <a:endParaRPr sz="1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