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256" r:id="rId5"/>
    <p:sldId id="257" r:id="rId6"/>
    <p:sldId id="292" r:id="rId7"/>
    <p:sldId id="299" r:id="rId8"/>
    <p:sldId id="291" r:id="rId9"/>
    <p:sldId id="288" r:id="rId10"/>
    <p:sldId id="295" r:id="rId11"/>
    <p:sldId id="301" r:id="rId12"/>
    <p:sldId id="286" r:id="rId13"/>
    <p:sldId id="298" r:id="rId14"/>
    <p:sldId id="297" r:id="rId15"/>
    <p:sldId id="29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17" autoAdjust="0"/>
    <p:restoredTop sz="95646" autoAdjust="0"/>
  </p:normalViewPr>
  <p:slideViewPr>
    <p:cSldViewPr snapToGrid="0">
      <p:cViewPr varScale="1">
        <p:scale>
          <a:sx n="59" d="100"/>
          <a:sy n="59" d="100"/>
        </p:scale>
        <p:origin x="1076" y="52"/>
      </p:cViewPr>
      <p:guideLst/>
    </p:cSldViewPr>
  </p:slideViewPr>
  <p:outlineViewPr>
    <p:cViewPr>
      <p:scale>
        <a:sx n="33" d="100"/>
        <a:sy n="33" d="100"/>
      </p:scale>
      <p:origin x="0" y="-5760"/>
    </p:cViewPr>
  </p:outlineViewPr>
  <p:notesTextViewPr>
    <p:cViewPr>
      <p:scale>
        <a:sx n="1" d="1"/>
        <a:sy n="1" d="1"/>
      </p:scale>
      <p:origin x="0" y="0"/>
    </p:cViewPr>
  </p:notesTextViewPr>
  <p:sorterViewPr>
    <p:cViewPr varScale="1">
      <p:scale>
        <a:sx n="100" d="100"/>
        <a:sy n="100" d="100"/>
      </p:scale>
      <p:origin x="0" y="-7325"/>
    </p:cViewPr>
  </p:sorterViewPr>
  <p:notesViewPr>
    <p:cSldViewPr snapToGrid="0">
      <p:cViewPr varScale="1">
        <p:scale>
          <a:sx n="58" d="100"/>
          <a:sy n="58" d="100"/>
        </p:scale>
        <p:origin x="2371"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5/29/2024</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5/29/2024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10</a:t>
            </a:fld>
            <a:endParaRPr lang="en-US" dirty="0"/>
          </a:p>
        </p:txBody>
      </p:sp>
    </p:spTree>
    <p:extLst>
      <p:ext uri="{BB962C8B-B14F-4D97-AF65-F5344CB8AC3E}">
        <p14:creationId xmlns:p14="http://schemas.microsoft.com/office/powerpoint/2010/main" val="9658453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11</a:t>
            </a:fld>
            <a:endParaRPr lang="en-US" dirty="0"/>
          </a:p>
        </p:txBody>
      </p:sp>
    </p:spTree>
    <p:extLst>
      <p:ext uri="{BB962C8B-B14F-4D97-AF65-F5344CB8AC3E}">
        <p14:creationId xmlns:p14="http://schemas.microsoft.com/office/powerpoint/2010/main" val="14251592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12</a:t>
            </a:fld>
            <a:endParaRPr lang="en-US" dirty="0"/>
          </a:p>
        </p:txBody>
      </p:sp>
    </p:spTree>
    <p:extLst>
      <p:ext uri="{BB962C8B-B14F-4D97-AF65-F5344CB8AC3E}">
        <p14:creationId xmlns:p14="http://schemas.microsoft.com/office/powerpoint/2010/main" val="399008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16168571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1669293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964844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3862743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2474778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8</a:t>
            </a:fld>
            <a:endParaRPr lang="en-US" dirty="0"/>
          </a:p>
        </p:txBody>
      </p:sp>
    </p:spTree>
    <p:extLst>
      <p:ext uri="{BB962C8B-B14F-4D97-AF65-F5344CB8AC3E}">
        <p14:creationId xmlns:p14="http://schemas.microsoft.com/office/powerpoint/2010/main" val="3421228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9</a:t>
            </a:fld>
            <a:endParaRPr lang="en-US" dirty="0"/>
          </a:p>
        </p:txBody>
      </p:sp>
    </p:spTree>
    <p:extLst>
      <p:ext uri="{BB962C8B-B14F-4D97-AF65-F5344CB8AC3E}">
        <p14:creationId xmlns:p14="http://schemas.microsoft.com/office/powerpoint/2010/main" val="1938948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dirty="0"/>
              <a:t>Click to add title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Smart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457200"/>
            <a:ext cx="9692640" cy="1371600"/>
          </a:xfrm>
        </p:spPr>
        <p:txBody>
          <a:bodyPr anchor="b">
            <a:noAutofit/>
          </a:bodyPr>
          <a:lstStyle>
            <a:lvl1pPr>
              <a:defRPr sz="4200" b="1">
                <a:latin typeface="+mj-lt"/>
              </a:defRPr>
            </a:lvl1pPr>
          </a:lstStyle>
          <a:p>
            <a:r>
              <a:rPr lang="en-US" dirty="0"/>
              <a:t>Click to add title</a:t>
            </a:r>
          </a:p>
        </p:txBody>
      </p:sp>
      <p:sp>
        <p:nvSpPr>
          <p:cNvPr id="4" name="Content Placeholder 2">
            <a:extLst>
              <a:ext uri="{FF2B5EF4-FFF2-40B4-BE49-F238E27FC236}">
                <a16:creationId xmlns:a16="http://schemas.microsoft.com/office/drawing/2014/main" id="{C45E425B-455F-127B-1647-045FD094F15D}"/>
              </a:ext>
            </a:extLst>
          </p:cNvPr>
          <p:cNvSpPr>
            <a:spLocks noGrp="1"/>
          </p:cNvSpPr>
          <p:nvPr>
            <p:ph idx="10" hasCustomPrompt="1"/>
          </p:nvPr>
        </p:nvSpPr>
        <p:spPr>
          <a:xfrm>
            <a:off x="1167493" y="2087561"/>
            <a:ext cx="2693306" cy="3890543"/>
          </a:xfrm>
        </p:spPr>
        <p:txBody>
          <a:bodyPr>
            <a:noAutofit/>
          </a:bodyPr>
          <a:lstStyle>
            <a:lvl1pPr marL="0" indent="0">
              <a:buNone/>
              <a:defRPr sz="2000">
                <a:latin typeface="+mn-lt"/>
              </a:defRPr>
            </a:lvl1pPr>
            <a:lvl2pPr marL="457200" indent="0">
              <a:buNone/>
              <a:defRPr sz="2000">
                <a:latin typeface="+mn-lt"/>
              </a:defRPr>
            </a:lvl2pPr>
            <a:lvl3pPr marL="914400" indent="0">
              <a:buNone/>
              <a:defRPr sz="2000">
                <a:latin typeface="+mn-lt"/>
              </a:defRPr>
            </a:lvl3pPr>
            <a:lvl4pPr marL="1371600" indent="0">
              <a:buNone/>
              <a:defRPr sz="2000">
                <a:latin typeface="+mn-lt"/>
              </a:defRPr>
            </a:lvl4pPr>
            <a:lvl5pPr marL="1828800" indent="0">
              <a:buNone/>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4216400" y="2087563"/>
            <a:ext cx="6730274" cy="389054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827098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Chart ">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62811"/>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58864" y="102021"/>
            <a:ext cx="9779183" cy="174441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58865"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Righ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flipH="1">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71600"/>
            <a:ext cx="5486400" cy="4114800"/>
          </a:xfrm>
        </p:spPr>
        <p:txBody>
          <a:bodyPr anchor="ctr" anchorCtr="0">
            <a:noAutofit/>
          </a:bodyPr>
          <a:lstStyle>
            <a:lvl1pPr>
              <a:defRPr sz="6000" b="1">
                <a:latin typeface="+mj-lt"/>
              </a:defRPr>
            </a:lvl1pPr>
          </a:lstStyle>
          <a:p>
            <a:r>
              <a:rPr lang="en-US" dirty="0"/>
              <a:t>Click to add title</a:t>
            </a:r>
          </a:p>
        </p:txBody>
      </p:sp>
      <p:sp>
        <p:nvSpPr>
          <p:cNvPr id="15" name="Picture Placeholder 14">
            <a:extLst>
              <a:ext uri="{FF2B5EF4-FFF2-40B4-BE49-F238E27FC236}">
                <a16:creationId xmlns:a16="http://schemas.microsoft.com/office/drawing/2014/main" id="{3124234B-E1C4-2616-9993-A23142AA69B2}"/>
              </a:ext>
            </a:extLst>
          </p:cNvPr>
          <p:cNvSpPr>
            <a:spLocks noGrp="1"/>
          </p:cNvSpPr>
          <p:nvPr>
            <p:ph type="pic" sz="quarter" idx="10"/>
          </p:nvPr>
        </p:nvSpPr>
        <p:spPr>
          <a:xfrm>
            <a:off x="7183438" y="1168400"/>
            <a:ext cx="4500562" cy="4521200"/>
          </a:xfrm>
          <a:prstGeom prst="ellipse">
            <a:avLst/>
          </a:prstGeom>
          <a:solidFill>
            <a:schemeClr val="accent2"/>
          </a:solidFill>
        </p:spPr>
        <p:txBody>
          <a:bodyPr/>
          <a:lstStyle>
            <a:lvl1pPr marL="0" indent="0" algn="ctr">
              <a:buNone/>
              <a:defRPr sz="2000"/>
            </a:lvl1pPr>
          </a:lstStyle>
          <a:p>
            <a:r>
              <a:rPr lang="en-US"/>
              <a:t>Click icon to add picture</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91266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Lef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5943600" y="457200"/>
            <a:ext cx="5120640" cy="3200400"/>
          </a:xfrm>
        </p:spPr>
        <p:txBody>
          <a:bodyPr anchor="b" anchorCtr="0">
            <a:noAutofit/>
          </a:bodyPr>
          <a:lstStyle>
            <a:lvl1pPr>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8763DBBF-E63D-81E5-E7CE-32F6F2C2F935}"/>
              </a:ext>
            </a:extLst>
          </p:cNvPr>
          <p:cNvSpPr>
            <a:spLocks noGrp="1"/>
          </p:cNvSpPr>
          <p:nvPr>
            <p:ph type="subTitle" idx="1" hasCustomPrompt="1"/>
          </p:nvPr>
        </p:nvSpPr>
        <p:spPr>
          <a:xfrm>
            <a:off x="5943598" y="3657600"/>
            <a:ext cx="5120640" cy="1828800"/>
          </a:xfrm>
        </p:spPr>
        <p:txBody>
          <a:bodyPr anchor="t"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Picture Placeholder 14">
            <a:extLst>
              <a:ext uri="{FF2B5EF4-FFF2-40B4-BE49-F238E27FC236}">
                <a16:creationId xmlns:a16="http://schemas.microsoft.com/office/drawing/2014/main" id="{64033732-ADA1-C540-7276-3FF5CDEF2C5E}"/>
              </a:ext>
            </a:extLst>
          </p:cNvPr>
          <p:cNvSpPr>
            <a:spLocks noGrp="1"/>
          </p:cNvSpPr>
          <p:nvPr>
            <p:ph type="pic" sz="quarter" idx="10"/>
          </p:nvPr>
        </p:nvSpPr>
        <p:spPr>
          <a:xfrm>
            <a:off x="904238" y="1157224"/>
            <a:ext cx="4500562" cy="4521200"/>
          </a:xfrm>
          <a:prstGeom prst="ellipse">
            <a:avLst/>
          </a:prstGeom>
          <a:solidFill>
            <a:schemeClr val="accent2"/>
          </a:solidFill>
        </p:spPr>
        <p:txBody>
          <a:bodyPr/>
          <a:lstStyle>
            <a:lvl1pPr marL="0" indent="0" algn="ctr">
              <a:buNone/>
              <a:defRPr sz="2000"/>
            </a:lvl1pPr>
          </a:lstStyle>
          <a:p>
            <a:r>
              <a:rPr lang="en-US"/>
              <a:t>Click icon to add picture</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823856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83176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bIns="0"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67843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dirty="0"/>
              <a:t>Click to add title</a:t>
            </a:r>
          </a:p>
        </p:txBody>
      </p:sp>
      <p:sp>
        <p:nvSpPr>
          <p:cNvPr id="14" name="Content Placeholder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20426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and Image 1">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0"/>
            <a:ext cx="12208822" cy="6858002"/>
            <a:chOff x="0" y="0"/>
            <a:chExt cx="12208822" cy="6858002"/>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7200"/>
            <a:ext cx="10643508" cy="1371600"/>
          </a:xfrm>
        </p:spPr>
        <p:txBody>
          <a:bodyPr anchor="b">
            <a:noAutofit/>
          </a:bodyPr>
          <a:lstStyle>
            <a:lvl1pPr>
              <a:defRPr sz="4200" b="1">
                <a:latin typeface="+mj-lt"/>
              </a:defRPr>
            </a:lvl1pPr>
          </a:lstStyle>
          <a:p>
            <a:r>
              <a:rPr lang="en-US" dirty="0"/>
              <a:t>Click to add title</a:t>
            </a:r>
          </a:p>
        </p:txBody>
      </p:sp>
      <p:sp>
        <p:nvSpPr>
          <p:cNvPr id="10" name="Content Placeholder 2">
            <a:extLst>
              <a:ext uri="{FF2B5EF4-FFF2-40B4-BE49-F238E27FC236}">
                <a16:creationId xmlns:a16="http://schemas.microsoft.com/office/drawing/2014/main" id="{B07A1CF7-9B3B-E43E-830E-DAB65B608249}"/>
              </a:ext>
            </a:extLst>
          </p:cNvPr>
          <p:cNvSpPr>
            <a:spLocks noGrp="1"/>
          </p:cNvSpPr>
          <p:nvPr>
            <p:ph idx="15" hasCustomPrompt="1"/>
          </p:nvPr>
        </p:nvSpPr>
        <p:spPr>
          <a:xfrm>
            <a:off x="1166088" y="2652713"/>
            <a:ext cx="5394959" cy="3436936"/>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14">
            <a:extLst>
              <a:ext uri="{FF2B5EF4-FFF2-40B4-BE49-F238E27FC236}">
                <a16:creationId xmlns:a16="http://schemas.microsoft.com/office/drawing/2014/main" id="{D976D8D6-3BDC-1908-3425-FEE3EEF51A26}"/>
              </a:ext>
            </a:extLst>
          </p:cNvPr>
          <p:cNvSpPr>
            <a:spLocks noGrp="1"/>
          </p:cNvSpPr>
          <p:nvPr>
            <p:ph type="pic" sz="quarter" idx="14"/>
          </p:nvPr>
        </p:nvSpPr>
        <p:spPr>
          <a:xfrm>
            <a:off x="7317920" y="1447800"/>
            <a:ext cx="4214010" cy="4214010"/>
          </a:xfrm>
          <a:prstGeom prst="ellipse">
            <a:avLst/>
          </a:prstGeom>
          <a:solidFill>
            <a:schemeClr val="accent2"/>
          </a:solidFill>
        </p:spPr>
        <p:txBody>
          <a:bodyPr/>
          <a:lstStyle>
            <a:lvl1pPr marL="0" indent="0" algn="ctr">
              <a:buNone/>
              <a:defRPr sz="2000"/>
            </a:lvl1pPr>
          </a:lstStyle>
          <a:p>
            <a:r>
              <a:rPr lang="en-US"/>
              <a:t>Click icon to add picture</a:t>
            </a:r>
            <a:endParaRPr lang="en-US" dirty="0"/>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193030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74" r:id="rId4"/>
    <p:sldLayoutId id="2147483671" r:id="rId5"/>
    <p:sldLayoutId id="2147483659" r:id="rId6"/>
    <p:sldLayoutId id="2147483668" r:id="rId7"/>
    <p:sldLayoutId id="2147483669" r:id="rId8"/>
    <p:sldLayoutId id="2147483675" r:id="rId9"/>
    <p:sldLayoutId id="2147483677" r:id="rId10"/>
    <p:sldLayoutId id="2147483661" r:id="rId11"/>
    <p:sldLayoutId id="2147483666" r:id="rId12"/>
  </p:sldLayoutIdLst>
  <p:hf sldNum="0" hdr="0" ftr="0" dt="0"/>
  <p:txStyles>
    <p:titleStyle>
      <a:lvl1pPr algn="l"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232913"/>
            <a:ext cx="7096933" cy="3830130"/>
          </a:xfrm>
        </p:spPr>
        <p:txBody>
          <a:bodyPr/>
          <a:lstStyle/>
          <a:p>
            <a:r>
              <a:rPr lang="en-US" sz="8000" dirty="0"/>
              <a:t>E-Commerce</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7694F1B-9E1B-AEF8-1A09-221625EE199F}"/>
              </a:ext>
            </a:extLst>
          </p:cNvPr>
          <p:cNvSpPr>
            <a:spLocks noGrp="1"/>
          </p:cNvSpPr>
          <p:nvPr>
            <p:ph type="title"/>
          </p:nvPr>
        </p:nvSpPr>
        <p:spPr>
          <a:xfrm>
            <a:off x="1273479" y="413658"/>
            <a:ext cx="9645041" cy="1077686"/>
          </a:xfrm>
        </p:spPr>
        <p:txBody>
          <a:bodyPr/>
          <a:lstStyle/>
          <a:p>
            <a:pPr algn="ctr"/>
            <a:r>
              <a:rPr lang="en-US" sz="5400" dirty="0"/>
              <a:t>Benefits of E-Commerce</a:t>
            </a:r>
          </a:p>
        </p:txBody>
      </p:sp>
      <p:sp>
        <p:nvSpPr>
          <p:cNvPr id="20" name="Rectangle: Rounded Corners 19">
            <a:extLst>
              <a:ext uri="{FF2B5EF4-FFF2-40B4-BE49-F238E27FC236}">
                <a16:creationId xmlns:a16="http://schemas.microsoft.com/office/drawing/2014/main" id="{542094DC-085F-FA38-0A7E-40BFF717BF44}"/>
              </a:ext>
            </a:extLst>
          </p:cNvPr>
          <p:cNvSpPr/>
          <p:nvPr/>
        </p:nvSpPr>
        <p:spPr>
          <a:xfrm>
            <a:off x="8237765" y="1828801"/>
            <a:ext cx="2492829" cy="1197429"/>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t>Wide Product Selection</a:t>
            </a:r>
            <a:endParaRPr lang="en-IN" sz="2000" b="1" dirty="0"/>
          </a:p>
        </p:txBody>
      </p:sp>
      <p:sp>
        <p:nvSpPr>
          <p:cNvPr id="21" name="Rectangle: Rounded Corners 20">
            <a:extLst>
              <a:ext uri="{FF2B5EF4-FFF2-40B4-BE49-F238E27FC236}">
                <a16:creationId xmlns:a16="http://schemas.microsoft.com/office/drawing/2014/main" id="{5D05A7DF-94E5-AFB3-B405-85398A612BF5}"/>
              </a:ext>
            </a:extLst>
          </p:cNvPr>
          <p:cNvSpPr/>
          <p:nvPr/>
        </p:nvSpPr>
        <p:spPr>
          <a:xfrm>
            <a:off x="8237765" y="3701142"/>
            <a:ext cx="2492829" cy="1197429"/>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t>Convenient Payment Options</a:t>
            </a:r>
            <a:endParaRPr lang="en-IN" sz="2000" b="1" dirty="0"/>
          </a:p>
        </p:txBody>
      </p:sp>
      <p:sp>
        <p:nvSpPr>
          <p:cNvPr id="22" name="Rectangle: Rounded Corners 21">
            <a:extLst>
              <a:ext uri="{FF2B5EF4-FFF2-40B4-BE49-F238E27FC236}">
                <a16:creationId xmlns:a16="http://schemas.microsoft.com/office/drawing/2014/main" id="{6EDC9536-CBAB-0996-5BE9-0E7E7F6587DF}"/>
              </a:ext>
            </a:extLst>
          </p:cNvPr>
          <p:cNvSpPr/>
          <p:nvPr/>
        </p:nvSpPr>
        <p:spPr>
          <a:xfrm>
            <a:off x="8237765" y="5486400"/>
            <a:ext cx="2492829" cy="1197429"/>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t>Accessibility</a:t>
            </a:r>
            <a:endParaRPr lang="en-IN" sz="2000" b="1" dirty="0"/>
          </a:p>
        </p:txBody>
      </p:sp>
      <p:sp>
        <p:nvSpPr>
          <p:cNvPr id="23" name="Rectangle: Rounded Corners 22">
            <a:extLst>
              <a:ext uri="{FF2B5EF4-FFF2-40B4-BE49-F238E27FC236}">
                <a16:creationId xmlns:a16="http://schemas.microsoft.com/office/drawing/2014/main" id="{6B73FB46-CBBC-A08A-F1EF-209A0FCEE3EE}"/>
              </a:ext>
            </a:extLst>
          </p:cNvPr>
          <p:cNvSpPr/>
          <p:nvPr/>
        </p:nvSpPr>
        <p:spPr>
          <a:xfrm>
            <a:off x="1374320" y="1828800"/>
            <a:ext cx="2492829" cy="1197429"/>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Global Reach</a:t>
            </a:r>
          </a:p>
        </p:txBody>
      </p:sp>
      <p:sp>
        <p:nvSpPr>
          <p:cNvPr id="24" name="Rectangle: Rounded Corners 23">
            <a:extLst>
              <a:ext uri="{FF2B5EF4-FFF2-40B4-BE49-F238E27FC236}">
                <a16:creationId xmlns:a16="http://schemas.microsoft.com/office/drawing/2014/main" id="{53B62188-9D7A-3A66-BF31-0FEA708BC2CD}"/>
              </a:ext>
            </a:extLst>
          </p:cNvPr>
          <p:cNvSpPr/>
          <p:nvPr/>
        </p:nvSpPr>
        <p:spPr>
          <a:xfrm>
            <a:off x="1374320" y="3701141"/>
            <a:ext cx="2492829" cy="1197429"/>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t>Convenience</a:t>
            </a:r>
            <a:endParaRPr lang="en-IN" sz="2000" b="1" dirty="0"/>
          </a:p>
        </p:txBody>
      </p:sp>
      <p:sp>
        <p:nvSpPr>
          <p:cNvPr id="25" name="Rectangle: Rounded Corners 24">
            <a:extLst>
              <a:ext uri="{FF2B5EF4-FFF2-40B4-BE49-F238E27FC236}">
                <a16:creationId xmlns:a16="http://schemas.microsoft.com/office/drawing/2014/main" id="{571748EE-2F06-C0CF-0533-9CE9250C0502}"/>
              </a:ext>
            </a:extLst>
          </p:cNvPr>
          <p:cNvSpPr/>
          <p:nvPr/>
        </p:nvSpPr>
        <p:spPr>
          <a:xfrm>
            <a:off x="1374320" y="5486399"/>
            <a:ext cx="2492829" cy="1197429"/>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t>Cost Efficiency</a:t>
            </a:r>
            <a:endParaRPr lang="en-IN" sz="2000" b="1" dirty="0"/>
          </a:p>
        </p:txBody>
      </p:sp>
      <p:sp>
        <p:nvSpPr>
          <p:cNvPr id="26" name="Oval 25">
            <a:extLst>
              <a:ext uri="{FF2B5EF4-FFF2-40B4-BE49-F238E27FC236}">
                <a16:creationId xmlns:a16="http://schemas.microsoft.com/office/drawing/2014/main" id="{43C42F0B-DE21-4EDE-E95D-AC56DE147770}"/>
              </a:ext>
            </a:extLst>
          </p:cNvPr>
          <p:cNvSpPr/>
          <p:nvPr/>
        </p:nvSpPr>
        <p:spPr>
          <a:xfrm>
            <a:off x="5148942" y="2884716"/>
            <a:ext cx="2100943" cy="2220686"/>
          </a:xfrm>
          <a:prstGeom prst="ellips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t>Benefits of E-Commerce</a:t>
            </a:r>
            <a:endParaRPr lang="en-IN" sz="2000" b="1" dirty="0"/>
          </a:p>
        </p:txBody>
      </p:sp>
    </p:spTree>
    <p:extLst>
      <p:ext uri="{BB962C8B-B14F-4D97-AF65-F5344CB8AC3E}">
        <p14:creationId xmlns:p14="http://schemas.microsoft.com/office/powerpoint/2010/main" val="1678163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EBEAC3F-F0A6-2C79-F1F9-E02DC41240A7}"/>
              </a:ext>
            </a:extLst>
          </p:cNvPr>
          <p:cNvSpPr txBox="1">
            <a:spLocks/>
          </p:cNvSpPr>
          <p:nvPr/>
        </p:nvSpPr>
        <p:spPr>
          <a:xfrm>
            <a:off x="152251" y="446314"/>
            <a:ext cx="4637464" cy="892628"/>
          </a:xfrm>
          <a:prstGeom prst="rect">
            <a:avLst/>
          </a:prstGeom>
        </p:spPr>
        <p:txBody>
          <a:bodyPr vert="horz" lIns="91440" tIns="45720" rIns="91440" bIns="0" rtlCol="0" anchor="b">
            <a:noAutofit/>
          </a:bodyPr>
          <a:lstStyle>
            <a:lvl1pPr algn="l" defTabSz="914400" rtl="0" eaLnBrk="1" latinLnBrk="0" hangingPunct="1">
              <a:lnSpc>
                <a:spcPct val="80000"/>
              </a:lnSpc>
              <a:spcBef>
                <a:spcPct val="0"/>
              </a:spcBef>
              <a:buNone/>
              <a:defRPr sz="6000" b="1" kern="1200">
                <a:solidFill>
                  <a:schemeClr val="bg1"/>
                </a:solidFill>
                <a:latin typeface="+mj-lt"/>
                <a:ea typeface="+mj-ea"/>
                <a:cs typeface="+mj-cs"/>
              </a:defRPr>
            </a:lvl1pPr>
          </a:lstStyle>
          <a:p>
            <a:pPr algn="ctr"/>
            <a:r>
              <a:rPr lang="en-US" sz="5400" dirty="0"/>
              <a:t>Conclusion</a:t>
            </a:r>
          </a:p>
        </p:txBody>
      </p:sp>
      <p:sp>
        <p:nvSpPr>
          <p:cNvPr id="9" name="TextBox 8">
            <a:extLst>
              <a:ext uri="{FF2B5EF4-FFF2-40B4-BE49-F238E27FC236}">
                <a16:creationId xmlns:a16="http://schemas.microsoft.com/office/drawing/2014/main" id="{47A83D29-9258-123D-B4FD-AB7ACCAAC537}"/>
              </a:ext>
            </a:extLst>
          </p:cNvPr>
          <p:cNvSpPr txBox="1"/>
          <p:nvPr/>
        </p:nvSpPr>
        <p:spPr>
          <a:xfrm>
            <a:off x="478971" y="1883228"/>
            <a:ext cx="6564086" cy="3416320"/>
          </a:xfrm>
          <a:prstGeom prst="rect">
            <a:avLst/>
          </a:prstGeom>
          <a:noFill/>
        </p:spPr>
        <p:txBody>
          <a:bodyPr wrap="square" rtlCol="0">
            <a:spAutoFit/>
          </a:bodyPr>
          <a:lstStyle/>
          <a:p>
            <a:pPr algn="just"/>
            <a:r>
              <a:rPr lang="en-US" sz="2400" dirty="0">
                <a:solidFill>
                  <a:schemeClr val="bg1"/>
                </a:solidFill>
              </a:rPr>
              <a:t>E-commerce represents a game-changer in business and consumer interactions. It's all about reaching customers worldwide, offering convenience, and saving costs. With a vast array of products and personalized experiences, it's reshaping how we shop and do business. As technology evolves, e-commerce keeps getting better, making commerce more accessible and exciting for everyone.</a:t>
            </a:r>
            <a:endParaRPr lang="en-IN" sz="2400" dirty="0">
              <a:solidFill>
                <a:schemeClr val="bg1"/>
              </a:solidFill>
            </a:endParaRPr>
          </a:p>
        </p:txBody>
      </p:sp>
    </p:spTree>
    <p:extLst>
      <p:ext uri="{BB962C8B-B14F-4D97-AF65-F5344CB8AC3E}">
        <p14:creationId xmlns:p14="http://schemas.microsoft.com/office/powerpoint/2010/main" val="4117153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1C753FD-96EC-101A-B8A4-5F69A189BEF4}"/>
              </a:ext>
            </a:extLst>
          </p:cNvPr>
          <p:cNvSpPr>
            <a:spLocks noGrp="1"/>
          </p:cNvSpPr>
          <p:nvPr>
            <p:ph type="ctrTitle"/>
          </p:nvPr>
        </p:nvSpPr>
        <p:spPr>
          <a:xfrm>
            <a:off x="884465" y="2764970"/>
            <a:ext cx="6659335" cy="1534885"/>
          </a:xfrm>
        </p:spPr>
        <p:txBody>
          <a:bodyPr/>
          <a:lstStyle/>
          <a:p>
            <a:r>
              <a:rPr lang="en-US" sz="8000" dirty="0"/>
              <a:t>Thank you</a:t>
            </a:r>
          </a:p>
        </p:txBody>
      </p:sp>
    </p:spTree>
    <p:extLst>
      <p:ext uri="{BB962C8B-B14F-4D97-AF65-F5344CB8AC3E}">
        <p14:creationId xmlns:p14="http://schemas.microsoft.com/office/powerpoint/2010/main" val="1609673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028235" y="119742"/>
            <a:ext cx="9779183" cy="1051779"/>
          </a:xfrm>
        </p:spPr>
        <p:txBody>
          <a:bodyPr/>
          <a:lstStyle/>
          <a:p>
            <a:r>
              <a:rPr lang="en-US" sz="5400" dirty="0"/>
              <a:t>Table of Contents</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028235" y="1360715"/>
            <a:ext cx="10232664" cy="5002508"/>
          </a:xfrm>
        </p:spPr>
        <p:txBody>
          <a:bodyPr vert="horz" lIns="91440" tIns="45720" rIns="91440" bIns="45720" rtlCol="0" anchor="t">
            <a:normAutofit/>
          </a:bodyPr>
          <a:lstStyle/>
          <a:p>
            <a:pPr marL="457200" indent="-457200" algn="just">
              <a:buFont typeface="Wingdings" panose="05000000000000000000" pitchFamily="2" charset="2"/>
              <a:buChar char="Ø"/>
            </a:pPr>
            <a:r>
              <a:rPr lang="en-US" b="1" dirty="0"/>
              <a:t>E-Commerce Overview</a:t>
            </a:r>
          </a:p>
          <a:p>
            <a:pPr marL="914400" lvl="1" indent="-457200" algn="just">
              <a:buFont typeface="Wingdings" panose="05000000000000000000" pitchFamily="2" charset="2"/>
              <a:buChar char="Ø"/>
            </a:pPr>
            <a:r>
              <a:rPr lang="en-US" dirty="0"/>
              <a:t>Definition of E-Commerce</a:t>
            </a:r>
          </a:p>
          <a:p>
            <a:pPr marL="914400" lvl="1" indent="-457200" algn="just">
              <a:buFont typeface="Wingdings" panose="05000000000000000000" pitchFamily="2" charset="2"/>
              <a:buChar char="Ø"/>
            </a:pPr>
            <a:r>
              <a:rPr lang="en-US" dirty="0"/>
              <a:t>History of E-Commerce</a:t>
            </a:r>
          </a:p>
          <a:p>
            <a:pPr marL="457200" indent="-457200" algn="just">
              <a:buFont typeface="Wingdings" panose="05000000000000000000" pitchFamily="2" charset="2"/>
              <a:buChar char="Ø"/>
            </a:pPr>
            <a:r>
              <a:rPr lang="en-US" b="1" dirty="0"/>
              <a:t>Types of E-Commerce</a:t>
            </a:r>
          </a:p>
          <a:p>
            <a:pPr marL="457200" indent="-457200" algn="just">
              <a:buFont typeface="Wingdings" panose="05000000000000000000" pitchFamily="2" charset="2"/>
              <a:buChar char="Ø"/>
            </a:pPr>
            <a:r>
              <a:rPr lang="en-US" b="1" dirty="0"/>
              <a:t>Example-Amazon</a:t>
            </a:r>
          </a:p>
          <a:p>
            <a:pPr marL="914400" lvl="1" indent="-457200" algn="just">
              <a:buFont typeface="Wingdings" panose="05000000000000000000" pitchFamily="2" charset="2"/>
              <a:buChar char="Ø"/>
            </a:pPr>
            <a:r>
              <a:rPr lang="en-US" dirty="0"/>
              <a:t>About Amazon</a:t>
            </a:r>
          </a:p>
          <a:p>
            <a:pPr marL="914400" lvl="1" indent="-457200" algn="just">
              <a:buFont typeface="Wingdings" panose="05000000000000000000" pitchFamily="2" charset="2"/>
              <a:buChar char="Ø"/>
            </a:pPr>
            <a:r>
              <a:rPr lang="en-US" dirty="0"/>
              <a:t>Home Page	</a:t>
            </a:r>
          </a:p>
          <a:p>
            <a:pPr marL="914400" lvl="1" indent="-457200" algn="just">
              <a:buFont typeface="Wingdings" panose="05000000000000000000" pitchFamily="2" charset="2"/>
              <a:buChar char="Ø"/>
            </a:pPr>
            <a:r>
              <a:rPr lang="en-US" dirty="0"/>
              <a:t>Features</a:t>
            </a:r>
          </a:p>
          <a:p>
            <a:pPr marL="457200" indent="-457200" algn="just">
              <a:buFont typeface="Wingdings" panose="05000000000000000000" pitchFamily="2" charset="2"/>
              <a:buChar char="Ø"/>
            </a:pPr>
            <a:r>
              <a:rPr lang="en-US" b="1" dirty="0"/>
              <a:t>Wow Factor in E-Commerce</a:t>
            </a:r>
          </a:p>
          <a:p>
            <a:pPr marL="457200" indent="-457200" algn="just">
              <a:buFont typeface="Wingdings" panose="05000000000000000000" pitchFamily="2" charset="2"/>
              <a:buChar char="Ø"/>
            </a:pPr>
            <a:r>
              <a:rPr lang="en-US" b="1" dirty="0"/>
              <a:t>Benefits of E-Commerce</a:t>
            </a:r>
          </a:p>
          <a:p>
            <a:pPr marL="457200" indent="-457200" algn="just">
              <a:buFont typeface="Wingdings" panose="05000000000000000000" pitchFamily="2" charset="2"/>
              <a:buChar char="Ø"/>
            </a:pPr>
            <a:r>
              <a:rPr lang="en-US" b="1" dirty="0"/>
              <a:t>Conclusion</a:t>
            </a:r>
          </a:p>
          <a:p>
            <a:pPr lvl="1" algn="just"/>
            <a:endParaRPr lang="en-US" dirty="0"/>
          </a:p>
          <a:p>
            <a:pPr lvl="1" algn="just"/>
            <a:endParaRPr lang="en-US" dirty="0"/>
          </a:p>
          <a:p>
            <a:pPr marL="342900" indent="-342900" algn="just">
              <a:buFont typeface="Wingdings" panose="05000000000000000000" pitchFamily="2" charset="2"/>
              <a:buChar char="Ø"/>
            </a:pPr>
            <a:endParaRPr lang="en-US" sz="2400"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EF58C-138C-55F4-DA77-4C3F06C81A1C}"/>
              </a:ext>
            </a:extLst>
          </p:cNvPr>
          <p:cNvSpPr>
            <a:spLocks noGrp="1"/>
          </p:cNvSpPr>
          <p:nvPr>
            <p:ph type="title"/>
          </p:nvPr>
        </p:nvSpPr>
        <p:spPr>
          <a:xfrm>
            <a:off x="1015092" y="626836"/>
            <a:ext cx="9779183" cy="877569"/>
          </a:xfrm>
        </p:spPr>
        <p:txBody>
          <a:bodyPr/>
          <a:lstStyle/>
          <a:p>
            <a:pPr algn="ctr"/>
            <a:r>
              <a:rPr lang="en-US" sz="5400" dirty="0"/>
              <a:t>E-Commerce Overview</a:t>
            </a:r>
          </a:p>
        </p:txBody>
      </p:sp>
      <p:sp>
        <p:nvSpPr>
          <p:cNvPr id="3" name="Content Placeholder 2">
            <a:extLst>
              <a:ext uri="{FF2B5EF4-FFF2-40B4-BE49-F238E27FC236}">
                <a16:creationId xmlns:a16="http://schemas.microsoft.com/office/drawing/2014/main" id="{9B5DDE7C-335B-FD23-E1E6-CDCB99B7878C}"/>
              </a:ext>
            </a:extLst>
          </p:cNvPr>
          <p:cNvSpPr>
            <a:spLocks noGrp="1"/>
          </p:cNvSpPr>
          <p:nvPr>
            <p:ph idx="14"/>
          </p:nvPr>
        </p:nvSpPr>
        <p:spPr>
          <a:xfrm>
            <a:off x="685801" y="2696256"/>
            <a:ext cx="9601200" cy="3824287"/>
          </a:xfrm>
        </p:spPr>
        <p:txBody>
          <a:bodyPr>
            <a:normAutofit/>
          </a:bodyPr>
          <a:lstStyle/>
          <a:p>
            <a:pPr marL="59436" indent="0" algn="just">
              <a:buNone/>
            </a:pPr>
            <a:r>
              <a:rPr lang="en-US" sz="3200" b="1" dirty="0"/>
              <a:t>Definition of E-Commerce</a:t>
            </a:r>
          </a:p>
          <a:p>
            <a:pPr algn="just">
              <a:buFont typeface="Wingdings" panose="05000000000000000000" pitchFamily="2" charset="2"/>
              <a:buChar char="Ø"/>
            </a:pPr>
            <a:r>
              <a:rPr lang="en-US" sz="2800" dirty="0"/>
              <a:t>E-commerce, short for electronic commerce, is the    buying and selling of goods and services over the internet. It allows people to shop and conduct business transactions online using computers, smartphones, and other digital devices. This includes activities like online shopping, online banking, and digital payments.</a:t>
            </a:r>
            <a:endParaRPr lang="en-IN" sz="2800" dirty="0"/>
          </a:p>
          <a:p>
            <a:pPr>
              <a:buFont typeface="Wingdings" panose="05000000000000000000" pitchFamily="2" charset="2"/>
              <a:buChar char="Ø"/>
            </a:pPr>
            <a:endParaRPr lang="en-US" sz="3200" b="1" dirty="0"/>
          </a:p>
          <a:p>
            <a:pPr marL="59436" indent="0" algn="just">
              <a:buNone/>
            </a:pPr>
            <a:endParaRPr lang="en-US" sz="3200" b="1" dirty="0"/>
          </a:p>
          <a:p>
            <a:pPr marL="59436" indent="0" algn="just">
              <a:buNone/>
            </a:pPr>
            <a:endParaRPr lang="en-US" sz="3200" b="1" dirty="0"/>
          </a:p>
          <a:p>
            <a:pPr marL="59436" indent="0" algn="just">
              <a:buNone/>
            </a:pPr>
            <a:endParaRPr lang="en-US" sz="3200" b="1" dirty="0"/>
          </a:p>
          <a:p>
            <a:pPr algn="just">
              <a:buFont typeface="Wingdings" panose="05000000000000000000" pitchFamily="2" charset="2"/>
              <a:buChar char="Ø"/>
            </a:pPr>
            <a:endParaRPr lang="en-US" sz="3200" b="1" dirty="0"/>
          </a:p>
          <a:p>
            <a:pPr marL="59436" indent="0" algn="just">
              <a:buNone/>
            </a:pPr>
            <a:endParaRPr lang="en-US" sz="2400" b="1" dirty="0"/>
          </a:p>
          <a:p>
            <a:pPr marL="59436" indent="0" algn="just">
              <a:buNone/>
            </a:pPr>
            <a:endParaRPr lang="en-US" sz="2800" b="1" dirty="0"/>
          </a:p>
          <a:p>
            <a:pPr marL="59436" indent="0" algn="just">
              <a:buNone/>
            </a:pPr>
            <a:endParaRPr lang="en-US" sz="2800" b="1" dirty="0"/>
          </a:p>
          <a:p>
            <a:pPr marL="59436" indent="0" algn="just">
              <a:buNone/>
            </a:pPr>
            <a:endParaRPr lang="en-US" sz="2800" b="1" dirty="0"/>
          </a:p>
        </p:txBody>
      </p:sp>
    </p:spTree>
    <p:extLst>
      <p:ext uri="{BB962C8B-B14F-4D97-AF65-F5344CB8AC3E}">
        <p14:creationId xmlns:p14="http://schemas.microsoft.com/office/powerpoint/2010/main" val="362649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EF58C-138C-55F4-DA77-4C3F06C81A1C}"/>
              </a:ext>
            </a:extLst>
          </p:cNvPr>
          <p:cNvSpPr>
            <a:spLocks noGrp="1"/>
          </p:cNvSpPr>
          <p:nvPr>
            <p:ph type="title"/>
          </p:nvPr>
        </p:nvSpPr>
        <p:spPr>
          <a:xfrm>
            <a:off x="1015092" y="626836"/>
            <a:ext cx="9779183" cy="877569"/>
          </a:xfrm>
        </p:spPr>
        <p:txBody>
          <a:bodyPr/>
          <a:lstStyle/>
          <a:p>
            <a:pPr algn="ctr"/>
            <a:r>
              <a:rPr lang="en-US" sz="5400" dirty="0"/>
              <a:t>E-Commerce Overview</a:t>
            </a:r>
          </a:p>
        </p:txBody>
      </p:sp>
      <p:sp>
        <p:nvSpPr>
          <p:cNvPr id="3" name="Content Placeholder 2">
            <a:extLst>
              <a:ext uri="{FF2B5EF4-FFF2-40B4-BE49-F238E27FC236}">
                <a16:creationId xmlns:a16="http://schemas.microsoft.com/office/drawing/2014/main" id="{9B5DDE7C-335B-FD23-E1E6-CDCB99B7878C}"/>
              </a:ext>
            </a:extLst>
          </p:cNvPr>
          <p:cNvSpPr>
            <a:spLocks noGrp="1"/>
          </p:cNvSpPr>
          <p:nvPr>
            <p:ph idx="14"/>
          </p:nvPr>
        </p:nvSpPr>
        <p:spPr>
          <a:xfrm>
            <a:off x="685801" y="2696256"/>
            <a:ext cx="9459685" cy="3824287"/>
          </a:xfrm>
        </p:spPr>
        <p:txBody>
          <a:bodyPr>
            <a:normAutofit/>
          </a:bodyPr>
          <a:lstStyle/>
          <a:p>
            <a:pPr marL="59436" indent="0" algn="just">
              <a:buNone/>
            </a:pPr>
            <a:r>
              <a:rPr lang="en-US" sz="3200" b="1" dirty="0"/>
              <a:t>History of E-Commerce</a:t>
            </a:r>
          </a:p>
          <a:p>
            <a:pPr algn="just">
              <a:buFont typeface="Wingdings" panose="05000000000000000000" pitchFamily="2" charset="2"/>
              <a:buChar char="Ø"/>
            </a:pPr>
            <a:r>
              <a:rPr lang="en-US" sz="2800" dirty="0"/>
              <a:t>E-commerce began in the 1960s with Electronic Data Interchange (EDI). Key milestones include the first online shopping system in 1979, the rise of the internet in the 1990s with Amazon and eBay, and the growth of PayPal and Shopify in the 2000s. The 2010s saw mobile and social media commerce. The 2020s focus on AI, AR, and sustainability, accelerated by the COVID-19 pandemic.</a:t>
            </a:r>
            <a:endParaRPr lang="en-US" sz="3200" b="1" dirty="0"/>
          </a:p>
          <a:p>
            <a:pPr marL="59436" indent="0" algn="just">
              <a:buNone/>
            </a:pPr>
            <a:endParaRPr lang="en-US" sz="3200" b="1" dirty="0"/>
          </a:p>
          <a:p>
            <a:pPr marL="59436" indent="0" algn="just">
              <a:buNone/>
            </a:pPr>
            <a:endParaRPr lang="en-US" sz="3200" b="1" dirty="0"/>
          </a:p>
          <a:p>
            <a:pPr marL="59436" indent="0" algn="just">
              <a:buNone/>
            </a:pPr>
            <a:endParaRPr lang="en-US" sz="3200" b="1" dirty="0"/>
          </a:p>
          <a:p>
            <a:pPr algn="just">
              <a:buFont typeface="Wingdings" panose="05000000000000000000" pitchFamily="2" charset="2"/>
              <a:buChar char="Ø"/>
            </a:pPr>
            <a:endParaRPr lang="en-US" sz="3200" b="1" dirty="0"/>
          </a:p>
          <a:p>
            <a:pPr marL="59436" indent="0" algn="just">
              <a:buNone/>
            </a:pPr>
            <a:endParaRPr lang="en-US" sz="2400" b="1" dirty="0"/>
          </a:p>
          <a:p>
            <a:pPr marL="59436" indent="0" algn="just">
              <a:buNone/>
            </a:pPr>
            <a:endParaRPr lang="en-US" sz="2800" b="1" dirty="0"/>
          </a:p>
          <a:p>
            <a:pPr marL="59436" indent="0" algn="just">
              <a:buNone/>
            </a:pPr>
            <a:endParaRPr lang="en-US" sz="2800" b="1" dirty="0"/>
          </a:p>
          <a:p>
            <a:pPr marL="59436" indent="0" algn="just">
              <a:buNone/>
            </a:pPr>
            <a:endParaRPr lang="en-US" sz="2800" b="1" dirty="0"/>
          </a:p>
        </p:txBody>
      </p:sp>
    </p:spTree>
    <p:extLst>
      <p:ext uri="{BB962C8B-B14F-4D97-AF65-F5344CB8AC3E}">
        <p14:creationId xmlns:p14="http://schemas.microsoft.com/office/powerpoint/2010/main" val="3206116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4CFB73D-B7C9-A177-04F3-E48E841A875E}"/>
              </a:ext>
            </a:extLst>
          </p:cNvPr>
          <p:cNvSpPr>
            <a:spLocks noGrp="1"/>
          </p:cNvSpPr>
          <p:nvPr>
            <p:ph type="title"/>
          </p:nvPr>
        </p:nvSpPr>
        <p:spPr>
          <a:xfrm>
            <a:off x="1331592" y="330210"/>
            <a:ext cx="9779183" cy="1122428"/>
          </a:xfrm>
        </p:spPr>
        <p:txBody>
          <a:bodyPr/>
          <a:lstStyle/>
          <a:p>
            <a:pPr algn="ctr"/>
            <a:r>
              <a:rPr lang="en-US" sz="5400" dirty="0"/>
              <a:t>Types of E-Commerce</a:t>
            </a:r>
          </a:p>
        </p:txBody>
      </p:sp>
      <p:sp>
        <p:nvSpPr>
          <p:cNvPr id="2" name="Hexagon 1">
            <a:extLst>
              <a:ext uri="{FF2B5EF4-FFF2-40B4-BE49-F238E27FC236}">
                <a16:creationId xmlns:a16="http://schemas.microsoft.com/office/drawing/2014/main" id="{8A93A61D-86A2-0F2C-03F9-BFE7E86D9B36}"/>
              </a:ext>
            </a:extLst>
          </p:cNvPr>
          <p:cNvSpPr/>
          <p:nvPr/>
        </p:nvSpPr>
        <p:spPr>
          <a:xfrm>
            <a:off x="3559628" y="2111827"/>
            <a:ext cx="1926771" cy="1730829"/>
          </a:xfrm>
          <a:prstGeom prst="hexagon">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C2B</a:t>
            </a:r>
          </a:p>
          <a:p>
            <a:pPr algn="ctr"/>
            <a:r>
              <a:rPr lang="en-US" dirty="0"/>
              <a:t>(Consumer-to-Business)</a:t>
            </a:r>
            <a:endParaRPr lang="en-IN" dirty="0"/>
          </a:p>
        </p:txBody>
      </p:sp>
      <p:sp>
        <p:nvSpPr>
          <p:cNvPr id="5" name="Hexagon 4">
            <a:extLst>
              <a:ext uri="{FF2B5EF4-FFF2-40B4-BE49-F238E27FC236}">
                <a16:creationId xmlns:a16="http://schemas.microsoft.com/office/drawing/2014/main" id="{303832B3-B6AF-7820-459C-125FB51E174D}"/>
              </a:ext>
            </a:extLst>
          </p:cNvPr>
          <p:cNvSpPr/>
          <p:nvPr/>
        </p:nvSpPr>
        <p:spPr>
          <a:xfrm>
            <a:off x="3559628" y="4103912"/>
            <a:ext cx="1926771" cy="1730829"/>
          </a:xfrm>
          <a:prstGeom prst="hexagon">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B2C</a:t>
            </a:r>
          </a:p>
          <a:p>
            <a:pPr algn="ctr"/>
            <a:r>
              <a:rPr lang="en-US" dirty="0"/>
              <a:t>(Business-to-Consumer)</a:t>
            </a:r>
            <a:endParaRPr lang="en-IN" dirty="0"/>
          </a:p>
        </p:txBody>
      </p:sp>
      <p:sp>
        <p:nvSpPr>
          <p:cNvPr id="7" name="Hexagon 6">
            <a:extLst>
              <a:ext uri="{FF2B5EF4-FFF2-40B4-BE49-F238E27FC236}">
                <a16:creationId xmlns:a16="http://schemas.microsoft.com/office/drawing/2014/main" id="{CB2D23DD-979D-E257-97F4-FE6BDEDB644B}"/>
              </a:ext>
            </a:extLst>
          </p:cNvPr>
          <p:cNvSpPr/>
          <p:nvPr/>
        </p:nvSpPr>
        <p:spPr>
          <a:xfrm>
            <a:off x="1861457" y="3107870"/>
            <a:ext cx="1926771" cy="1730829"/>
          </a:xfrm>
          <a:prstGeom prst="hexagon">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B2B</a:t>
            </a:r>
          </a:p>
          <a:p>
            <a:pPr algn="ctr"/>
            <a:r>
              <a:rPr lang="en-US" dirty="0"/>
              <a:t>(Business-to-Business)</a:t>
            </a:r>
            <a:endParaRPr lang="en-IN" dirty="0"/>
          </a:p>
        </p:txBody>
      </p:sp>
      <p:sp>
        <p:nvSpPr>
          <p:cNvPr id="8" name="Hexagon 7">
            <a:extLst>
              <a:ext uri="{FF2B5EF4-FFF2-40B4-BE49-F238E27FC236}">
                <a16:creationId xmlns:a16="http://schemas.microsoft.com/office/drawing/2014/main" id="{2CA19C42-7042-8478-AB9C-03C58B47A2A3}"/>
              </a:ext>
            </a:extLst>
          </p:cNvPr>
          <p:cNvSpPr/>
          <p:nvPr/>
        </p:nvSpPr>
        <p:spPr>
          <a:xfrm>
            <a:off x="5257799" y="3107869"/>
            <a:ext cx="1926771" cy="1730829"/>
          </a:xfrm>
          <a:prstGeom prst="hexagon">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p>
          <a:p>
            <a:pPr algn="ctr"/>
            <a:r>
              <a:rPr lang="en-US" b="1" dirty="0"/>
              <a:t>C2C</a:t>
            </a:r>
          </a:p>
          <a:p>
            <a:pPr algn="ctr"/>
            <a:r>
              <a:rPr lang="en-US" dirty="0"/>
              <a:t>(Consumer-to-Consumer)</a:t>
            </a:r>
            <a:endParaRPr lang="en-IN" dirty="0"/>
          </a:p>
          <a:p>
            <a:pPr algn="ctr"/>
            <a:endParaRPr lang="en-IN" dirty="0"/>
          </a:p>
        </p:txBody>
      </p:sp>
      <p:sp>
        <p:nvSpPr>
          <p:cNvPr id="9" name="Hexagon 8">
            <a:extLst>
              <a:ext uri="{FF2B5EF4-FFF2-40B4-BE49-F238E27FC236}">
                <a16:creationId xmlns:a16="http://schemas.microsoft.com/office/drawing/2014/main" id="{6C1D70AB-E1B1-E1D2-1F5E-643AE7FA389A}"/>
              </a:ext>
            </a:extLst>
          </p:cNvPr>
          <p:cNvSpPr/>
          <p:nvPr/>
        </p:nvSpPr>
        <p:spPr>
          <a:xfrm>
            <a:off x="6955970" y="2128153"/>
            <a:ext cx="1926771" cy="1730829"/>
          </a:xfrm>
          <a:prstGeom prst="hexagon">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b="1" dirty="0"/>
              <a:t>B2A</a:t>
            </a:r>
          </a:p>
          <a:p>
            <a:pPr algn="ctr"/>
            <a:r>
              <a:rPr lang="en-US" dirty="0"/>
              <a:t>(Business-to-Administration)</a:t>
            </a:r>
          </a:p>
          <a:p>
            <a:pPr algn="ctr"/>
            <a:endParaRPr lang="en-IN" dirty="0"/>
          </a:p>
        </p:txBody>
      </p:sp>
      <p:sp>
        <p:nvSpPr>
          <p:cNvPr id="10" name="Hexagon 9">
            <a:extLst>
              <a:ext uri="{FF2B5EF4-FFF2-40B4-BE49-F238E27FC236}">
                <a16:creationId xmlns:a16="http://schemas.microsoft.com/office/drawing/2014/main" id="{A915321B-9AB1-92A7-A3CE-EC5ED89D2952}"/>
              </a:ext>
            </a:extLst>
          </p:cNvPr>
          <p:cNvSpPr/>
          <p:nvPr/>
        </p:nvSpPr>
        <p:spPr>
          <a:xfrm>
            <a:off x="6983183" y="4087585"/>
            <a:ext cx="1926771" cy="1730829"/>
          </a:xfrm>
          <a:prstGeom prst="hexagon">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A2B</a:t>
            </a:r>
          </a:p>
          <a:p>
            <a:pPr algn="ctr"/>
            <a:r>
              <a:rPr lang="en-US" dirty="0"/>
              <a:t>(Administration-to-Business)</a:t>
            </a:r>
            <a:endParaRPr lang="en-IN" dirty="0"/>
          </a:p>
        </p:txBody>
      </p:sp>
      <p:sp>
        <p:nvSpPr>
          <p:cNvPr id="11" name="Hexagon 10">
            <a:extLst>
              <a:ext uri="{FF2B5EF4-FFF2-40B4-BE49-F238E27FC236}">
                <a16:creationId xmlns:a16="http://schemas.microsoft.com/office/drawing/2014/main" id="{018DAB88-C5A8-627F-DBFC-A806B9685C2D}"/>
              </a:ext>
            </a:extLst>
          </p:cNvPr>
          <p:cNvSpPr/>
          <p:nvPr/>
        </p:nvSpPr>
        <p:spPr>
          <a:xfrm>
            <a:off x="8708567" y="3107869"/>
            <a:ext cx="1926771" cy="1730829"/>
          </a:xfrm>
          <a:prstGeom prst="hexagon">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Mobile</a:t>
            </a:r>
          </a:p>
          <a:p>
            <a:pPr algn="ctr"/>
            <a:r>
              <a:rPr lang="en-US" dirty="0"/>
              <a:t>E-Commerce</a:t>
            </a:r>
            <a:endParaRPr lang="en-IN" dirty="0"/>
          </a:p>
        </p:txBody>
      </p:sp>
    </p:spTree>
    <p:extLst>
      <p:ext uri="{BB962C8B-B14F-4D97-AF65-F5344CB8AC3E}">
        <p14:creationId xmlns:p14="http://schemas.microsoft.com/office/powerpoint/2010/main" val="2652102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6BC9DE8-A5CC-4BE1-0DE5-CB15D01A7919}"/>
              </a:ext>
            </a:extLst>
          </p:cNvPr>
          <p:cNvSpPr>
            <a:spLocks noGrp="1"/>
          </p:cNvSpPr>
          <p:nvPr>
            <p:ph type="subTitle" idx="1"/>
          </p:nvPr>
        </p:nvSpPr>
        <p:spPr>
          <a:xfrm>
            <a:off x="4125686" y="1960578"/>
            <a:ext cx="6955973" cy="3635829"/>
          </a:xfrm>
        </p:spPr>
        <p:txBody>
          <a:bodyPr/>
          <a:lstStyle/>
          <a:p>
            <a:pPr algn="just"/>
            <a:r>
              <a:rPr lang="en-US" sz="2400" dirty="0"/>
              <a:t>Amazon is one of the world's largest e-commerce platforms, allowing individuals and businesses to buy and sell a vast array of products online. It provides a user-friendly interface for browsing, purchasing, and delivering goods to customers worldwide. Additionally, Amazon offers features such as customer reviews, personalized recommendations, and fast shipping options through services like Amazon Prime.</a:t>
            </a:r>
          </a:p>
        </p:txBody>
      </p:sp>
      <p:pic>
        <p:nvPicPr>
          <p:cNvPr id="1026" name="Picture 2" descr="Free High-Quality White Amazon Logo CIrcle for Creative Design">
            <a:extLst>
              <a:ext uri="{FF2B5EF4-FFF2-40B4-BE49-F238E27FC236}">
                <a16:creationId xmlns:a16="http://schemas.microsoft.com/office/drawing/2014/main" id="{5D2E67E7-D55D-3580-9B85-B2AFB67402F4}"/>
              </a:ext>
            </a:extLst>
          </p:cNvPr>
          <p:cNvPicPr>
            <a:picLocks noGrp="1" noChangeAspect="1" noChangeArrowheads="1"/>
          </p:cNvPicPr>
          <p:nvPr>
            <p:ph type="pic" sz="quarter" idx="10"/>
          </p:nvPr>
        </p:nvPicPr>
        <p:blipFill>
          <a:blip r:embed="rId3">
            <a:extLst>
              <a:ext uri="{28A0092B-C50C-407E-A947-70E740481C1C}">
                <a14:useLocalDpi xmlns:a14="http://schemas.microsoft.com/office/drawing/2010/main" val="0"/>
              </a:ext>
            </a:extLst>
          </a:blip>
          <a:srcRect l="228" r="228"/>
          <a:stretch>
            <a:fillRect/>
          </a:stretch>
        </p:blipFill>
        <p:spPr bwMode="auto">
          <a:xfrm>
            <a:off x="0" y="1451803"/>
            <a:ext cx="4125686" cy="414460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757C3578-54A0-527D-68BD-A59DAFBF5A2D}"/>
              </a:ext>
            </a:extLst>
          </p:cNvPr>
          <p:cNvSpPr txBox="1"/>
          <p:nvPr/>
        </p:nvSpPr>
        <p:spPr>
          <a:xfrm>
            <a:off x="4125686" y="430596"/>
            <a:ext cx="3407228" cy="923330"/>
          </a:xfrm>
          <a:prstGeom prst="rect">
            <a:avLst/>
          </a:prstGeom>
          <a:noFill/>
        </p:spPr>
        <p:txBody>
          <a:bodyPr wrap="square">
            <a:spAutoFit/>
          </a:bodyPr>
          <a:lstStyle/>
          <a:p>
            <a:pPr algn="just"/>
            <a:r>
              <a:rPr lang="en-US" sz="5400" b="1" dirty="0"/>
              <a:t>Amazon</a:t>
            </a:r>
            <a:endParaRPr lang="en-IN" sz="5400" b="1" dirty="0"/>
          </a:p>
        </p:txBody>
      </p:sp>
    </p:spTree>
    <p:extLst>
      <p:ext uri="{BB962C8B-B14F-4D97-AF65-F5344CB8AC3E}">
        <p14:creationId xmlns:p14="http://schemas.microsoft.com/office/powerpoint/2010/main" val="779750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B8E8191-1D49-ED33-BFD5-D4E992C8AF1D}"/>
              </a:ext>
            </a:extLst>
          </p:cNvPr>
          <p:cNvSpPr txBox="1"/>
          <p:nvPr/>
        </p:nvSpPr>
        <p:spPr>
          <a:xfrm>
            <a:off x="3039290" y="490247"/>
            <a:ext cx="5418910" cy="83099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a:spAutoFit/>
          </a:bodyPr>
          <a:lstStyle/>
          <a:p>
            <a:pPr algn="just"/>
            <a:r>
              <a:rPr lang="en-US" sz="4800" b="1" dirty="0"/>
              <a:t>Home Page View</a:t>
            </a:r>
            <a:endParaRPr lang="en-IN" sz="4800" b="1" dirty="0"/>
          </a:p>
        </p:txBody>
      </p:sp>
      <p:pic>
        <p:nvPicPr>
          <p:cNvPr id="11" name="Picture 10">
            <a:extLst>
              <a:ext uri="{FF2B5EF4-FFF2-40B4-BE49-F238E27FC236}">
                <a16:creationId xmlns:a16="http://schemas.microsoft.com/office/drawing/2014/main" id="{861DDF03-C250-2372-057B-640FED852DBB}"/>
              </a:ext>
            </a:extLst>
          </p:cNvPr>
          <p:cNvPicPr>
            <a:picLocks noChangeAspect="1"/>
          </p:cNvPicPr>
          <p:nvPr/>
        </p:nvPicPr>
        <p:blipFill>
          <a:blip r:embed="rId3"/>
          <a:stretch>
            <a:fillRect/>
          </a:stretch>
        </p:blipFill>
        <p:spPr>
          <a:xfrm>
            <a:off x="925286" y="1709632"/>
            <a:ext cx="10341428" cy="4930653"/>
          </a:xfrm>
          <a:prstGeom prst="rect">
            <a:avLst/>
          </a:prstGeom>
        </p:spPr>
      </p:pic>
    </p:spTree>
    <p:extLst>
      <p:ext uri="{BB962C8B-B14F-4D97-AF65-F5344CB8AC3E}">
        <p14:creationId xmlns:p14="http://schemas.microsoft.com/office/powerpoint/2010/main" val="907915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a:extLst>
              <a:ext uri="{FF2B5EF4-FFF2-40B4-BE49-F238E27FC236}">
                <a16:creationId xmlns:a16="http://schemas.microsoft.com/office/drawing/2014/main" id="{C2693A04-F1A3-168E-DAFE-6220BD3BCA26}"/>
              </a:ext>
            </a:extLst>
          </p:cNvPr>
          <p:cNvSpPr>
            <a:spLocks noGrp="1"/>
          </p:cNvSpPr>
          <p:nvPr>
            <p:ph type="title"/>
          </p:nvPr>
        </p:nvSpPr>
        <p:spPr>
          <a:xfrm>
            <a:off x="1298122" y="370114"/>
            <a:ext cx="8499022" cy="915600"/>
          </a:xfrm>
        </p:spPr>
        <p:txBody>
          <a:bodyPr/>
          <a:lstStyle/>
          <a:p>
            <a:pPr algn="ctr"/>
            <a:r>
              <a:rPr lang="en-US" sz="5400" dirty="0"/>
              <a:t>Features of AWS</a:t>
            </a:r>
            <a:endParaRPr lang="en-IN" sz="5400" dirty="0"/>
          </a:p>
        </p:txBody>
      </p:sp>
      <p:sp>
        <p:nvSpPr>
          <p:cNvPr id="22" name="Arrow: Pentagon 21">
            <a:extLst>
              <a:ext uri="{FF2B5EF4-FFF2-40B4-BE49-F238E27FC236}">
                <a16:creationId xmlns:a16="http://schemas.microsoft.com/office/drawing/2014/main" id="{BA3DADDA-89B1-7D10-B7BD-620722AF1ED9}"/>
              </a:ext>
            </a:extLst>
          </p:cNvPr>
          <p:cNvSpPr/>
          <p:nvPr/>
        </p:nvSpPr>
        <p:spPr>
          <a:xfrm>
            <a:off x="8490855" y="1501629"/>
            <a:ext cx="3233059" cy="2045316"/>
          </a:xfrm>
          <a:prstGeom prst="homePlat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Personalized Recommendations</a:t>
            </a:r>
          </a:p>
        </p:txBody>
      </p:sp>
      <p:sp>
        <p:nvSpPr>
          <p:cNvPr id="23" name="Arrow: Pentagon 22">
            <a:extLst>
              <a:ext uri="{FF2B5EF4-FFF2-40B4-BE49-F238E27FC236}">
                <a16:creationId xmlns:a16="http://schemas.microsoft.com/office/drawing/2014/main" id="{114FB136-AE9D-5A0B-5D3D-A7AC37F8E81D}"/>
              </a:ext>
            </a:extLst>
          </p:cNvPr>
          <p:cNvSpPr/>
          <p:nvPr/>
        </p:nvSpPr>
        <p:spPr>
          <a:xfrm>
            <a:off x="8490855" y="3799114"/>
            <a:ext cx="3233059" cy="2045316"/>
          </a:xfrm>
          <a:prstGeom prst="homePlat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t>Alexa and Echo Devices</a:t>
            </a:r>
            <a:endParaRPr lang="en-IN" sz="2000" b="1" dirty="0"/>
          </a:p>
        </p:txBody>
      </p:sp>
      <p:sp>
        <p:nvSpPr>
          <p:cNvPr id="24" name="Arrow: Pentagon 23">
            <a:extLst>
              <a:ext uri="{FF2B5EF4-FFF2-40B4-BE49-F238E27FC236}">
                <a16:creationId xmlns:a16="http://schemas.microsoft.com/office/drawing/2014/main" id="{CF435B0E-F003-642C-AA34-50C6FE92842B}"/>
              </a:ext>
            </a:extLst>
          </p:cNvPr>
          <p:cNvSpPr/>
          <p:nvPr/>
        </p:nvSpPr>
        <p:spPr>
          <a:xfrm>
            <a:off x="4936670" y="1519756"/>
            <a:ext cx="3233059" cy="2045316"/>
          </a:xfrm>
          <a:prstGeom prst="homePlat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t>Reviews and Ratings</a:t>
            </a:r>
            <a:endParaRPr lang="en-IN" sz="2000" b="1" dirty="0"/>
          </a:p>
        </p:txBody>
      </p:sp>
      <p:sp>
        <p:nvSpPr>
          <p:cNvPr id="25" name="Arrow: Pentagon 24">
            <a:extLst>
              <a:ext uri="{FF2B5EF4-FFF2-40B4-BE49-F238E27FC236}">
                <a16:creationId xmlns:a16="http://schemas.microsoft.com/office/drawing/2014/main" id="{CE3D8292-7FE9-5A59-ACC5-391C09277351}"/>
              </a:ext>
            </a:extLst>
          </p:cNvPr>
          <p:cNvSpPr/>
          <p:nvPr/>
        </p:nvSpPr>
        <p:spPr>
          <a:xfrm>
            <a:off x="4936670" y="3799114"/>
            <a:ext cx="3233059" cy="2045316"/>
          </a:xfrm>
          <a:prstGeom prst="homePlat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t>Advertising</a:t>
            </a:r>
            <a:endParaRPr lang="en-IN" sz="2000" b="1" dirty="0"/>
          </a:p>
        </p:txBody>
      </p:sp>
      <p:sp>
        <p:nvSpPr>
          <p:cNvPr id="26" name="Arrow: Pentagon 25">
            <a:extLst>
              <a:ext uri="{FF2B5EF4-FFF2-40B4-BE49-F238E27FC236}">
                <a16:creationId xmlns:a16="http://schemas.microsoft.com/office/drawing/2014/main" id="{9F23DEB3-846E-A36A-3A49-151B11184A42}"/>
              </a:ext>
            </a:extLst>
          </p:cNvPr>
          <p:cNvSpPr/>
          <p:nvPr/>
        </p:nvSpPr>
        <p:spPr>
          <a:xfrm>
            <a:off x="1382485" y="1501629"/>
            <a:ext cx="3233059" cy="2045316"/>
          </a:xfrm>
          <a:prstGeom prst="homePlat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t>Product Selection</a:t>
            </a:r>
            <a:endParaRPr lang="en-IN" sz="2000" b="1" dirty="0"/>
          </a:p>
        </p:txBody>
      </p:sp>
      <p:sp>
        <p:nvSpPr>
          <p:cNvPr id="28" name="Arrow: Pentagon 27">
            <a:extLst>
              <a:ext uri="{FF2B5EF4-FFF2-40B4-BE49-F238E27FC236}">
                <a16:creationId xmlns:a16="http://schemas.microsoft.com/office/drawing/2014/main" id="{0A065D9A-C33C-6286-CD4D-D035D7120696}"/>
              </a:ext>
            </a:extLst>
          </p:cNvPr>
          <p:cNvSpPr/>
          <p:nvPr/>
        </p:nvSpPr>
        <p:spPr>
          <a:xfrm>
            <a:off x="1382484" y="3799114"/>
            <a:ext cx="3233059" cy="2045316"/>
          </a:xfrm>
          <a:prstGeom prst="homePlat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t>Amazon Prime</a:t>
            </a:r>
            <a:endParaRPr lang="en-IN" sz="2000" b="1" dirty="0"/>
          </a:p>
        </p:txBody>
      </p:sp>
    </p:spTree>
    <p:extLst>
      <p:ext uri="{BB962C8B-B14F-4D97-AF65-F5344CB8AC3E}">
        <p14:creationId xmlns:p14="http://schemas.microsoft.com/office/powerpoint/2010/main" val="2222479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48DD4-4828-CE87-0C5C-42BE175E8DA5}"/>
              </a:ext>
            </a:extLst>
          </p:cNvPr>
          <p:cNvSpPr>
            <a:spLocks noGrp="1"/>
          </p:cNvSpPr>
          <p:nvPr>
            <p:ph type="title"/>
          </p:nvPr>
        </p:nvSpPr>
        <p:spPr>
          <a:xfrm>
            <a:off x="1572613" y="304800"/>
            <a:ext cx="9645041" cy="1077686"/>
          </a:xfrm>
        </p:spPr>
        <p:txBody>
          <a:bodyPr/>
          <a:lstStyle/>
          <a:p>
            <a:pPr algn="ctr"/>
            <a:r>
              <a:rPr lang="en-US" sz="5400" dirty="0"/>
              <a:t>Wow Factor in E-Commerce</a:t>
            </a:r>
          </a:p>
        </p:txBody>
      </p:sp>
      <p:sp>
        <p:nvSpPr>
          <p:cNvPr id="10" name="Rectangle: Folded Corner 9">
            <a:extLst>
              <a:ext uri="{FF2B5EF4-FFF2-40B4-BE49-F238E27FC236}">
                <a16:creationId xmlns:a16="http://schemas.microsoft.com/office/drawing/2014/main" id="{31835855-4C00-8711-6354-BC2CC08D41D4}"/>
              </a:ext>
            </a:extLst>
          </p:cNvPr>
          <p:cNvSpPr/>
          <p:nvPr/>
        </p:nvSpPr>
        <p:spPr>
          <a:xfrm>
            <a:off x="1970314" y="1687286"/>
            <a:ext cx="1578430" cy="1491342"/>
          </a:xfrm>
          <a:prstGeom prst="foldedCorner">
            <a:avLst/>
          </a:prstGeom>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a:p>
            <a:pPr algn="ctr"/>
            <a:r>
              <a:rPr lang="en-IN" b="1" dirty="0"/>
              <a:t>User</a:t>
            </a:r>
          </a:p>
          <a:p>
            <a:pPr algn="ctr"/>
            <a:r>
              <a:rPr lang="en-IN" b="1" dirty="0"/>
              <a:t>Experience</a:t>
            </a:r>
          </a:p>
          <a:p>
            <a:pPr algn="ctr"/>
            <a:r>
              <a:rPr lang="en-IN" b="1" dirty="0"/>
              <a:t>(UX)</a:t>
            </a:r>
          </a:p>
          <a:p>
            <a:pPr algn="ctr"/>
            <a:r>
              <a:rPr lang="en-IN" b="1" dirty="0"/>
              <a:t>Design</a:t>
            </a:r>
          </a:p>
        </p:txBody>
      </p:sp>
      <p:sp>
        <p:nvSpPr>
          <p:cNvPr id="11" name="Rectangle: Folded Corner 10">
            <a:extLst>
              <a:ext uri="{FF2B5EF4-FFF2-40B4-BE49-F238E27FC236}">
                <a16:creationId xmlns:a16="http://schemas.microsoft.com/office/drawing/2014/main" id="{FFBBDAC8-111B-D330-EE62-05D882E16E76}"/>
              </a:ext>
            </a:extLst>
          </p:cNvPr>
          <p:cNvSpPr/>
          <p:nvPr/>
        </p:nvSpPr>
        <p:spPr>
          <a:xfrm>
            <a:off x="4359728" y="1687286"/>
            <a:ext cx="1578430" cy="1491342"/>
          </a:xfrm>
          <a:prstGeom prst="foldedCorner">
            <a:avLst/>
          </a:prstGeom>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dirty="0"/>
          </a:p>
          <a:p>
            <a:pPr algn="ctr"/>
            <a:r>
              <a:rPr lang="en-IN" b="1" dirty="0"/>
              <a:t>Product </a:t>
            </a:r>
          </a:p>
          <a:p>
            <a:pPr algn="ctr"/>
            <a:r>
              <a:rPr lang="en-IN" b="1" dirty="0"/>
              <a:t>Presentation</a:t>
            </a:r>
          </a:p>
        </p:txBody>
      </p:sp>
      <p:sp>
        <p:nvSpPr>
          <p:cNvPr id="12" name="Rectangle: Folded Corner 11">
            <a:extLst>
              <a:ext uri="{FF2B5EF4-FFF2-40B4-BE49-F238E27FC236}">
                <a16:creationId xmlns:a16="http://schemas.microsoft.com/office/drawing/2014/main" id="{2A469F2D-13B1-3874-507B-12E20B274E0B}"/>
              </a:ext>
            </a:extLst>
          </p:cNvPr>
          <p:cNvSpPr/>
          <p:nvPr/>
        </p:nvSpPr>
        <p:spPr>
          <a:xfrm>
            <a:off x="6749142" y="1687286"/>
            <a:ext cx="1578430" cy="1491342"/>
          </a:xfrm>
          <a:prstGeom prst="foldedCorner">
            <a:avLst/>
          </a:prstGeom>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dirty="0"/>
          </a:p>
          <a:p>
            <a:pPr algn="ctr"/>
            <a:r>
              <a:rPr lang="en-IN" b="1" dirty="0"/>
              <a:t>Customer</a:t>
            </a:r>
          </a:p>
          <a:p>
            <a:pPr algn="ctr"/>
            <a:r>
              <a:rPr lang="en-IN" b="1" dirty="0"/>
              <a:t>Engagement</a:t>
            </a:r>
          </a:p>
        </p:txBody>
      </p:sp>
      <p:sp>
        <p:nvSpPr>
          <p:cNvPr id="13" name="Rectangle: Folded Corner 12">
            <a:extLst>
              <a:ext uri="{FF2B5EF4-FFF2-40B4-BE49-F238E27FC236}">
                <a16:creationId xmlns:a16="http://schemas.microsoft.com/office/drawing/2014/main" id="{4DF3560D-0BED-44B4-687A-E460CDD76864}"/>
              </a:ext>
            </a:extLst>
          </p:cNvPr>
          <p:cNvSpPr/>
          <p:nvPr/>
        </p:nvSpPr>
        <p:spPr>
          <a:xfrm>
            <a:off x="9296400" y="1687286"/>
            <a:ext cx="1578430" cy="1491342"/>
          </a:xfrm>
          <a:prstGeom prst="foldedCorner">
            <a:avLst/>
          </a:prstGeom>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dirty="0"/>
          </a:p>
          <a:p>
            <a:pPr algn="ctr"/>
            <a:r>
              <a:rPr lang="en-IN" b="1" dirty="0"/>
              <a:t>Shipping</a:t>
            </a:r>
          </a:p>
          <a:p>
            <a:pPr algn="ctr"/>
            <a:r>
              <a:rPr lang="en-IN" b="1" dirty="0"/>
              <a:t>and</a:t>
            </a:r>
          </a:p>
          <a:p>
            <a:pPr algn="ctr"/>
            <a:r>
              <a:rPr lang="en-IN" b="1" dirty="0"/>
              <a:t>Delivery</a:t>
            </a:r>
          </a:p>
        </p:txBody>
      </p:sp>
      <p:sp>
        <p:nvSpPr>
          <p:cNvPr id="14" name="Rectangle: Folded Corner 13">
            <a:extLst>
              <a:ext uri="{FF2B5EF4-FFF2-40B4-BE49-F238E27FC236}">
                <a16:creationId xmlns:a16="http://schemas.microsoft.com/office/drawing/2014/main" id="{A6DBF156-4C60-A92B-5E55-90E974C14DD2}"/>
              </a:ext>
            </a:extLst>
          </p:cNvPr>
          <p:cNvSpPr/>
          <p:nvPr/>
        </p:nvSpPr>
        <p:spPr>
          <a:xfrm>
            <a:off x="1970314" y="3788228"/>
            <a:ext cx="1578430" cy="1491342"/>
          </a:xfrm>
          <a:prstGeom prst="foldedCorner">
            <a:avLst/>
          </a:prstGeom>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dirty="0"/>
          </a:p>
          <a:p>
            <a:pPr algn="ctr"/>
            <a:r>
              <a:rPr lang="en-IN" b="1" dirty="0"/>
              <a:t>Post-Purchase</a:t>
            </a:r>
          </a:p>
          <a:p>
            <a:pPr algn="ctr"/>
            <a:r>
              <a:rPr lang="en-IN" b="1" dirty="0"/>
              <a:t>Service</a:t>
            </a:r>
          </a:p>
        </p:txBody>
      </p:sp>
      <p:sp>
        <p:nvSpPr>
          <p:cNvPr id="15" name="Rectangle: Folded Corner 14">
            <a:extLst>
              <a:ext uri="{FF2B5EF4-FFF2-40B4-BE49-F238E27FC236}">
                <a16:creationId xmlns:a16="http://schemas.microsoft.com/office/drawing/2014/main" id="{B2198E09-72DC-CBDA-3D03-92A700847CA6}"/>
              </a:ext>
            </a:extLst>
          </p:cNvPr>
          <p:cNvSpPr/>
          <p:nvPr/>
        </p:nvSpPr>
        <p:spPr>
          <a:xfrm>
            <a:off x="4359728" y="3788228"/>
            <a:ext cx="1578430" cy="1491342"/>
          </a:xfrm>
          <a:prstGeom prst="foldedCorner">
            <a:avLst/>
          </a:prstGeom>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dirty="0"/>
          </a:p>
          <a:p>
            <a:pPr algn="ctr"/>
            <a:r>
              <a:rPr lang="en-IN" b="1" dirty="0"/>
              <a:t>Customer</a:t>
            </a:r>
          </a:p>
          <a:p>
            <a:pPr algn="ctr"/>
            <a:r>
              <a:rPr lang="en-IN" b="1" dirty="0"/>
              <a:t>Service</a:t>
            </a:r>
          </a:p>
        </p:txBody>
      </p:sp>
      <p:sp>
        <p:nvSpPr>
          <p:cNvPr id="16" name="Rectangle: Folded Corner 15">
            <a:extLst>
              <a:ext uri="{FF2B5EF4-FFF2-40B4-BE49-F238E27FC236}">
                <a16:creationId xmlns:a16="http://schemas.microsoft.com/office/drawing/2014/main" id="{A87F726C-C223-6816-1065-595747A9F5C6}"/>
              </a:ext>
            </a:extLst>
          </p:cNvPr>
          <p:cNvSpPr/>
          <p:nvPr/>
        </p:nvSpPr>
        <p:spPr>
          <a:xfrm>
            <a:off x="6749142" y="3788228"/>
            <a:ext cx="1578430" cy="1491342"/>
          </a:xfrm>
          <a:prstGeom prst="foldedCorner">
            <a:avLst/>
          </a:prstGeom>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dirty="0"/>
          </a:p>
          <a:p>
            <a:pPr algn="ctr"/>
            <a:r>
              <a:rPr lang="en-IN" b="1" dirty="0"/>
              <a:t>Innovative</a:t>
            </a:r>
          </a:p>
          <a:p>
            <a:pPr algn="ctr"/>
            <a:r>
              <a:rPr lang="en-IN" b="1" dirty="0"/>
              <a:t>Features</a:t>
            </a:r>
          </a:p>
        </p:txBody>
      </p:sp>
      <p:sp>
        <p:nvSpPr>
          <p:cNvPr id="17" name="Rectangle: Folded Corner 16">
            <a:extLst>
              <a:ext uri="{FF2B5EF4-FFF2-40B4-BE49-F238E27FC236}">
                <a16:creationId xmlns:a16="http://schemas.microsoft.com/office/drawing/2014/main" id="{B9D30885-1EA6-3214-94EE-1B9233E9ADCD}"/>
              </a:ext>
            </a:extLst>
          </p:cNvPr>
          <p:cNvSpPr/>
          <p:nvPr/>
        </p:nvSpPr>
        <p:spPr>
          <a:xfrm>
            <a:off x="9296400" y="3788228"/>
            <a:ext cx="1578430" cy="1491342"/>
          </a:xfrm>
          <a:prstGeom prst="foldedCorner">
            <a:avLst/>
          </a:prstGeom>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dirty="0"/>
          </a:p>
          <a:p>
            <a:pPr algn="ctr"/>
            <a:r>
              <a:rPr lang="en-IN" b="1" dirty="0"/>
              <a:t>Security</a:t>
            </a:r>
          </a:p>
          <a:p>
            <a:pPr algn="ctr"/>
            <a:r>
              <a:rPr lang="en-IN" b="1" dirty="0"/>
              <a:t>and</a:t>
            </a:r>
          </a:p>
          <a:p>
            <a:pPr algn="ctr"/>
            <a:r>
              <a:rPr lang="en-IN" b="1" dirty="0"/>
              <a:t>Trust</a:t>
            </a:r>
          </a:p>
        </p:txBody>
      </p:sp>
    </p:spTree>
    <p:extLst>
      <p:ext uri="{BB962C8B-B14F-4D97-AF65-F5344CB8AC3E}">
        <p14:creationId xmlns:p14="http://schemas.microsoft.com/office/powerpoint/2010/main" val="3662677160"/>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331398_Win32_SL_V13" id="{C59E605D-C281-4A06-BDA0-E97A35AC3AA8}" vid="{25D1D206-DA25-4050-926A-BD6D3A1B50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5A8381C-73EB-48EA-B45F-7B7C8C7DF409}">
  <ds:schemaRefs>
    <ds:schemaRef ds:uri="http://schemas.microsoft.com/sharepoint/v3/contenttype/forms"/>
  </ds:schemaRefs>
</ds:datastoreItem>
</file>

<file path=customXml/itemProps2.xml><?xml version="1.0" encoding="utf-8"?>
<ds:datastoreItem xmlns:ds="http://schemas.openxmlformats.org/officeDocument/2006/customXml" ds:itemID="{61E98C35-9ECE-4425-BCBA-00E118C705C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5AA6A711-2C3F-4EC0-B88B-62D7408511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Universal presentation</Template>
  <TotalTime>250</TotalTime>
  <Words>402</Words>
  <Application>Microsoft Office PowerPoint</Application>
  <PresentationFormat>Widescreen</PresentationFormat>
  <Paragraphs>112</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Tenorite</vt:lpstr>
      <vt:lpstr>Wingdings</vt:lpstr>
      <vt:lpstr>Custom</vt:lpstr>
      <vt:lpstr>E-Commerce</vt:lpstr>
      <vt:lpstr>Table of Contents</vt:lpstr>
      <vt:lpstr>E-Commerce Overview</vt:lpstr>
      <vt:lpstr>E-Commerce Overview</vt:lpstr>
      <vt:lpstr>Types of E-Commerce</vt:lpstr>
      <vt:lpstr>PowerPoint Presentation</vt:lpstr>
      <vt:lpstr>PowerPoint Presentation</vt:lpstr>
      <vt:lpstr>Features of AWS</vt:lpstr>
      <vt:lpstr>Wow Factor in E-Commerce</vt:lpstr>
      <vt:lpstr>Benefits of E-Commerce</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 Commerce</dc:title>
  <dc:creator>Prajakta Pawar</dc:creator>
  <cp:lastModifiedBy>Prajakta Pawar</cp:lastModifiedBy>
  <cp:revision>6</cp:revision>
  <dcterms:created xsi:type="dcterms:W3CDTF">2024-05-28T07:37:25Z</dcterms:created>
  <dcterms:modified xsi:type="dcterms:W3CDTF">2024-05-29T07:02:01Z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