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82" y="-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JAKTA%20SHINE\Desktop\result10_pig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JAKTA%20SHINE\Desktop\result10_pig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JAKTA%20SHINE\Desktop\result5.csv.txt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JAKTA%20SHINE\Desktop\result5.txt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Sheet1!$A$2:$A$7</c:f>
              <c:numCache>
                <c:formatCode>General</c:formatCode>
                <c:ptCount val="6"/>
                <c:pt idx="1">
                  <c:v>32</c:v>
                </c:pt>
                <c:pt idx="2">
                  <c:v>41</c:v>
                </c:pt>
                <c:pt idx="3">
                  <c:v>89</c:v>
                </c:pt>
                <c:pt idx="4">
                  <c:v>160</c:v>
                </c:pt>
                <c:pt idx="5">
                  <c:v>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1A-4DE1-B363-A153E42028F9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1A-4DE1-B363-A153E42028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8958712"/>
        <c:axId val="388959040"/>
      </c:barChart>
      <c:catAx>
        <c:axId val="3889587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959040"/>
        <c:crosses val="autoZero"/>
        <c:auto val="1"/>
        <c:lblAlgn val="ctr"/>
        <c:lblOffset val="100"/>
        <c:noMultiLvlLbl val="0"/>
      </c:catAx>
      <c:valAx>
        <c:axId val="38895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958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6245978572853832"/>
          <c:y val="2.10970464135021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result10_pig!$B$3</c:f>
              <c:strCache>
                <c:ptCount val="1"/>
                <c:pt idx="0">
                  <c:v>NO OF APPLICANT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C0F-4110-BE57-D49D42BB20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C0F-4110-BE57-D49D42BB20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C0F-4110-BE57-D49D42BB20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C0F-4110-BE57-D49D42BB20A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C0F-4110-BE57-D49D42BB20A2}"/>
              </c:ext>
            </c:extLst>
          </c:dPt>
          <c:dLbls>
            <c:dLbl>
              <c:idx val="4"/>
              <c:layout>
                <c:manualLayout>
                  <c:x val="0.15277777777777768"/>
                  <c:y val="-3.240740740740740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C0F-4110-BE57-D49D42BB20A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result10_pig!$A$4:$A$8</c:f>
              <c:strCache>
                <c:ptCount val="5"/>
                <c:pt idx="0">
                  <c:v>NEW YORK, NEW YORK</c:v>
                </c:pt>
                <c:pt idx="1">
                  <c:v>HOUSTON, TEXAS</c:v>
                </c:pt>
                <c:pt idx="2">
                  <c:v>CHICAGO, ILLINOIS</c:v>
                </c:pt>
                <c:pt idx="3">
                  <c:v>SAN JOSE, CALIFORNIA</c:v>
                </c:pt>
                <c:pt idx="4">
                  <c:v>SAN FRANCISCO, CALIFORNIA</c:v>
                </c:pt>
              </c:strCache>
            </c:strRef>
          </c:cat>
          <c:val>
            <c:numRef>
              <c:f>result10_pig!$B$4:$B$8</c:f>
              <c:numCache>
                <c:formatCode>General</c:formatCode>
                <c:ptCount val="5"/>
                <c:pt idx="0">
                  <c:v>23172</c:v>
                </c:pt>
                <c:pt idx="1">
                  <c:v>8184</c:v>
                </c:pt>
                <c:pt idx="2">
                  <c:v>5188</c:v>
                </c:pt>
                <c:pt idx="3">
                  <c:v>4713</c:v>
                </c:pt>
                <c:pt idx="4">
                  <c:v>4711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C0F-4110-BE57-D49D42BB20A2}"/>
            </c:ext>
          </c:extLst>
        </c:ser>
        <c:ser>
          <c:idx val="1"/>
          <c:order val="1"/>
          <c:tx>
            <c:strRef>
              <c:f>result10_pig!$C$3</c:f>
              <c:strCache>
                <c:ptCount val="1"/>
                <c:pt idx="0">
                  <c:v>YEAR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C-7C0F-4110-BE57-D49D42BB20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E-7C0F-4110-BE57-D49D42BB20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0-7C0F-4110-BE57-D49D42BB20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2-7C0F-4110-BE57-D49D42BB20A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4-7C0F-4110-BE57-D49D42BB20A2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result10_pig!$A$4:$A$8</c:f>
              <c:strCache>
                <c:ptCount val="5"/>
                <c:pt idx="0">
                  <c:v>NEW YORK, NEW YORK</c:v>
                </c:pt>
                <c:pt idx="1">
                  <c:v>HOUSTON, TEXAS</c:v>
                </c:pt>
                <c:pt idx="2">
                  <c:v>CHICAGO, ILLINOIS</c:v>
                </c:pt>
                <c:pt idx="3">
                  <c:v>SAN JOSE, CALIFORNIA</c:v>
                </c:pt>
                <c:pt idx="4">
                  <c:v>SAN FRANCISCO, CALIFORNIA</c:v>
                </c:pt>
              </c:strCache>
            </c:strRef>
          </c:cat>
          <c:val>
            <c:numRef>
              <c:f>result10_pig!$C$4:$C$8</c:f>
              <c:numCache>
                <c:formatCode>General</c:formatCode>
                <c:ptCount val="5"/>
                <c:pt idx="0">
                  <c:v>2011</c:v>
                </c:pt>
                <c:pt idx="1">
                  <c:v>2011</c:v>
                </c:pt>
                <c:pt idx="2">
                  <c:v>2011</c:v>
                </c:pt>
                <c:pt idx="3">
                  <c:v>2011</c:v>
                </c:pt>
                <c:pt idx="4">
                  <c:v>2011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7C0F-4110-BE57-D49D42BB2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result10_pig!$A$2:$A$15</c:f>
              <c:strCache>
                <c:ptCount val="14"/>
                <c:pt idx="0">
                  <c:v>MICROSOFT CORPORATION</c:v>
                </c:pt>
                <c:pt idx="1">
                  <c:v>DELOITTE CONSULTING LLP</c:v>
                </c:pt>
                <c:pt idx="2">
                  <c:v>WIPRO LIMITED</c:v>
                </c:pt>
                <c:pt idx="3">
                  <c:v>COGNIZANT TECHNOLOGY SOLUTIONS U.S. CORPORATION</c:v>
                </c:pt>
                <c:pt idx="4">
                  <c:v>INFOSYS LIMITED</c:v>
                </c:pt>
                <c:pt idx="5">
                  <c:v>WIPRO LIMITED</c:v>
                </c:pt>
                <c:pt idx="6">
                  <c:v>TATA CONSULTANCY SERVICES LIMITED</c:v>
                </c:pt>
                <c:pt idx="7">
                  <c:v>DELOITTE CONSULTING LLP</c:v>
                </c:pt>
                <c:pt idx="8">
                  <c:v>IBM INDIA PRIVATE LIMITED</c:v>
                </c:pt>
                <c:pt idx="9">
                  <c:v>INFOSYS LIMITED</c:v>
                </c:pt>
                <c:pt idx="10">
                  <c:v>TATA CONSULTANCY SERVICES LIMITED</c:v>
                </c:pt>
                <c:pt idx="11">
                  <c:v>WIPRO LIMITED</c:v>
                </c:pt>
                <c:pt idx="12">
                  <c:v>DELOITTE CONSULTING LLP</c:v>
                </c:pt>
                <c:pt idx="13">
                  <c:v>ACCENTURE LLP</c:v>
                </c:pt>
              </c:strCache>
            </c:strRef>
          </c:cat>
          <c:val>
            <c:numRef>
              <c:f>result10_pig!$B$2:$B$15</c:f>
              <c:numCache>
                <c:formatCode>General</c:formatCode>
                <c:ptCount val="14"/>
                <c:pt idx="0">
                  <c:v>2011</c:v>
                </c:pt>
                <c:pt idx="1">
                  <c:v>2011</c:v>
                </c:pt>
                <c:pt idx="2">
                  <c:v>2011</c:v>
                </c:pt>
                <c:pt idx="3">
                  <c:v>2011</c:v>
                </c:pt>
                <c:pt idx="4">
                  <c:v>2012</c:v>
                </c:pt>
                <c:pt idx="5">
                  <c:v>2012</c:v>
                </c:pt>
                <c:pt idx="6">
                  <c:v>2012</c:v>
                </c:pt>
                <c:pt idx="7">
                  <c:v>2012</c:v>
                </c:pt>
                <c:pt idx="8">
                  <c:v>2012</c:v>
                </c:pt>
                <c:pt idx="9">
                  <c:v>2013</c:v>
                </c:pt>
                <c:pt idx="10">
                  <c:v>2013</c:v>
                </c:pt>
                <c:pt idx="11">
                  <c:v>2013</c:v>
                </c:pt>
                <c:pt idx="12">
                  <c:v>2013</c:v>
                </c:pt>
                <c:pt idx="13">
                  <c:v>2013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74-4B88-9250-F17BC5187195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4320034320034318E-2"/>
                  <c:y val="3.109452736318294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574-4B88-9250-F17BC5187195}"/>
                </c:ext>
              </c:extLst>
            </c:dLbl>
            <c:dLbl>
              <c:idx val="1"/>
              <c:layout>
                <c:manualLayout>
                  <c:x val="4.075504075504075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574-4B88-9250-F17BC5187195}"/>
                </c:ext>
              </c:extLst>
            </c:dLbl>
            <c:dLbl>
              <c:idx val="2"/>
              <c:layout>
                <c:manualLayout>
                  <c:x val="4.9335049335049258E-2"/>
                  <c:y val="-1.1401194992256711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574-4B88-9250-F17BC5187195}"/>
                </c:ext>
              </c:extLst>
            </c:dLbl>
            <c:dLbl>
              <c:idx val="3"/>
              <c:layout>
                <c:manualLayout>
                  <c:x val="5.5770055770055692E-2"/>
                  <c:y val="3.109452736318408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574-4B88-9250-F17BC5187195}"/>
                </c:ext>
              </c:extLst>
            </c:dLbl>
            <c:dLbl>
              <c:idx val="5"/>
              <c:layout>
                <c:manualLayout>
                  <c:x val="3.432003432003431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574-4B88-9250-F17BC5187195}"/>
                </c:ext>
              </c:extLst>
            </c:dLbl>
            <c:dLbl>
              <c:idx val="6"/>
              <c:layout>
                <c:manualLayout>
                  <c:x val="2.7885027885027884E-2"/>
                  <c:y val="3.109452736318350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574-4B88-9250-F17BC5187195}"/>
                </c:ext>
              </c:extLst>
            </c:dLbl>
            <c:dLbl>
              <c:idx val="7"/>
              <c:layout>
                <c:manualLayout>
                  <c:x val="4.5045045045045043E-2"/>
                  <c:y val="-5.700597496128355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574-4B88-9250-F17BC5187195}"/>
                </c:ext>
              </c:extLst>
            </c:dLbl>
            <c:dLbl>
              <c:idx val="8"/>
              <c:layout>
                <c:manualLayout>
                  <c:x val="5.1480051480051477E-2"/>
                  <c:y val="-5.700597496128355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574-4B88-9250-F17BC51871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result10_pig!$A$2:$A$15</c:f>
              <c:strCache>
                <c:ptCount val="14"/>
                <c:pt idx="0">
                  <c:v>MICROSOFT CORPORATION</c:v>
                </c:pt>
                <c:pt idx="1">
                  <c:v>DELOITTE CONSULTING LLP</c:v>
                </c:pt>
                <c:pt idx="2">
                  <c:v>WIPRO LIMITED</c:v>
                </c:pt>
                <c:pt idx="3">
                  <c:v>COGNIZANT TECHNOLOGY SOLUTIONS U.S. CORPORATION</c:v>
                </c:pt>
                <c:pt idx="4">
                  <c:v>INFOSYS LIMITED</c:v>
                </c:pt>
                <c:pt idx="5">
                  <c:v>WIPRO LIMITED</c:v>
                </c:pt>
                <c:pt idx="6">
                  <c:v>TATA CONSULTANCY SERVICES LIMITED</c:v>
                </c:pt>
                <c:pt idx="7">
                  <c:v>DELOITTE CONSULTING LLP</c:v>
                </c:pt>
                <c:pt idx="8">
                  <c:v>IBM INDIA PRIVATE LIMITED</c:v>
                </c:pt>
                <c:pt idx="9">
                  <c:v>INFOSYS LIMITED</c:v>
                </c:pt>
                <c:pt idx="10">
                  <c:v>TATA CONSULTANCY SERVICES LIMITED</c:v>
                </c:pt>
                <c:pt idx="11">
                  <c:v>WIPRO LIMITED</c:v>
                </c:pt>
                <c:pt idx="12">
                  <c:v>DELOITTE CONSULTING LLP</c:v>
                </c:pt>
                <c:pt idx="13">
                  <c:v>ACCENTURE LLP</c:v>
                </c:pt>
              </c:strCache>
            </c:strRef>
          </c:cat>
          <c:val>
            <c:numRef>
              <c:f>result10_pig!$C$2:$C$15</c:f>
              <c:numCache>
                <c:formatCode>General</c:formatCode>
                <c:ptCount val="14"/>
                <c:pt idx="0">
                  <c:v>4253</c:v>
                </c:pt>
                <c:pt idx="1">
                  <c:v>3621</c:v>
                </c:pt>
                <c:pt idx="2">
                  <c:v>3028</c:v>
                </c:pt>
                <c:pt idx="3">
                  <c:v>2721</c:v>
                </c:pt>
                <c:pt idx="4">
                  <c:v>15818</c:v>
                </c:pt>
                <c:pt idx="5">
                  <c:v>7182</c:v>
                </c:pt>
                <c:pt idx="6">
                  <c:v>6735</c:v>
                </c:pt>
                <c:pt idx="7">
                  <c:v>4727</c:v>
                </c:pt>
                <c:pt idx="8">
                  <c:v>4074</c:v>
                </c:pt>
                <c:pt idx="9">
                  <c:v>32223</c:v>
                </c:pt>
                <c:pt idx="10">
                  <c:v>8790</c:v>
                </c:pt>
                <c:pt idx="11">
                  <c:v>6734</c:v>
                </c:pt>
                <c:pt idx="12">
                  <c:v>6124</c:v>
                </c:pt>
                <c:pt idx="13">
                  <c:v>4994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574-4B88-9250-F17BC51871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47957648"/>
        <c:axId val="447950104"/>
      </c:barChart>
      <c:catAx>
        <c:axId val="447957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950104"/>
        <c:crosses val="autoZero"/>
        <c:auto val="1"/>
        <c:lblAlgn val="ctr"/>
        <c:lblOffset val="100"/>
        <c:noMultiLvlLbl val="0"/>
      </c:catAx>
      <c:valAx>
        <c:axId val="447950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95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888426825434703"/>
          <c:y val="0.15924624194702935"/>
          <c:w val="0.821115731745653"/>
          <c:h val="0.8202973037461226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8"/>
              <c:layout>
                <c:manualLayout>
                  <c:x val="-9.6941236817518431E-3"/>
                  <c:y val="-0.1114574155526727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92A-40FE-831D-63627DDFC9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'result5.csv'!$B$1:$K$1</c:f>
              <c:strCache>
                <c:ptCount val="10"/>
                <c:pt idx="0">
                  <c:v>year</c:v>
                </c:pt>
                <c:pt idx="1">
                  <c:v>no_application</c:v>
                </c:pt>
                <c:pt idx="2">
                  <c:v>certified</c:v>
                </c:pt>
                <c:pt idx="3">
                  <c:v>%</c:v>
                </c:pt>
                <c:pt idx="4">
                  <c:v>certified_withdrawn</c:v>
                </c:pt>
                <c:pt idx="5">
                  <c:v>%</c:v>
                </c:pt>
                <c:pt idx="6">
                  <c:v>withdrawn</c:v>
                </c:pt>
                <c:pt idx="7">
                  <c:v>%</c:v>
                </c:pt>
                <c:pt idx="8">
                  <c:v>denied</c:v>
                </c:pt>
                <c:pt idx="9">
                  <c:v>%</c:v>
                </c:pt>
              </c:strCache>
            </c:strRef>
          </c:cat>
          <c:val>
            <c:numRef>
              <c:f>'result5.csv'!$B$2:$K$2</c:f>
              <c:numCache>
                <c:formatCode>General</c:formatCode>
                <c:ptCount val="10"/>
                <c:pt idx="0">
                  <c:v>2011</c:v>
                </c:pt>
                <c:pt idx="1">
                  <c:v>358767</c:v>
                </c:pt>
                <c:pt idx="2">
                  <c:v>307936</c:v>
                </c:pt>
                <c:pt idx="3">
                  <c:v>85.83</c:v>
                </c:pt>
                <c:pt idx="4">
                  <c:v>11596</c:v>
                </c:pt>
                <c:pt idx="5">
                  <c:v>3.23</c:v>
                </c:pt>
                <c:pt idx="6">
                  <c:v>10105</c:v>
                </c:pt>
                <c:pt idx="7">
                  <c:v>2.82</c:v>
                </c:pt>
                <c:pt idx="8">
                  <c:v>29130</c:v>
                </c:pt>
                <c:pt idx="9">
                  <c:v>8.1199999999999992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2A-40FE-831D-63627DDFC9BA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8"/>
              <c:layout>
                <c:manualLayout>
                  <c:x val="-7.8817440369025854E-2"/>
                  <c:y val="-0.1398246430186467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92A-40FE-831D-63627DDFC9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'result5.csv'!$B$1:$K$1</c:f>
              <c:strCache>
                <c:ptCount val="10"/>
                <c:pt idx="0">
                  <c:v>year</c:v>
                </c:pt>
                <c:pt idx="1">
                  <c:v>no_application</c:v>
                </c:pt>
                <c:pt idx="2">
                  <c:v>certified</c:v>
                </c:pt>
                <c:pt idx="3">
                  <c:v>%</c:v>
                </c:pt>
                <c:pt idx="4">
                  <c:v>certified_withdrawn</c:v>
                </c:pt>
                <c:pt idx="5">
                  <c:v>%</c:v>
                </c:pt>
                <c:pt idx="6">
                  <c:v>withdrawn</c:v>
                </c:pt>
                <c:pt idx="7">
                  <c:v>%</c:v>
                </c:pt>
                <c:pt idx="8">
                  <c:v>denied</c:v>
                </c:pt>
                <c:pt idx="9">
                  <c:v>%</c:v>
                </c:pt>
              </c:strCache>
            </c:strRef>
          </c:cat>
          <c:val>
            <c:numRef>
              <c:f>'result5.csv'!$B$3:$K$3</c:f>
              <c:numCache>
                <c:formatCode>General</c:formatCode>
                <c:ptCount val="10"/>
                <c:pt idx="0">
                  <c:v>2012</c:v>
                </c:pt>
                <c:pt idx="1">
                  <c:v>415607</c:v>
                </c:pt>
                <c:pt idx="2">
                  <c:v>352668</c:v>
                </c:pt>
                <c:pt idx="3">
                  <c:v>84.86</c:v>
                </c:pt>
                <c:pt idx="4">
                  <c:v>31118</c:v>
                </c:pt>
                <c:pt idx="5">
                  <c:v>7.49</c:v>
                </c:pt>
                <c:pt idx="6">
                  <c:v>10725</c:v>
                </c:pt>
                <c:pt idx="7">
                  <c:v>2.58</c:v>
                </c:pt>
                <c:pt idx="8">
                  <c:v>21096</c:v>
                </c:pt>
                <c:pt idx="9">
                  <c:v>5.08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2A-40FE-831D-63627DDFC9BA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'result5.csv'!$B$1:$K$1</c:f>
              <c:strCache>
                <c:ptCount val="10"/>
                <c:pt idx="0">
                  <c:v>year</c:v>
                </c:pt>
                <c:pt idx="1">
                  <c:v>no_application</c:v>
                </c:pt>
                <c:pt idx="2">
                  <c:v>certified</c:v>
                </c:pt>
                <c:pt idx="3">
                  <c:v>%</c:v>
                </c:pt>
                <c:pt idx="4">
                  <c:v>certified_withdrawn</c:v>
                </c:pt>
                <c:pt idx="5">
                  <c:v>%</c:v>
                </c:pt>
                <c:pt idx="6">
                  <c:v>withdrawn</c:v>
                </c:pt>
                <c:pt idx="7">
                  <c:v>%</c:v>
                </c:pt>
                <c:pt idx="8">
                  <c:v>denied</c:v>
                </c:pt>
                <c:pt idx="9">
                  <c:v>%</c:v>
                </c:pt>
              </c:strCache>
            </c:strRef>
          </c:cat>
          <c:val>
            <c:numRef>
              <c:f>'result5.csv'!$B$4:$K$4</c:f>
              <c:numCache>
                <c:formatCode>General</c:formatCode>
                <c:ptCount val="10"/>
                <c:pt idx="0">
                  <c:v>2013</c:v>
                </c:pt>
                <c:pt idx="1">
                  <c:v>442114</c:v>
                </c:pt>
                <c:pt idx="2">
                  <c:v>382951</c:v>
                </c:pt>
                <c:pt idx="3">
                  <c:v>86.62</c:v>
                </c:pt>
                <c:pt idx="4">
                  <c:v>35432</c:v>
                </c:pt>
                <c:pt idx="5">
                  <c:v>8.01</c:v>
                </c:pt>
                <c:pt idx="6">
                  <c:v>11590</c:v>
                </c:pt>
                <c:pt idx="7">
                  <c:v>2.62</c:v>
                </c:pt>
                <c:pt idx="8">
                  <c:v>12141</c:v>
                </c:pt>
                <c:pt idx="9">
                  <c:v>2.75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2A-40FE-831D-63627DDFC9BA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6"/>
              <c:layout>
                <c:manualLayout>
                  <c:x val="-1.105612318991047E-2"/>
                  <c:y val="-0.1088785766921294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92A-40FE-831D-63627DDFC9BA}"/>
                </c:ext>
              </c:extLst>
            </c:dLbl>
            <c:dLbl>
              <c:idx val="8"/>
              <c:layout>
                <c:manualLayout>
                  <c:x val="-3.6669076535322184E-2"/>
                  <c:y val="-0.1836649036478792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92A-40FE-831D-63627DDFC9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'result5.csv'!$B$1:$K$1</c:f>
              <c:strCache>
                <c:ptCount val="10"/>
                <c:pt idx="0">
                  <c:v>year</c:v>
                </c:pt>
                <c:pt idx="1">
                  <c:v>no_application</c:v>
                </c:pt>
                <c:pt idx="2">
                  <c:v>certified</c:v>
                </c:pt>
                <c:pt idx="3">
                  <c:v>%</c:v>
                </c:pt>
                <c:pt idx="4">
                  <c:v>certified_withdrawn</c:v>
                </c:pt>
                <c:pt idx="5">
                  <c:v>%</c:v>
                </c:pt>
                <c:pt idx="6">
                  <c:v>withdrawn</c:v>
                </c:pt>
                <c:pt idx="7">
                  <c:v>%</c:v>
                </c:pt>
                <c:pt idx="8">
                  <c:v>denied</c:v>
                </c:pt>
                <c:pt idx="9">
                  <c:v>%</c:v>
                </c:pt>
              </c:strCache>
            </c:strRef>
          </c:cat>
          <c:val>
            <c:numRef>
              <c:f>'result5.csv'!$B$5:$K$5</c:f>
              <c:numCache>
                <c:formatCode>General</c:formatCode>
                <c:ptCount val="10"/>
                <c:pt idx="0">
                  <c:v>2014</c:v>
                </c:pt>
                <c:pt idx="1">
                  <c:v>519427</c:v>
                </c:pt>
                <c:pt idx="2">
                  <c:v>455144</c:v>
                </c:pt>
                <c:pt idx="3">
                  <c:v>87.62</c:v>
                </c:pt>
                <c:pt idx="4">
                  <c:v>36350</c:v>
                </c:pt>
                <c:pt idx="5">
                  <c:v>7</c:v>
                </c:pt>
                <c:pt idx="6">
                  <c:v>16034</c:v>
                </c:pt>
                <c:pt idx="7">
                  <c:v>3.09</c:v>
                </c:pt>
                <c:pt idx="8">
                  <c:v>11899</c:v>
                </c:pt>
                <c:pt idx="9">
                  <c:v>2.29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92A-40FE-831D-63627DDFC9BA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1.138005823509999E-2"/>
                  <c:y val="-0.1166150932737587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92A-40FE-831D-63627DDFC9BA}"/>
                </c:ext>
              </c:extLst>
            </c:dLbl>
            <c:dLbl>
              <c:idx val="5"/>
              <c:layout>
                <c:manualLayout>
                  <c:x val="-1.1854588732852852E-2"/>
                  <c:y val="-8.56690269472414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92A-40FE-831D-63627DDFC9BA}"/>
                </c:ext>
              </c:extLst>
            </c:dLbl>
            <c:dLbl>
              <c:idx val="6"/>
              <c:layout>
                <c:manualLayout>
                  <c:x val="-2.9073509129023831E-2"/>
                  <c:y val="-0.157876515042448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92A-40FE-831D-63627DDFC9BA}"/>
                </c:ext>
              </c:extLst>
            </c:dLbl>
            <c:dLbl>
              <c:idx val="8"/>
              <c:layout>
                <c:manualLayout>
                  <c:x val="7.1652218517296229E-3"/>
                  <c:y val="-9.08267046683278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92A-40FE-831D-63627DDFC9BA}"/>
                </c:ext>
              </c:extLst>
            </c:dLbl>
            <c:dLbl>
              <c:idx val="9"/>
              <c:layout>
                <c:manualLayout>
                  <c:x val="-7.0889450117634142E-3"/>
                  <c:y val="-0.1630341927635346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92A-40FE-831D-63627DDFC9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'result5.csv'!$B$1:$K$1</c:f>
              <c:strCache>
                <c:ptCount val="10"/>
                <c:pt idx="0">
                  <c:v>year</c:v>
                </c:pt>
                <c:pt idx="1">
                  <c:v>no_application</c:v>
                </c:pt>
                <c:pt idx="2">
                  <c:v>certified</c:v>
                </c:pt>
                <c:pt idx="3">
                  <c:v>%</c:v>
                </c:pt>
                <c:pt idx="4">
                  <c:v>certified_withdrawn</c:v>
                </c:pt>
                <c:pt idx="5">
                  <c:v>%</c:v>
                </c:pt>
                <c:pt idx="6">
                  <c:v>withdrawn</c:v>
                </c:pt>
                <c:pt idx="7">
                  <c:v>%</c:v>
                </c:pt>
                <c:pt idx="8">
                  <c:v>denied</c:v>
                </c:pt>
                <c:pt idx="9">
                  <c:v>%</c:v>
                </c:pt>
              </c:strCache>
            </c:strRef>
          </c:cat>
          <c:val>
            <c:numRef>
              <c:f>'result5.csv'!$B$6:$K$6</c:f>
              <c:numCache>
                <c:formatCode>General</c:formatCode>
                <c:ptCount val="10"/>
                <c:pt idx="0">
                  <c:v>2015</c:v>
                </c:pt>
                <c:pt idx="1">
                  <c:v>618727</c:v>
                </c:pt>
                <c:pt idx="2">
                  <c:v>547278</c:v>
                </c:pt>
                <c:pt idx="3">
                  <c:v>88.45</c:v>
                </c:pt>
                <c:pt idx="4">
                  <c:v>41071</c:v>
                </c:pt>
                <c:pt idx="5">
                  <c:v>6.64</c:v>
                </c:pt>
                <c:pt idx="6">
                  <c:v>19455</c:v>
                </c:pt>
                <c:pt idx="7">
                  <c:v>3.14</c:v>
                </c:pt>
                <c:pt idx="8">
                  <c:v>10923</c:v>
                </c:pt>
                <c:pt idx="9">
                  <c:v>1.77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92A-40FE-831D-63627DDFC9BA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5.3528422068803656E-2"/>
                  <c:y val="-0.1088785766921294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92A-40FE-831D-63627DDFC9BA}"/>
                </c:ext>
              </c:extLst>
            </c:dLbl>
            <c:dLbl>
              <c:idx val="5"/>
              <c:layout>
                <c:manualLayout>
                  <c:x val="-4.2975528082230471E-2"/>
                  <c:y val="-0.1269304487159312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92A-40FE-831D-63627DDFC9BA}"/>
                </c:ext>
              </c:extLst>
            </c:dLbl>
            <c:dLbl>
              <c:idx val="6"/>
              <c:layout>
                <c:manualLayout>
                  <c:x val="-7.0387767602285239E-2"/>
                  <c:y val="-0.1243516098553882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92A-40FE-831D-63627DDFC9BA}"/>
                </c:ext>
              </c:extLst>
            </c:dLbl>
            <c:dLbl>
              <c:idx val="7"/>
              <c:layout>
                <c:manualLayout>
                  <c:x val="-5.4441137316211703E-2"/>
                  <c:y val="-0.163034192763534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92A-40FE-831D-63627DDFC9BA}"/>
                </c:ext>
              </c:extLst>
            </c:dLbl>
            <c:dLbl>
              <c:idx val="8"/>
              <c:layout>
                <c:manualLayout>
                  <c:x val="-9.1883433157474104E-2"/>
                  <c:y val="-9.34055435288709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92A-40FE-831D-63627DDFC9BA}"/>
                </c:ext>
              </c:extLst>
            </c:dLbl>
            <c:dLbl>
              <c:idx val="9"/>
              <c:layout>
                <c:manualLayout>
                  <c:x val="-1.691661006946173E-2"/>
                  <c:y val="-0.2197686476954826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92A-40FE-831D-63627DDFC9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'result5.csv'!$B$1:$K$1</c:f>
              <c:strCache>
                <c:ptCount val="10"/>
                <c:pt idx="0">
                  <c:v>year</c:v>
                </c:pt>
                <c:pt idx="1">
                  <c:v>no_application</c:v>
                </c:pt>
                <c:pt idx="2">
                  <c:v>certified</c:v>
                </c:pt>
                <c:pt idx="3">
                  <c:v>%</c:v>
                </c:pt>
                <c:pt idx="4">
                  <c:v>certified_withdrawn</c:v>
                </c:pt>
                <c:pt idx="5">
                  <c:v>%</c:v>
                </c:pt>
                <c:pt idx="6">
                  <c:v>withdrawn</c:v>
                </c:pt>
                <c:pt idx="7">
                  <c:v>%</c:v>
                </c:pt>
                <c:pt idx="8">
                  <c:v>denied</c:v>
                </c:pt>
                <c:pt idx="9">
                  <c:v>%</c:v>
                </c:pt>
              </c:strCache>
            </c:strRef>
          </c:cat>
          <c:val>
            <c:numRef>
              <c:f>'result5.csv'!$B$7:$K$7</c:f>
              <c:numCache>
                <c:formatCode>General</c:formatCode>
                <c:ptCount val="10"/>
                <c:pt idx="0">
                  <c:v>2016</c:v>
                </c:pt>
                <c:pt idx="1">
                  <c:v>647803</c:v>
                </c:pt>
                <c:pt idx="2">
                  <c:v>569646</c:v>
                </c:pt>
                <c:pt idx="3">
                  <c:v>87.94</c:v>
                </c:pt>
                <c:pt idx="4">
                  <c:v>47092</c:v>
                </c:pt>
                <c:pt idx="5">
                  <c:v>7.27</c:v>
                </c:pt>
                <c:pt idx="6">
                  <c:v>21890</c:v>
                </c:pt>
                <c:pt idx="7">
                  <c:v>3.38</c:v>
                </c:pt>
                <c:pt idx="8">
                  <c:v>9175</c:v>
                </c:pt>
                <c:pt idx="9">
                  <c:v>1.42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92A-40FE-831D-63627DDFC9B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23521160"/>
        <c:axId val="423526408"/>
      </c:lineChart>
      <c:catAx>
        <c:axId val="423521160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526408"/>
        <c:crosses val="max"/>
        <c:auto val="1"/>
        <c:lblAlgn val="ctr"/>
        <c:lblOffset val="100"/>
        <c:noMultiLvlLbl val="0"/>
      </c:catAx>
      <c:valAx>
        <c:axId val="423526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521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997576060568192"/>
          <c:y val="0.41339274636125029"/>
          <c:w val="0.13559422496430371"/>
          <c:h val="0.27954760200429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result5!$A$1</c:f>
              <c:strCache>
                <c:ptCount val="1"/>
                <c:pt idx="0">
                  <c:v>Year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result5!$A$2:$A$7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4B-4BD6-AB22-476E80272EAC}"/>
            </c:ext>
          </c:extLst>
        </c:ser>
        <c:ser>
          <c:idx val="1"/>
          <c:order val="1"/>
          <c:tx>
            <c:strRef>
              <c:f>result5!$B$1</c:f>
              <c:strCache>
                <c:ptCount val="1"/>
                <c:pt idx="0">
                  <c:v>no of records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result5!$B$2:$B$7</c:f>
              <c:numCache>
                <c:formatCode>General</c:formatCode>
                <c:ptCount val="6"/>
                <c:pt idx="0">
                  <c:v>358767</c:v>
                </c:pt>
                <c:pt idx="1">
                  <c:v>415607</c:v>
                </c:pt>
                <c:pt idx="2">
                  <c:v>442114</c:v>
                </c:pt>
                <c:pt idx="3">
                  <c:v>519427</c:v>
                </c:pt>
                <c:pt idx="4">
                  <c:v>618727</c:v>
                </c:pt>
                <c:pt idx="5">
                  <c:v>647803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4B-4BD6-AB22-476E80272EA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33262008"/>
        <c:axId val="583589552"/>
      </c:barChart>
      <c:catAx>
        <c:axId val="33326200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589552"/>
        <c:crosses val="autoZero"/>
        <c:auto val="1"/>
        <c:lblAlgn val="ctr"/>
        <c:lblOffset val="100"/>
        <c:noMultiLvlLbl val="0"/>
      </c:catAx>
      <c:valAx>
        <c:axId val="58358955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262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pr.com/products/apache-hadoo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H1B</a:t>
            </a:r>
            <a:r>
              <a:rPr lang="en-US" dirty="0" smtClean="0"/>
              <a:t> DATA USING HADOOP ECOSYSTEM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379214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                                                  </a:t>
            </a:r>
            <a:r>
              <a:rPr lang="en-US" dirty="0">
                <a:solidFill>
                  <a:schemeClr val="tx1"/>
                </a:solidFill>
              </a:rPr>
              <a:t>Presented </a:t>
            </a:r>
            <a:r>
              <a:rPr lang="en-US" dirty="0" smtClean="0">
                <a:solidFill>
                  <a:schemeClr val="tx1"/>
                </a:solidFill>
              </a:rPr>
              <a:t>by 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        Name : PRAJAKTA VITTHAL SHINDE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Student ID : S171107500166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        Center</a:t>
            </a:r>
            <a:r>
              <a:rPr lang="en-US" dirty="0">
                <a:solidFill>
                  <a:schemeClr val="tx1"/>
                </a:solidFill>
              </a:rPr>
              <a:t>: Pune Deccan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815" y="653144"/>
            <a:ext cx="11029616" cy="853439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  Factors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61" y="1840774"/>
            <a:ext cx="11271173" cy="4963886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We will be performing analysis on the H1B visa applicants between the years 2011-2016. After analyzing the data, we can derive the following facts.</a:t>
            </a:r>
            <a:endParaRPr lang="en-US" dirty="0"/>
          </a:p>
          <a:p>
            <a:pPr marL="0" indent="0" fontAlgn="base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1. </a:t>
            </a:r>
            <a:r>
              <a:rPr lang="en-IN" dirty="0"/>
              <a:t>a) Is the number of petitions with Data Engineer job title increasing over time?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b) Find top 5 job titles who are having highest </a:t>
            </a:r>
            <a:r>
              <a:rPr lang="en-IN" dirty="0" err="1"/>
              <a:t>avg</a:t>
            </a:r>
            <a:r>
              <a:rPr lang="en-IN" dirty="0"/>
              <a:t> growth in applications.[ALL]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2. </a:t>
            </a:r>
            <a:r>
              <a:rPr lang="en-IN" dirty="0"/>
              <a:t>a) Which part of the US has the most Data Engineer jobs for each year?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b) find top 5 locations in the US who have got certified visa for each year.[</a:t>
            </a:r>
            <a:r>
              <a:rPr lang="en-IN" dirty="0" smtClean="0"/>
              <a:t>certified]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3.   Which </a:t>
            </a:r>
            <a:r>
              <a:rPr lang="en-IN" dirty="0"/>
              <a:t>industry(SOC_NAME) has the most number of Data Scientist positions?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        [certified]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4.   Which </a:t>
            </a:r>
            <a:r>
              <a:rPr lang="en-IN" dirty="0"/>
              <a:t>top 5 employers file the most petitions each year? - Case Status - ALL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 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17" y="1950720"/>
            <a:ext cx="11730445" cy="49072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5.  </a:t>
            </a:r>
            <a:r>
              <a:rPr lang="en-IN" dirty="0"/>
              <a:t>Find the most popular top 10 job positions for H1B visa applications for each year?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	a</a:t>
            </a:r>
            <a:r>
              <a:rPr lang="en-IN" dirty="0"/>
              <a:t>) for all the applications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	b</a:t>
            </a:r>
            <a:r>
              <a:rPr lang="en-IN" dirty="0"/>
              <a:t>) for only certified applications.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6.  </a:t>
            </a:r>
            <a:r>
              <a:rPr lang="en-IN" dirty="0"/>
              <a:t>Find the percentage and the count of each case status on total applications for each year. Create a line graph depicting the pattern of All the cases over the period of </a:t>
            </a:r>
            <a:r>
              <a:rPr lang="en-IN" dirty="0" smtClean="0"/>
              <a:t>	time</a:t>
            </a:r>
            <a:r>
              <a:rPr lang="en-IN" dirty="0"/>
              <a:t>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7. </a:t>
            </a:r>
            <a:r>
              <a:rPr lang="en-IN" dirty="0"/>
              <a:t>Create a bar graph to depict the number of applications for each year [All]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8.  </a:t>
            </a:r>
            <a:r>
              <a:rPr lang="en-IN" dirty="0"/>
              <a:t>Find the average Prevailing Wage for each Job for each Year (take part time and full time separate). Arrange the output in descending order - [Certified and Certified </a:t>
            </a:r>
            <a:r>
              <a:rPr lang="en-IN" dirty="0" smtClean="0"/>
              <a:t>	Withdrawn</a:t>
            </a:r>
            <a:r>
              <a:rPr lang="en-IN" dirty="0"/>
              <a:t>.]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9.  </a:t>
            </a:r>
            <a:r>
              <a:rPr lang="en-IN" dirty="0"/>
              <a:t>Which are the employers along with the number of petitions who have the success rate more than 70%  in petitions. (total petitions filed 1000 OR more than 1000) 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 smtClean="0"/>
              <a:t>10.  </a:t>
            </a:r>
            <a:r>
              <a:rPr lang="en-IN" dirty="0"/>
              <a:t>Which are the  job positions along with the number of petitions which have the success rate more than 70%  in petitions (total petitions filed 1000 OR more than </a:t>
            </a:r>
            <a:r>
              <a:rPr lang="en-IN" dirty="0" smtClean="0"/>
              <a:t>	1000</a:t>
            </a:r>
            <a:r>
              <a:rPr lang="en-IN" dirty="0"/>
              <a:t>)?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11. </a:t>
            </a:r>
            <a:r>
              <a:rPr lang="en-IN" dirty="0"/>
              <a:t>Export result for question no 10 to </a:t>
            </a:r>
            <a:r>
              <a:rPr lang="en-IN" dirty="0" err="1"/>
              <a:t>MySql</a:t>
            </a:r>
            <a:r>
              <a:rPr lang="en-IN" dirty="0"/>
              <a:t> database.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78971"/>
            <a:ext cx="11029616" cy="123698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1.</a:t>
            </a:r>
            <a:br>
              <a:rPr lang="en-IN" dirty="0" smtClean="0"/>
            </a:br>
            <a:r>
              <a:rPr lang="en-IN" sz="2000" dirty="0" smtClean="0"/>
              <a:t>a</a:t>
            </a:r>
            <a:r>
              <a:rPr lang="en-IN" sz="2000" dirty="0"/>
              <a:t>) Is the number of petitions with Data Engineer job title increasing over time?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87" y="1920241"/>
            <a:ext cx="11029615" cy="486156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Technology </a:t>
            </a:r>
            <a:r>
              <a:rPr lang="en-US" b="1" u="sng" dirty="0" smtClean="0"/>
              <a:t>used </a:t>
            </a:r>
            <a:r>
              <a:rPr lang="en-US" dirty="0" smtClean="0"/>
              <a:t>: HIVE</a:t>
            </a:r>
          </a:p>
          <a:p>
            <a:pPr marL="0" indent="0">
              <a:buNone/>
            </a:pPr>
            <a:r>
              <a:rPr lang="en-US" b="1" u="sng" dirty="0" smtClean="0"/>
              <a:t>Solution :</a:t>
            </a:r>
            <a:r>
              <a:rPr lang="en-US" dirty="0" smtClean="0"/>
              <a:t> </a:t>
            </a:r>
            <a:r>
              <a:rPr lang="en-IN" dirty="0"/>
              <a:t>petitions with Data Engineer job title increasing over </a:t>
            </a:r>
            <a:r>
              <a:rPr lang="en-IN" dirty="0" smtClean="0"/>
              <a:t>time year by year.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586669"/>
              </p:ext>
            </p:extLst>
          </p:nvPr>
        </p:nvGraphicFramePr>
        <p:xfrm>
          <a:off x="3345180" y="2727960"/>
          <a:ext cx="6141720" cy="3985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1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1.</a:t>
            </a:r>
            <a:br>
              <a:rPr lang="en-IN" dirty="0" smtClean="0"/>
            </a:br>
            <a:r>
              <a:rPr lang="en-IN" sz="1800" dirty="0" smtClean="0"/>
              <a:t>b</a:t>
            </a:r>
            <a:r>
              <a:rPr lang="en-IN" sz="1800" dirty="0"/>
              <a:t>) Find top 5 job titles who are having highest </a:t>
            </a:r>
            <a:r>
              <a:rPr lang="en-IN" sz="1800" dirty="0" err="1"/>
              <a:t>avg</a:t>
            </a:r>
            <a:r>
              <a:rPr lang="en-IN" sz="1800" dirty="0"/>
              <a:t> growth in applications.[ALL]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05940"/>
            <a:ext cx="11029615" cy="4052859"/>
          </a:xfrm>
        </p:spPr>
        <p:txBody>
          <a:bodyPr/>
          <a:lstStyle/>
          <a:p>
            <a:r>
              <a:rPr lang="en-US" b="1" u="sng" dirty="0"/>
              <a:t>Technology </a:t>
            </a:r>
            <a:r>
              <a:rPr lang="en-US" b="1" u="sng" dirty="0" smtClean="0"/>
              <a:t>Used :  </a:t>
            </a:r>
            <a:r>
              <a:rPr lang="en-US" dirty="0" smtClean="0"/>
              <a:t>PIG</a:t>
            </a:r>
          </a:p>
          <a:p>
            <a:r>
              <a:rPr lang="en-US" b="1" u="sng" dirty="0" smtClean="0"/>
              <a:t>Solution :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195174"/>
              </p:ext>
            </p:extLst>
          </p:nvPr>
        </p:nvGraphicFramePr>
        <p:xfrm>
          <a:off x="3444240" y="1973580"/>
          <a:ext cx="6522720" cy="3596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30527">
                  <a:extLst>
                    <a:ext uri="{9D8B030D-6E8A-4147-A177-3AD203B41FA5}">
                      <a16:colId xmlns:a16="http://schemas.microsoft.com/office/drawing/2014/main" val="3079641887"/>
                    </a:ext>
                  </a:extLst>
                </a:gridCol>
                <a:gridCol w="2092193">
                  <a:extLst>
                    <a:ext uri="{9D8B030D-6E8A-4147-A177-3AD203B41FA5}">
                      <a16:colId xmlns:a16="http://schemas.microsoft.com/office/drawing/2014/main" val="3644252030"/>
                    </a:ext>
                  </a:extLst>
                </a:gridCol>
              </a:tblGrid>
              <a:tr h="441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</a:rPr>
                        <a:t>TOP 5 JOB_TITLE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   AVG GROWTH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031550"/>
                  </a:ext>
                </a:extLst>
              </a:tr>
              <a:tr h="619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SENIOR SYSTEMS ANALYST JC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                                 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                               60</a:t>
                      </a:r>
                      <a:r>
                        <a:rPr lang="en-US" sz="1100" u="none" strike="noStrike" dirty="0">
                          <a:effectLst/>
                        </a:rPr>
                        <a:t>, 4255.4644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735459"/>
                  </a:ext>
                </a:extLst>
              </a:tr>
              <a:tr h="441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SOFTWARE DEVELOPER       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23480.59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0104972"/>
                  </a:ext>
                </a:extLst>
              </a:tr>
              <a:tr h="8270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PROJECT MANAGER                     </a:t>
                      </a:r>
                      <a:r>
                        <a:rPr lang="en-US" sz="1100" u="none" strike="noStrike" dirty="0" smtClean="0">
                          <a:effectLst/>
                        </a:rPr>
                        <a:t>                                                                                                 </a:t>
                      </a:r>
                      <a:r>
                        <a:rPr lang="en-US" sz="1100" u="none" strike="noStrike" dirty="0">
                          <a:effectLst/>
                        </a:rPr>
                        <a:t>3,3233.3335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459953"/>
                  </a:ext>
                </a:extLst>
              </a:tr>
              <a:tr h="8270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SYSTEMS ANALYST JC                   </a:t>
                      </a:r>
                      <a:r>
                        <a:rPr lang="en-US" sz="1100" u="none" strike="noStrike" dirty="0" smtClean="0">
                          <a:effectLst/>
                        </a:rPr>
                        <a:t>                                                                                               </a:t>
                      </a:r>
                      <a:r>
                        <a:rPr lang="en-US" sz="1100" u="none" strike="noStrike" dirty="0">
                          <a:effectLst/>
                        </a:rPr>
                        <a:t>65,2984.8809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7967"/>
                  </a:ext>
                </a:extLst>
              </a:tr>
              <a:tr h="44110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MODULE LEAD,                         </a:t>
                      </a:r>
                      <a:r>
                        <a:rPr lang="en-US" sz="1100" u="none" strike="noStrike" dirty="0" smtClean="0">
                          <a:effectLst/>
                        </a:rPr>
                        <a:t>                                                                                                       </a:t>
                      </a:r>
                      <a:r>
                        <a:rPr lang="en-US" sz="1100" u="none" strike="noStrike" dirty="0">
                          <a:effectLst/>
                        </a:rPr>
                        <a:t>2917.112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743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0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2. 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a</a:t>
            </a:r>
            <a:r>
              <a:rPr lang="en-IN" sz="1800" dirty="0"/>
              <a:t>) Which part of the US has the most Data Engineer jobs for each year?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Technology Used :  </a:t>
            </a:r>
            <a:r>
              <a:rPr lang="en-US" dirty="0" smtClean="0"/>
              <a:t>PIG</a:t>
            </a:r>
            <a:endParaRPr lang="en-US" dirty="0"/>
          </a:p>
          <a:p>
            <a:r>
              <a:rPr lang="en-US" b="1" u="sng" dirty="0"/>
              <a:t>Solution </a:t>
            </a:r>
            <a:r>
              <a:rPr lang="en-US" b="1" u="sng" dirty="0" smtClean="0"/>
              <a:t>:</a:t>
            </a:r>
          </a:p>
          <a:p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66117"/>
              </p:ext>
            </p:extLst>
          </p:nvPr>
        </p:nvGraphicFramePr>
        <p:xfrm>
          <a:off x="4267199" y="2095498"/>
          <a:ext cx="6278881" cy="3931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8319">
                  <a:extLst>
                    <a:ext uri="{9D8B030D-6E8A-4147-A177-3AD203B41FA5}">
                      <a16:colId xmlns:a16="http://schemas.microsoft.com/office/drawing/2014/main" val="3463330996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869299208"/>
                    </a:ext>
                  </a:extLst>
                </a:gridCol>
                <a:gridCol w="975362">
                  <a:extLst>
                    <a:ext uri="{9D8B030D-6E8A-4147-A177-3AD203B41FA5}">
                      <a16:colId xmlns:a16="http://schemas.microsoft.com/office/drawing/2014/main" val="41811167"/>
                    </a:ext>
                  </a:extLst>
                </a:gridCol>
              </a:tblGrid>
              <a:tr h="561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WORKSITE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OF APPLICATION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72497"/>
                  </a:ext>
                </a:extLst>
              </a:tr>
              <a:tr h="561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SEATTLE, WASHINGTON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6966442"/>
                  </a:ext>
                </a:extLst>
              </a:tr>
              <a:tr h="561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SEATTLE, WASHINGTON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3073430"/>
                  </a:ext>
                </a:extLst>
              </a:tr>
              <a:tr h="561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SEATTLE, WASHINGTON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183472"/>
                  </a:ext>
                </a:extLst>
              </a:tr>
              <a:tr h="561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SEATTLE, WASHINGTON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0641316"/>
                  </a:ext>
                </a:extLst>
              </a:tr>
              <a:tr h="561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SEATTLE, WASHINGTON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8254030"/>
                  </a:ext>
                </a:extLst>
              </a:tr>
              <a:tr h="561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SEATTLE, WASHINGTON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8075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5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 </a:t>
            </a:r>
            <a:r>
              <a:rPr lang="en-IN" sz="1800" dirty="0" smtClean="0"/>
              <a:t>2.</a:t>
            </a:r>
            <a:br>
              <a:rPr lang="en-IN" sz="1800" dirty="0" smtClean="0"/>
            </a:br>
            <a:r>
              <a:rPr lang="en-IN" sz="1800" dirty="0" smtClean="0"/>
              <a:t>b</a:t>
            </a:r>
            <a:r>
              <a:rPr lang="en-IN" sz="1800" dirty="0"/>
              <a:t>) find top 5 locations in the US who have got certified visa for each year.[certified]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07177"/>
            <a:ext cx="11029615" cy="4950823"/>
          </a:xfrm>
        </p:spPr>
        <p:txBody>
          <a:bodyPr/>
          <a:lstStyle/>
          <a:p>
            <a:r>
              <a:rPr lang="en-US" b="1" u="sng" dirty="0"/>
              <a:t>Technology Used :  </a:t>
            </a:r>
            <a:r>
              <a:rPr lang="en-US" dirty="0" smtClean="0"/>
              <a:t>HIVE</a:t>
            </a:r>
            <a:endParaRPr lang="en-US" dirty="0"/>
          </a:p>
          <a:p>
            <a:r>
              <a:rPr lang="en-US" b="1" u="sng" dirty="0"/>
              <a:t>Solution </a:t>
            </a:r>
            <a:r>
              <a:rPr lang="en-US" b="1" u="sng" dirty="0" smtClean="0"/>
              <a:t>: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pPr marL="0" indent="0">
              <a:buNone/>
            </a:pPr>
            <a:endParaRPr lang="en-US" b="1" u="sng" dirty="0" smtClean="0"/>
          </a:p>
          <a:p>
            <a:endParaRPr lang="en-US" b="1" u="sng" dirty="0"/>
          </a:p>
          <a:p>
            <a:pPr marL="0" indent="0">
              <a:buNone/>
            </a:pPr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504721"/>
              </p:ext>
            </p:extLst>
          </p:nvPr>
        </p:nvGraphicFramePr>
        <p:xfrm>
          <a:off x="3744685" y="1907177"/>
          <a:ext cx="8075127" cy="4754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81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57200"/>
            <a:ext cx="11029616" cy="1258756"/>
          </a:xfrm>
        </p:spPr>
        <p:txBody>
          <a:bodyPr>
            <a:normAutofit/>
          </a:bodyPr>
          <a:lstStyle/>
          <a:p>
            <a:pPr marL="0" indent="0"/>
            <a:r>
              <a:rPr lang="en-IN" sz="2000" dirty="0"/>
              <a:t>3.   Which industry(SOC_NAME) has the most number of Data Scientist positions?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IN" sz="2000" dirty="0"/>
              <a:t>        [certified]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Technology Used :  </a:t>
            </a:r>
            <a:r>
              <a:rPr lang="en-US" dirty="0" smtClean="0"/>
              <a:t>MAPREDUCE</a:t>
            </a:r>
            <a:endParaRPr lang="en-US" dirty="0"/>
          </a:p>
          <a:p>
            <a:r>
              <a:rPr lang="en-US" b="1" u="sng" dirty="0"/>
              <a:t>Solution </a:t>
            </a:r>
            <a:r>
              <a:rPr lang="en-US" b="1" u="sng" dirty="0" smtClean="0"/>
              <a:t>:</a:t>
            </a:r>
          </a:p>
          <a:p>
            <a:pPr marL="0" indent="0">
              <a:buNone/>
            </a:pPr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12967"/>
              </p:ext>
            </p:extLst>
          </p:nvPr>
        </p:nvGraphicFramePr>
        <p:xfrm>
          <a:off x="3370217" y="2612570"/>
          <a:ext cx="8088358" cy="4131132"/>
        </p:xfrm>
        <a:graphic>
          <a:graphicData uri="http://schemas.openxmlformats.org/drawingml/2006/table">
            <a:tbl>
              <a:tblPr/>
              <a:tblGrid>
                <a:gridCol w="6161492">
                  <a:extLst>
                    <a:ext uri="{9D8B030D-6E8A-4147-A177-3AD203B41FA5}">
                      <a16:colId xmlns:a16="http://schemas.microsoft.com/office/drawing/2014/main" val="1524089468"/>
                    </a:ext>
                  </a:extLst>
                </a:gridCol>
                <a:gridCol w="1926866">
                  <a:extLst>
                    <a:ext uri="{9D8B030D-6E8A-4147-A177-3AD203B41FA5}">
                      <a16:colId xmlns:a16="http://schemas.microsoft.com/office/drawing/2014/main" val="457667318"/>
                    </a:ext>
                  </a:extLst>
                </a:gridCol>
              </a:tblGrid>
              <a:tr h="688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INDUSTRY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NO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984769"/>
                  </a:ext>
                </a:extLst>
              </a:tr>
              <a:tr h="688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STATISTICIANS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46656"/>
                  </a:ext>
                </a:extLst>
              </a:tr>
              <a:tr h="688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COMPUTER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 INFORMATION RESEARCH SCIENTISTS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469985"/>
                  </a:ext>
                </a:extLst>
              </a:tr>
              <a:tr h="688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OPERATIONS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ANALYSTS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789421"/>
                  </a:ext>
                </a:extLst>
              </a:tr>
              <a:tr h="688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COMPUTER AND INFORMATION RESEARCH SCIENTISTS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353953"/>
                  </a:ext>
                </a:extLst>
              </a:tr>
              <a:tr h="688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COMPUTER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OCCUPATIONS ALL OTHER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41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0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72440"/>
            <a:ext cx="11130748" cy="1136836"/>
          </a:xfrm>
        </p:spPr>
        <p:txBody>
          <a:bodyPr>
            <a:normAutofit/>
          </a:bodyPr>
          <a:lstStyle/>
          <a:p>
            <a:r>
              <a:rPr lang="en-IN" sz="2000" dirty="0"/>
              <a:t>4.   Which top 5 employers file the most petitions each year? - Case Status - ALL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Technology Used :  </a:t>
            </a:r>
            <a:r>
              <a:rPr lang="en-US" dirty="0" smtClean="0"/>
              <a:t>MAPREDUCE</a:t>
            </a:r>
            <a:endParaRPr lang="en-US" dirty="0"/>
          </a:p>
          <a:p>
            <a:r>
              <a:rPr lang="en-US" b="1" u="sng" dirty="0"/>
              <a:t>Solution </a:t>
            </a:r>
            <a:r>
              <a:rPr lang="en-US" b="1" u="sng" dirty="0" smtClean="0"/>
              <a:t>:</a:t>
            </a:r>
          </a:p>
          <a:p>
            <a:pPr marL="0" indent="0">
              <a:buNone/>
            </a:pPr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558535"/>
              </p:ext>
            </p:extLst>
          </p:nvPr>
        </p:nvGraphicFramePr>
        <p:xfrm>
          <a:off x="4389120" y="1820090"/>
          <a:ext cx="7367450" cy="5037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1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1800" dirty="0"/>
              <a:t>5.  Find the most popular top 10 job positions for H1B visa applications for each year?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IN" sz="1800" dirty="0"/>
              <a:t>	a) for all the </a:t>
            </a:r>
            <a:r>
              <a:rPr lang="en-IN" sz="1800" dirty="0" smtClean="0"/>
              <a:t>applications.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Technology Used :  </a:t>
            </a:r>
            <a:r>
              <a:rPr lang="en-US" dirty="0" smtClean="0"/>
              <a:t>HIVE</a:t>
            </a:r>
            <a:endParaRPr lang="en-US" dirty="0"/>
          </a:p>
          <a:p>
            <a:r>
              <a:rPr lang="en-US" b="1" u="sng" dirty="0"/>
              <a:t>Solution </a:t>
            </a:r>
            <a:r>
              <a:rPr lang="en-US" b="1" u="sng" dirty="0" smtClean="0"/>
              <a:t>:</a:t>
            </a:r>
          </a:p>
          <a:p>
            <a:pPr marL="0" indent="0">
              <a:buNone/>
            </a:pPr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02591"/>
              </p:ext>
            </p:extLst>
          </p:nvPr>
        </p:nvGraphicFramePr>
        <p:xfrm>
          <a:off x="3562351" y="2038347"/>
          <a:ext cx="7867650" cy="4695823"/>
        </p:xfrm>
        <a:graphic>
          <a:graphicData uri="http://schemas.openxmlformats.org/drawingml/2006/table">
            <a:tbl>
              <a:tblPr/>
              <a:tblGrid>
                <a:gridCol w="3543607">
                  <a:extLst>
                    <a:ext uri="{9D8B030D-6E8A-4147-A177-3AD203B41FA5}">
                      <a16:colId xmlns:a16="http://schemas.microsoft.com/office/drawing/2014/main" val="800656424"/>
                    </a:ext>
                  </a:extLst>
                </a:gridCol>
                <a:gridCol w="2573333">
                  <a:extLst>
                    <a:ext uri="{9D8B030D-6E8A-4147-A177-3AD203B41FA5}">
                      <a16:colId xmlns:a16="http://schemas.microsoft.com/office/drawing/2014/main" val="3700009734"/>
                    </a:ext>
                  </a:extLst>
                </a:gridCol>
                <a:gridCol w="1750710">
                  <a:extLst>
                    <a:ext uri="{9D8B030D-6E8A-4147-A177-3AD203B41FA5}">
                      <a16:colId xmlns:a16="http://schemas.microsoft.com/office/drawing/2014/main" val="1905361904"/>
                    </a:ext>
                  </a:extLst>
                </a:gridCol>
              </a:tblGrid>
              <a:tr h="42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JOB 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APPLICATION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4620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PROGRAMMER ANALYST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22808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ENGINEER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52695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DEVELOPER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1683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SYSTEMS ANALYST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775718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83919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ANALYST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791507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SYSTEMS ANALYST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026106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SOFTWARE ENGINEER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553227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873163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 LEAD - 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77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5.  Find the most popular top 10 job positions for H1B visa applications for each year?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</a:t>
            </a:r>
            <a:r>
              <a:rPr lang="en-IN" sz="1800" dirty="0" smtClean="0"/>
              <a:t>b</a:t>
            </a:r>
            <a:r>
              <a:rPr lang="en-IN" sz="1800" dirty="0"/>
              <a:t>) for only certified applications.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09864"/>
          </a:xfrm>
        </p:spPr>
        <p:txBody>
          <a:bodyPr/>
          <a:lstStyle/>
          <a:p>
            <a:r>
              <a:rPr lang="en-US" b="1" u="sng" dirty="0"/>
              <a:t>Technology Used :  </a:t>
            </a:r>
            <a:r>
              <a:rPr lang="en-US" dirty="0"/>
              <a:t>HIVE</a:t>
            </a:r>
          </a:p>
          <a:p>
            <a:r>
              <a:rPr lang="en-US" b="1" u="sng" dirty="0"/>
              <a:t>Solution </a:t>
            </a:r>
            <a:r>
              <a:rPr lang="en-US" b="1" u="sng" dirty="0" smtClean="0"/>
              <a:t>:</a:t>
            </a:r>
          </a:p>
          <a:p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98850"/>
              </p:ext>
            </p:extLst>
          </p:nvPr>
        </p:nvGraphicFramePr>
        <p:xfrm>
          <a:off x="3108958" y="2613665"/>
          <a:ext cx="6675121" cy="38785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5857">
                  <a:extLst>
                    <a:ext uri="{9D8B030D-6E8A-4147-A177-3AD203B41FA5}">
                      <a16:colId xmlns:a16="http://schemas.microsoft.com/office/drawing/2014/main" val="610499928"/>
                    </a:ext>
                  </a:extLst>
                </a:gridCol>
                <a:gridCol w="726544">
                  <a:extLst>
                    <a:ext uri="{9D8B030D-6E8A-4147-A177-3AD203B41FA5}">
                      <a16:colId xmlns:a16="http://schemas.microsoft.com/office/drawing/2014/main" val="2875169329"/>
                    </a:ext>
                  </a:extLst>
                </a:gridCol>
                <a:gridCol w="726544">
                  <a:extLst>
                    <a:ext uri="{9D8B030D-6E8A-4147-A177-3AD203B41FA5}">
                      <a16:colId xmlns:a16="http://schemas.microsoft.com/office/drawing/2014/main" val="3779753615"/>
                    </a:ext>
                  </a:extLst>
                </a:gridCol>
                <a:gridCol w="726544">
                  <a:extLst>
                    <a:ext uri="{9D8B030D-6E8A-4147-A177-3AD203B41FA5}">
                      <a16:colId xmlns:a16="http://schemas.microsoft.com/office/drawing/2014/main" val="2664475064"/>
                    </a:ext>
                  </a:extLst>
                </a:gridCol>
                <a:gridCol w="726544">
                  <a:extLst>
                    <a:ext uri="{9D8B030D-6E8A-4147-A177-3AD203B41FA5}">
                      <a16:colId xmlns:a16="http://schemas.microsoft.com/office/drawing/2014/main" val="1653111552"/>
                    </a:ext>
                  </a:extLst>
                </a:gridCol>
                <a:gridCol w="726544">
                  <a:extLst>
                    <a:ext uri="{9D8B030D-6E8A-4147-A177-3AD203B41FA5}">
                      <a16:colId xmlns:a16="http://schemas.microsoft.com/office/drawing/2014/main" val="2403392752"/>
                    </a:ext>
                  </a:extLst>
                </a:gridCol>
                <a:gridCol w="726544">
                  <a:extLst>
                    <a:ext uri="{9D8B030D-6E8A-4147-A177-3AD203B41FA5}">
                      <a16:colId xmlns:a16="http://schemas.microsoft.com/office/drawing/2014/main" val="2223633075"/>
                    </a:ext>
                  </a:extLst>
                </a:gridCol>
              </a:tblGrid>
              <a:tr h="301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JOB_TITLE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0087800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6693929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PROGRAMMER ANALYST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28806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29226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29906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52320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9413717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SOFTWARE ENGINEER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12273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12973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23352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32451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0322633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COMPUTER PROGRAMMER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12971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13524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3464825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SYSTEMS ANALYST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12876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6242287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BUSINESS ANALYST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5089037"/>
                  </a:ext>
                </a:extLst>
              </a:tr>
              <a:tr h="564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COMPUTER SYSTEMS ANALYST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1214151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ASSISTANT PROFESSOR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498293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PHYSICAL THERAPIST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9698423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SENIOR SOFTWARE ENGINEER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1740340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SENIOR CONSULTANT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6254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0041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3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H1B is an employment-based, non-immigrant visa category for temporary foreign workers in the United States.</a:t>
            </a:r>
          </a:p>
          <a:p>
            <a:r>
              <a:rPr lang="en-US" dirty="0"/>
              <a:t>We will be performing analysis on the H1B visa applicants between the years 2011-2016.Analyzing h1b data </a:t>
            </a:r>
            <a:r>
              <a:rPr lang="en-US" dirty="0" smtClean="0"/>
              <a:t>to provide flexibility to make another vise policy.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6.  Find the percentage and the count of each case status on total applications for each year. Create a line graph depicting the pattern of All the cases over the period of 	time.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Technology Used :  </a:t>
            </a:r>
            <a:r>
              <a:rPr lang="en-US" dirty="0" smtClean="0"/>
              <a:t>MAPREDUCE</a:t>
            </a:r>
            <a:endParaRPr lang="en-US" dirty="0"/>
          </a:p>
          <a:p>
            <a:r>
              <a:rPr lang="en-US" b="1" u="sng" dirty="0"/>
              <a:t>Solution </a:t>
            </a:r>
            <a:r>
              <a:rPr lang="en-US" b="1" u="sng" dirty="0" smtClean="0"/>
              <a:t>:</a:t>
            </a:r>
          </a:p>
          <a:p>
            <a:pPr marL="0" indent="0">
              <a:buNone/>
            </a:pPr>
            <a:endParaRPr lang="en-US" b="1" u="sng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905451"/>
              </p:ext>
            </p:extLst>
          </p:nvPr>
        </p:nvGraphicFramePr>
        <p:xfrm>
          <a:off x="4371703" y="1933302"/>
          <a:ext cx="7753622" cy="4924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98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7. </a:t>
            </a:r>
            <a:r>
              <a:rPr lang="en-IN" sz="1800" dirty="0"/>
              <a:t>Create a bar graph to depict the number of applications for each year [All]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Technology Used :  </a:t>
            </a:r>
            <a:r>
              <a:rPr lang="en-US" dirty="0" smtClean="0"/>
              <a:t>MAPREDUCE</a:t>
            </a:r>
            <a:endParaRPr lang="en-US" dirty="0"/>
          </a:p>
          <a:p>
            <a:r>
              <a:rPr lang="en-US" b="1" u="sng" dirty="0"/>
              <a:t>Solution 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724572"/>
              </p:ext>
            </p:extLst>
          </p:nvPr>
        </p:nvGraphicFramePr>
        <p:xfrm>
          <a:off x="4432662" y="1807845"/>
          <a:ext cx="7445829" cy="4941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87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892" y="594360"/>
            <a:ext cx="11029616" cy="128016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2000" dirty="0" smtClean="0"/>
              <a:t>8</a:t>
            </a:r>
            <a:r>
              <a:rPr lang="en-IN" sz="2000" dirty="0"/>
              <a:t>.  Find the average Prevailing Wage for each Job for each Year (take part time and full time separate). Arrange the output in descending order - [Certified and Certified 	Withdrawn.]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90700"/>
            <a:ext cx="11029615" cy="5067300"/>
          </a:xfrm>
        </p:spPr>
        <p:txBody>
          <a:bodyPr/>
          <a:lstStyle/>
          <a:p>
            <a:r>
              <a:rPr lang="en-US" b="1" u="sng" dirty="0"/>
              <a:t>Technology Used :  </a:t>
            </a:r>
            <a:r>
              <a:rPr lang="en-US" dirty="0" smtClean="0"/>
              <a:t>HIVE</a:t>
            </a:r>
            <a:endParaRPr lang="en-US" dirty="0"/>
          </a:p>
          <a:p>
            <a:r>
              <a:rPr lang="en-US" b="1" u="sng" dirty="0"/>
              <a:t>Solution </a:t>
            </a:r>
            <a:r>
              <a:rPr lang="en-US" b="1" u="sng" dirty="0" smtClean="0"/>
              <a:t>: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pPr marL="0" indent="0">
              <a:buNone/>
            </a:pPr>
            <a:endParaRPr lang="en-US" b="1" u="sng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91001"/>
              </p:ext>
            </p:extLst>
          </p:nvPr>
        </p:nvGraphicFramePr>
        <p:xfrm>
          <a:off x="3648076" y="1874520"/>
          <a:ext cx="7962730" cy="48882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0656">
                  <a:extLst>
                    <a:ext uri="{9D8B030D-6E8A-4147-A177-3AD203B41FA5}">
                      <a16:colId xmlns:a16="http://schemas.microsoft.com/office/drawing/2014/main" val="461972506"/>
                    </a:ext>
                  </a:extLst>
                </a:gridCol>
                <a:gridCol w="970078">
                  <a:extLst>
                    <a:ext uri="{9D8B030D-6E8A-4147-A177-3AD203B41FA5}">
                      <a16:colId xmlns:a16="http://schemas.microsoft.com/office/drawing/2014/main" val="3047602684"/>
                    </a:ext>
                  </a:extLst>
                </a:gridCol>
                <a:gridCol w="4041996">
                  <a:extLst>
                    <a:ext uri="{9D8B030D-6E8A-4147-A177-3AD203B41FA5}">
                      <a16:colId xmlns:a16="http://schemas.microsoft.com/office/drawing/2014/main" val="1346766402"/>
                    </a:ext>
                  </a:extLst>
                </a:gridCol>
              </a:tblGrid>
              <a:tr h="61684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AVERAGE PREVAILING WAGE</a:t>
                      </a:r>
                      <a:endParaRPr lang="en-US" sz="18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en-US" sz="18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Job position</a:t>
                      </a:r>
                      <a:endParaRPr lang="en-US" sz="18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30996"/>
                  </a:ext>
                </a:extLst>
              </a:tr>
              <a:tr h="61684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9853122.909</a:t>
                      </a:r>
                      <a:endParaRPr lang="en-US" sz="1100" b="0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2012</a:t>
                      </a:r>
                      <a:endParaRPr lang="en-US" sz="1100" b="0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(ASSOCIATE SQA ENGINEER,Y)</a:t>
                      </a:r>
                      <a:endParaRPr lang="en-US" sz="1100" b="0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32393"/>
                  </a:ext>
                </a:extLst>
              </a:tr>
              <a:tr h="60520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9491354</a:t>
                      </a:r>
                      <a:endParaRPr lang="en-US" sz="1100" b="0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2012</a:t>
                      </a:r>
                      <a:endParaRPr lang="en-US" sz="1100" b="0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(TEACHER (MATHEMATICS),Y</a:t>
                      </a:r>
                      <a:endParaRPr lang="en-US" sz="1100" b="0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74965"/>
                  </a:ext>
                </a:extLst>
              </a:tr>
              <a:tr h="6983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9422870</a:t>
                      </a:r>
                      <a:endParaRPr lang="en-US" sz="1100" b="0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2012</a:t>
                      </a:r>
                      <a:endParaRPr lang="en-US" sz="1100" b="0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(SENIOR AUDIT ASSOCIATE,Y)</a:t>
                      </a:r>
                      <a:endParaRPr lang="en-US" sz="1100" b="0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409800"/>
                  </a:ext>
                </a:extLst>
              </a:tr>
              <a:tr h="61684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9078950</a:t>
                      </a:r>
                      <a:endParaRPr lang="en-US" sz="1100" b="0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2012</a:t>
                      </a:r>
                      <a:endParaRPr lang="en-US" sz="1100" b="0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(ELEMENTARY SCHOOL SPANISH TEACHER,Y) </a:t>
                      </a:r>
                      <a:endParaRPr lang="en-US" sz="1100" b="0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09741"/>
                  </a:ext>
                </a:extLst>
              </a:tr>
              <a:tr h="60520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8976796.8</a:t>
                      </a:r>
                      <a:endParaRPr lang="en-US" sz="1100" b="0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2012</a:t>
                      </a:r>
                      <a:endParaRPr lang="en-US" sz="1100" b="0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(DATA ADMINISTRATOR,N</a:t>
                      </a:r>
                      <a:endParaRPr lang="en-US" sz="1100" b="0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934543"/>
                  </a:ext>
                </a:extLst>
              </a:tr>
              <a:tr h="547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8831672.062</a:t>
                      </a:r>
                      <a:endParaRPr lang="en-US" sz="1100" b="0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2012</a:t>
                      </a:r>
                      <a:endParaRPr lang="en-US" sz="1100" b="0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(SENIOR FINANCE MANAGER,Y) </a:t>
                      </a:r>
                      <a:endParaRPr lang="en-US" sz="1100" b="0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990309"/>
                  </a:ext>
                </a:extLst>
              </a:tr>
              <a:tr h="5819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8453338.3</a:t>
                      </a:r>
                      <a:endParaRPr lang="en-US" sz="1100" b="0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2012</a:t>
                      </a:r>
                      <a:endParaRPr lang="en-US" sz="1100" b="0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(PRINCIPAL ARCHITECT,Y)</a:t>
                      </a:r>
                      <a:endParaRPr lang="en-US" sz="1100" b="0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872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752" y="662940"/>
            <a:ext cx="11121055" cy="937260"/>
          </a:xfrm>
        </p:spPr>
        <p:txBody>
          <a:bodyPr>
            <a:normAutofit/>
          </a:bodyPr>
          <a:lstStyle/>
          <a:p>
            <a:r>
              <a:rPr lang="en-IN" sz="1800" dirty="0"/>
              <a:t>9.  Which are the employers along with the number of petitions who have the success rate more than 70%  in petitions. (total petitions filed 1000 OR more than 1000) ?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Technology Used :  </a:t>
            </a:r>
            <a:r>
              <a:rPr lang="en-US" dirty="0" smtClean="0"/>
              <a:t>PIG</a:t>
            </a:r>
            <a:endParaRPr lang="en-US" dirty="0"/>
          </a:p>
          <a:p>
            <a:r>
              <a:rPr lang="en-US" b="1" u="sng" dirty="0"/>
              <a:t>Solution 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40307"/>
              </p:ext>
            </p:extLst>
          </p:nvPr>
        </p:nvGraphicFramePr>
        <p:xfrm>
          <a:off x="3753394" y="1889756"/>
          <a:ext cx="7950926" cy="4506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4571">
                  <a:extLst>
                    <a:ext uri="{9D8B030D-6E8A-4147-A177-3AD203B41FA5}">
                      <a16:colId xmlns:a16="http://schemas.microsoft.com/office/drawing/2014/main" val="1757127261"/>
                    </a:ext>
                  </a:extLst>
                </a:gridCol>
                <a:gridCol w="1873368">
                  <a:extLst>
                    <a:ext uri="{9D8B030D-6E8A-4147-A177-3AD203B41FA5}">
                      <a16:colId xmlns:a16="http://schemas.microsoft.com/office/drawing/2014/main" val="698849402"/>
                    </a:ext>
                  </a:extLst>
                </a:gridCol>
                <a:gridCol w="2112987">
                  <a:extLst>
                    <a:ext uri="{9D8B030D-6E8A-4147-A177-3AD203B41FA5}">
                      <a16:colId xmlns:a16="http://schemas.microsoft.com/office/drawing/2014/main" val="2896714452"/>
                    </a:ext>
                  </a:extLst>
                </a:gridCol>
              </a:tblGrid>
              <a:tr h="51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JOB_POSITION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NO OF APPLICATION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SUCESSES RATE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698654"/>
                  </a:ext>
                </a:extLst>
              </a:tr>
              <a:tr h="676561">
                <a:tc gridSpan="3"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INFOSYS LIMITED                                              </a:t>
                      </a:r>
                      <a:r>
                        <a:rPr lang="en-US" sz="1100" u="none" strike="noStrike" dirty="0" smtClean="0">
                          <a:effectLst/>
                        </a:rPr>
                        <a:t>                                            99.54055                             130592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49082"/>
                  </a:ext>
                </a:extLst>
              </a:tr>
              <a:tr h="386977">
                <a:tc gridSpan="3"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(ACCENTURE LLP                                            </a:t>
                      </a:r>
                      <a:r>
                        <a:rPr lang="en-US" sz="1100" u="none" strike="noStrike" dirty="0" smtClean="0">
                          <a:effectLst/>
                        </a:rPr>
                        <a:t>                                              99.39307                            33447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429858"/>
                  </a:ext>
                </a:extLst>
              </a:tr>
              <a:tr h="360833">
                <a:tc gridSpan="3"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(TATA CONSULTANCY SERVICES LIMITED     </a:t>
                      </a:r>
                      <a:r>
                        <a:rPr lang="en-US" sz="1100" u="none" strike="noStrike" dirty="0" smtClean="0">
                          <a:effectLst/>
                        </a:rPr>
                        <a:t>                                              </a:t>
                      </a:r>
                      <a:r>
                        <a:rPr lang="en-US" sz="1100" u="none" strike="noStrike" dirty="0">
                          <a:effectLst/>
                        </a:rPr>
                        <a:t>99.337204              </a:t>
                      </a:r>
                      <a:r>
                        <a:rPr lang="en-US" sz="1100" u="none" strike="noStrike" dirty="0" smtClean="0">
                          <a:effectLst/>
                        </a:rPr>
                        <a:t>            64726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71697"/>
                  </a:ext>
                </a:extLst>
              </a:tr>
              <a:tr h="360833">
                <a:tc gridSpan="3"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(HCL AMERICA, INC.                                      </a:t>
                      </a:r>
                      <a:r>
                        <a:rPr lang="en-US" sz="1100" u="none" strike="noStrike" dirty="0" smtClean="0">
                          <a:effectLst/>
                        </a:rPr>
                        <a:t>                                                </a:t>
                      </a:r>
                      <a:r>
                        <a:rPr lang="en-US" sz="1100" u="none" strike="noStrike" dirty="0">
                          <a:effectLst/>
                        </a:rPr>
                        <a:t>99.26801                     </a:t>
                      </a:r>
                      <a:r>
                        <a:rPr lang="en-US" sz="1100" u="none" strike="noStrike" dirty="0" smtClean="0">
                          <a:effectLst/>
                        </a:rPr>
                        <a:t>       22678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82081"/>
                  </a:ext>
                </a:extLst>
              </a:tr>
              <a:tr h="360833">
                <a:tc gridSpan="3"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(RELIABLE SOFTWARE RESOURCES, INC. </a:t>
                      </a:r>
                      <a:r>
                        <a:rPr lang="en-US" sz="1100" u="none" strike="noStrike" dirty="0" smtClean="0">
                          <a:effectLst/>
                        </a:rPr>
                        <a:t>                                                     </a:t>
                      </a:r>
                      <a:r>
                        <a:rPr lang="en-US" sz="1100" u="none" strike="noStrike" dirty="0">
                          <a:effectLst/>
                        </a:rPr>
                        <a:t>99.14658                      </a:t>
                      </a:r>
                      <a:r>
                        <a:rPr lang="en-US" sz="1100" u="none" strike="noStrike" dirty="0" smtClean="0">
                          <a:effectLst/>
                        </a:rPr>
                        <a:t>      1992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304974"/>
                  </a:ext>
                </a:extLst>
              </a:tr>
              <a:tr h="360833">
                <a:tc gridSpan="3">
                  <a:txBody>
                    <a:bodyPr/>
                    <a:lstStyle/>
                    <a:p>
                      <a:pPr algn="just" fontAlgn="b"/>
                      <a:r>
                        <a:rPr lang="it-IT" sz="1100" u="none" strike="noStrike" dirty="0">
                          <a:effectLst/>
                        </a:rPr>
                        <a:t>(NTT DATA, INC.                                      </a:t>
                      </a:r>
                      <a:r>
                        <a:rPr lang="it-IT" sz="1100" u="none" strike="noStrike" dirty="0" smtClean="0">
                          <a:effectLst/>
                        </a:rPr>
                        <a:t>                                                     </a:t>
                      </a:r>
                      <a:r>
                        <a:rPr lang="it-IT" sz="1100" u="none" strike="noStrike" dirty="0">
                          <a:effectLst/>
                        </a:rPr>
                        <a:t>99.13251                    </a:t>
                      </a:r>
                      <a:r>
                        <a:rPr lang="it-IT" sz="1100" u="none" strike="noStrike" dirty="0" smtClean="0">
                          <a:effectLst/>
                        </a:rPr>
                        <a:t>         </a:t>
                      </a:r>
                      <a:r>
                        <a:rPr lang="it-IT" sz="1100" u="none" strike="noStrike" dirty="0">
                          <a:effectLst/>
                        </a:rPr>
                        <a:t>4611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05526"/>
                  </a:ext>
                </a:extLst>
              </a:tr>
              <a:tr h="360833">
                <a:tc gridSpan="3"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(ERP ANALYSTS, INC.                                 </a:t>
                      </a:r>
                      <a:r>
                        <a:rPr lang="en-US" sz="1100" u="none" strike="noStrike" dirty="0" smtClean="0">
                          <a:effectLst/>
                        </a:rPr>
                        <a:t>                                                    </a:t>
                      </a:r>
                      <a:r>
                        <a:rPr lang="en-US" sz="1100" u="none" strike="noStrike" dirty="0">
                          <a:effectLst/>
                        </a:rPr>
                        <a:t>99.10364                      </a:t>
                      </a:r>
                      <a:r>
                        <a:rPr lang="en-US" sz="1100" u="none" strike="noStrike" dirty="0" smtClean="0">
                          <a:effectLst/>
                        </a:rPr>
                        <a:t>      1785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95118"/>
                  </a:ext>
                </a:extLst>
              </a:tr>
              <a:tr h="360833">
                <a:tc gridSpan="3">
                  <a:txBody>
                    <a:bodyPr/>
                    <a:lstStyle/>
                    <a:p>
                      <a:pPr algn="just" fontAlgn="b"/>
                      <a:r>
                        <a:rPr lang="es-ES" sz="1100" u="none" strike="noStrike" dirty="0">
                          <a:effectLst/>
                        </a:rPr>
                        <a:t>(PATNI AMERICAS INC.                             </a:t>
                      </a:r>
                      <a:r>
                        <a:rPr lang="es-ES" sz="1100" u="none" strike="noStrike" dirty="0" smtClean="0">
                          <a:effectLst/>
                        </a:rPr>
                        <a:t>                                                     </a:t>
                      </a:r>
                      <a:r>
                        <a:rPr lang="es-ES" sz="1100" u="none" strike="noStrike" dirty="0">
                          <a:effectLst/>
                        </a:rPr>
                        <a:t>99.07907                     </a:t>
                      </a:r>
                      <a:r>
                        <a:rPr lang="es-ES" sz="1100" u="none" strike="noStrike" dirty="0" smtClean="0">
                          <a:effectLst/>
                        </a:rPr>
                        <a:t>       3149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14053"/>
                  </a:ext>
                </a:extLst>
              </a:tr>
              <a:tr h="360833">
                <a:tc gridSpan="3"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(KFORCE INC.                                              </a:t>
                      </a:r>
                      <a:r>
                        <a:rPr lang="en-US" sz="1100" u="none" strike="noStrike" dirty="0" smtClean="0">
                          <a:effectLst/>
                        </a:rPr>
                        <a:t>                                                  </a:t>
                      </a:r>
                      <a:r>
                        <a:rPr lang="en-US" sz="1100" u="none" strike="noStrike" dirty="0">
                          <a:effectLst/>
                        </a:rPr>
                        <a:t>99.06015                      </a:t>
                      </a:r>
                      <a:r>
                        <a:rPr lang="en-US" sz="1100" u="none" strike="noStrike" dirty="0" smtClean="0">
                          <a:effectLst/>
                        </a:rPr>
                        <a:t>      1596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57823"/>
                  </a:ext>
                </a:extLst>
              </a:tr>
              <a:tr h="360833">
                <a:tc gridSpan="3"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(GENPACT LLC                                           </a:t>
                      </a:r>
                      <a:r>
                        <a:rPr lang="en-US" sz="1100" u="none" strike="noStrike" dirty="0" smtClean="0">
                          <a:effectLst/>
                        </a:rPr>
                        <a:t>                                                  </a:t>
                      </a:r>
                      <a:r>
                        <a:rPr lang="en-US" sz="1100" u="none" strike="noStrike" dirty="0">
                          <a:effectLst/>
                        </a:rPr>
                        <a:t>98.852776                    </a:t>
                      </a:r>
                      <a:r>
                        <a:rPr lang="en-US" sz="1100" u="none" strike="noStrike" dirty="0" smtClean="0">
                          <a:effectLst/>
                        </a:rPr>
                        <a:t>       1046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634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8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392" y="556260"/>
            <a:ext cx="11029616" cy="1226820"/>
          </a:xfrm>
        </p:spPr>
        <p:txBody>
          <a:bodyPr>
            <a:normAutofit/>
          </a:bodyPr>
          <a:lstStyle/>
          <a:p>
            <a:r>
              <a:rPr lang="en-IN" sz="1800" dirty="0"/>
              <a:t>10.  Which are the  job positions along with the number of petitions which have the success rate more than 70%  in petitions (total petitions filed 1000 OR more than 	1000)?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83080"/>
            <a:ext cx="11029615" cy="5074920"/>
          </a:xfrm>
        </p:spPr>
        <p:txBody>
          <a:bodyPr/>
          <a:lstStyle/>
          <a:p>
            <a:r>
              <a:rPr lang="en-US" b="1" u="sng" dirty="0"/>
              <a:t>Technology Used :  </a:t>
            </a:r>
            <a:r>
              <a:rPr lang="en-US" dirty="0"/>
              <a:t>PIG</a:t>
            </a:r>
          </a:p>
          <a:p>
            <a:r>
              <a:rPr lang="en-US" b="1" u="sng" dirty="0"/>
              <a:t>Solution </a:t>
            </a:r>
            <a:r>
              <a:rPr lang="en-US" b="1" u="sng" dirty="0" smtClean="0"/>
              <a:t>: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342793"/>
              </p:ext>
            </p:extLst>
          </p:nvPr>
        </p:nvGraphicFramePr>
        <p:xfrm>
          <a:off x="3753394" y="1854928"/>
          <a:ext cx="8072845" cy="4807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27201">
                  <a:extLst>
                    <a:ext uri="{9D8B030D-6E8A-4147-A177-3AD203B41FA5}">
                      <a16:colId xmlns:a16="http://schemas.microsoft.com/office/drawing/2014/main" val="1169512614"/>
                    </a:ext>
                  </a:extLst>
                </a:gridCol>
                <a:gridCol w="2126289">
                  <a:extLst>
                    <a:ext uri="{9D8B030D-6E8A-4147-A177-3AD203B41FA5}">
                      <a16:colId xmlns:a16="http://schemas.microsoft.com/office/drawing/2014/main" val="1466760799"/>
                    </a:ext>
                  </a:extLst>
                </a:gridCol>
                <a:gridCol w="2319355">
                  <a:extLst>
                    <a:ext uri="{9D8B030D-6E8A-4147-A177-3AD203B41FA5}">
                      <a16:colId xmlns:a16="http://schemas.microsoft.com/office/drawing/2014/main" val="1105109000"/>
                    </a:ext>
                  </a:extLst>
                </a:gridCol>
              </a:tblGrid>
              <a:tr h="425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JOB_POSITION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NO OF APPLICATION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SUCESSES RATE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601756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COMPUTER PROGRAMMER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3346526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ASSOCIATE CONSULTANT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2702227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SYSTEMS ENGINEER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6678170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 ANALYST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5907133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CONSULTANT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566850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TECHNOLOGY LEAD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8733881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TECHNICAL TEST LEAD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8485030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TECHNOLOGY ARCHITECT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774686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(TECHNOLOGY ANALYST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26055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5781691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SENIOR PROJECT MANAGER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99.74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037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8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11. Export result for question no 10 to </a:t>
            </a:r>
            <a:r>
              <a:rPr lang="en-IN" sz="1800" dirty="0" err="1"/>
              <a:t>MySql</a:t>
            </a:r>
            <a:r>
              <a:rPr lang="en-IN" sz="1800" dirty="0"/>
              <a:t> database.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14780"/>
            <a:ext cx="11029615" cy="48432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400" b="1" u="sng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Technology Used :  </a:t>
            </a:r>
            <a:r>
              <a:rPr lang="en-US" sz="1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SQOOP</a:t>
            </a:r>
          </a:p>
          <a:p>
            <a:r>
              <a:rPr lang="en-US" sz="1400" b="1" u="sng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Solution :</a:t>
            </a:r>
          </a:p>
          <a:p>
            <a:r>
              <a:rPr lang="en-IN" sz="1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1.mysql –u root –p</a:t>
            </a:r>
            <a:endParaRPr lang="en-US" sz="14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create database h1b_FINAL;</a:t>
            </a:r>
            <a:endParaRPr lang="en-US" b="1" u="sng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 use h1b_FINAL</a:t>
            </a: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4.CREATE TABLE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suc_rate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job_title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varchar(100)NOT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NULL,total_no_of_appl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INT NOT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NULL,certifiedANDcertified_withdrwan_count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INT NOT NULL,</a:t>
            </a:r>
          </a:p>
          <a:p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5.desc </a:t>
            </a:r>
            <a:r>
              <a:rPr lang="en-IN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suc_rate</a:t>
            </a:r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+---------------------------------------+--------------+------+-----+---------+-------+</a:t>
            </a: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| field                                 | type         | null | key | default | extra |</a:t>
            </a: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+---------------------------------------+--------------+------+-----+---------+-------+</a:t>
            </a: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| </a:t>
            </a:r>
            <a:r>
              <a:rPr lang="en-IN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job_title</a:t>
            </a:r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| varchar(100) | no   |     | null    |       |</a:t>
            </a: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| </a:t>
            </a:r>
            <a:r>
              <a:rPr lang="en-IN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total_no_of_appl</a:t>
            </a:r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| </a:t>
            </a:r>
            <a:r>
              <a:rPr lang="en-IN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(11)      | no   |     | null    |       |</a:t>
            </a: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| </a:t>
            </a:r>
            <a:r>
              <a:rPr lang="en-IN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certifiedandcertified_withdrwan_count</a:t>
            </a:r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| </a:t>
            </a:r>
            <a:r>
              <a:rPr lang="en-IN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(11)      | no   |     | null    |       |</a:t>
            </a: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| </a:t>
            </a:r>
            <a:r>
              <a:rPr lang="en-IN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success_rate</a:t>
            </a:r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| float        | no   |     | null    |       |</a:t>
            </a: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+---------------------------------------+--------------+------+-----+---------+-------+</a:t>
            </a: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6.Start </a:t>
            </a:r>
            <a:r>
              <a:rPr lang="en-IN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sqoop</a:t>
            </a:r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…..connect to </a:t>
            </a:r>
            <a:r>
              <a:rPr lang="en-IN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msql</a:t>
            </a:r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&gt;h1b database</a:t>
            </a: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sqoop</a:t>
            </a:r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list-tables --connect </a:t>
            </a:r>
            <a:r>
              <a:rPr lang="en-IN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jdbc:mysql</a:t>
            </a:r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://localhost/h1b --username root --password ‘ROOT'</a:t>
            </a: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12" y="679296"/>
            <a:ext cx="11029616" cy="1013800"/>
          </a:xfrm>
        </p:spPr>
        <p:txBody>
          <a:bodyPr>
            <a:normAutofit/>
          </a:bodyPr>
          <a:lstStyle/>
          <a:p>
            <a:r>
              <a:rPr lang="en-US" sz="1800" dirty="0"/>
              <a:t>Conclusion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693096"/>
            <a:ext cx="11029615" cy="4165703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300" dirty="0" smtClean="0"/>
              <a:t>Petitions </a:t>
            </a:r>
            <a:r>
              <a:rPr lang="en-US" sz="2300" dirty="0"/>
              <a:t>for data engineer job are increasing over time</a:t>
            </a:r>
            <a:r>
              <a:rPr lang="en-US" sz="2300" dirty="0" smtClean="0"/>
              <a:t>.</a:t>
            </a:r>
            <a:endParaRPr lang="en-US" sz="2300" dirty="0"/>
          </a:p>
          <a:p>
            <a:r>
              <a:rPr lang="en-US" sz="2300" dirty="0" smtClean="0"/>
              <a:t>Possibility </a:t>
            </a:r>
            <a:r>
              <a:rPr lang="en-US" sz="2300" dirty="0"/>
              <a:t>of application getting certified increases every year.</a:t>
            </a:r>
          </a:p>
          <a:p>
            <a:r>
              <a:rPr lang="en-US" sz="2300" dirty="0"/>
              <a:t>Jobs for Data Science are more In Statistician</a:t>
            </a:r>
            <a:r>
              <a:rPr lang="en-IN" sz="2300" dirty="0">
                <a:solidFill>
                  <a:schemeClr val="dk1"/>
                </a:solidFill>
              </a:rPr>
              <a:t> </a:t>
            </a:r>
            <a:r>
              <a:rPr lang="en-US" sz="2300" dirty="0"/>
              <a:t> industries</a:t>
            </a:r>
            <a:r>
              <a:rPr lang="en-US" sz="2300" dirty="0" smtClean="0"/>
              <a:t>.</a:t>
            </a:r>
            <a:endParaRPr lang="en-US" sz="2300" dirty="0"/>
          </a:p>
          <a:p>
            <a:r>
              <a:rPr lang="en-US" sz="2300" dirty="0" smtClean="0"/>
              <a:t>Success </a:t>
            </a:r>
            <a:r>
              <a:rPr lang="en-US" sz="2300" dirty="0"/>
              <a:t>rate of INFOSYS LIMITED is more 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For </a:t>
            </a:r>
            <a:r>
              <a:rPr lang="en-US" sz="2300" dirty="0"/>
              <a:t>System Engineer –US has  more success rate</a:t>
            </a:r>
            <a:r>
              <a:rPr lang="en-US" sz="2300" dirty="0" smtClean="0"/>
              <a:t>.</a:t>
            </a:r>
            <a:endParaRPr lang="en-IN" sz="2300" dirty="0" smtClean="0"/>
          </a:p>
          <a:p>
            <a:r>
              <a:rPr lang="en-IN" sz="2300" dirty="0" smtClean="0"/>
              <a:t>Sqoop </a:t>
            </a:r>
            <a:r>
              <a:rPr lang="en-IN" sz="2300" dirty="0"/>
              <a:t>is </a:t>
            </a:r>
            <a:r>
              <a:rPr lang="en-IN" sz="2300" dirty="0" err="1"/>
              <a:t>Usefull</a:t>
            </a:r>
            <a:r>
              <a:rPr lang="en-IN" sz="2300" dirty="0"/>
              <a:t> when we have data on HDFS that need to be exported into the MySQL tables or vice-versa.</a:t>
            </a:r>
            <a:endParaRPr lang="en-US" sz="2300" dirty="0"/>
          </a:p>
          <a:p>
            <a:r>
              <a:rPr lang="en-IN" sz="2300" dirty="0"/>
              <a:t>Hive helps in cleaning up data.CSV file can be easily converted into TSV Text file.</a:t>
            </a:r>
            <a:endParaRPr lang="en-US" sz="2300" dirty="0"/>
          </a:p>
          <a:p>
            <a:r>
              <a:rPr lang="en-IN" sz="2300" dirty="0"/>
              <a:t>For normal group by join and filter based data retrieval ,Pig is very efficient.</a:t>
            </a:r>
            <a:endParaRPr lang="en-US" sz="2300" dirty="0"/>
          </a:p>
          <a:p>
            <a:r>
              <a:rPr lang="en-IN" sz="2300" dirty="0" err="1"/>
              <a:t>MapReduce</a:t>
            </a:r>
            <a:r>
              <a:rPr lang="en-IN" sz="2300" dirty="0"/>
              <a:t> code written in java makes complex analysis quite easy. Codes required to be written to collects user inputs and performing complex join operations are handled efficiently  using this approach.</a:t>
            </a:r>
            <a:endParaRPr lang="en-US" sz="23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2456" y="2967335"/>
            <a:ext cx="45670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309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is a term that describes the large volume of data – both structured and unstructured – that inundates a business on a day-to-day basis.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it’s not the amount of data that’s important. It’s what organizations do with the data that matters. </a:t>
            </a:r>
            <a:endParaRPr lang="en-US" dirty="0" smtClean="0"/>
          </a:p>
          <a:p>
            <a:r>
              <a:rPr lang="en-US" dirty="0" smtClean="0"/>
              <a:t>Big </a:t>
            </a:r>
            <a:r>
              <a:rPr lang="en-US" dirty="0"/>
              <a:t>data can be analyzed for insights that lead to better decisions and strategic business moves.</a:t>
            </a:r>
          </a:p>
        </p:txBody>
      </p:sp>
    </p:spTree>
    <p:extLst>
      <p:ext uri="{BB962C8B-B14F-4D97-AF65-F5344CB8AC3E}">
        <p14:creationId xmlns:p14="http://schemas.microsoft.com/office/powerpoint/2010/main" val="7134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" y="566057"/>
            <a:ext cx="11451771" cy="6291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495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Hadoop Ecosystem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9" y="1942011"/>
            <a:ext cx="11042468" cy="48593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17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1" y="596536"/>
            <a:ext cx="11033759" cy="6261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483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" y="607829"/>
            <a:ext cx="10485120" cy="61282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23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775063"/>
            <a:ext cx="8919860" cy="1088571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 of Hadoop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174" y="1459774"/>
            <a:ext cx="10993546" cy="4807131"/>
          </a:xfrm>
        </p:spPr>
        <p:txBody>
          <a:bodyPr>
            <a:normAutofit lnSpcReduction="10000"/>
          </a:bodyPr>
          <a:lstStyle/>
          <a:p>
            <a:pPr algn="just"/>
            <a:endParaRPr lang="en-US" dirty="0" smtClean="0"/>
          </a:p>
          <a:p>
            <a:pPr marL="342900" indent="-342900" algn="just">
              <a:buAutoNum type="arabicPeriod"/>
            </a:pPr>
            <a:r>
              <a:rPr lang="en-US" b="1" dirty="0" smtClean="0"/>
              <a:t>Scalable : </a:t>
            </a:r>
            <a:r>
              <a:rPr lang="en-US" u="sng" dirty="0">
                <a:hlinkClick r:id="rId2"/>
              </a:rPr>
              <a:t>Hadoop</a:t>
            </a:r>
            <a:r>
              <a:rPr lang="en-US" dirty="0"/>
              <a:t> is a highly scalable storage platform, because it can store and distribute very large data sets across hundreds of inexpensive servers that operate in </a:t>
            </a:r>
            <a:r>
              <a:rPr lang="en-US" dirty="0" smtClean="0"/>
              <a:t>parallel</a:t>
            </a:r>
          </a:p>
          <a:p>
            <a:pPr algn="just"/>
            <a:r>
              <a:rPr lang="en-US" b="1" dirty="0"/>
              <a:t>2. Cost </a:t>
            </a:r>
            <a:r>
              <a:rPr lang="en-US" b="1" dirty="0" smtClean="0"/>
              <a:t>effective :</a:t>
            </a:r>
            <a:r>
              <a:rPr lang="en-US" dirty="0"/>
              <a:t>Hadoop also offers a cost effective storage solution for businesses' exploding </a:t>
            </a:r>
            <a:r>
              <a:rPr lang="en-US" dirty="0" smtClean="0"/>
              <a:t>                                 					Data sets.</a:t>
            </a:r>
          </a:p>
          <a:p>
            <a:pPr algn="just"/>
            <a:r>
              <a:rPr lang="en-US" b="1" dirty="0"/>
              <a:t>	</a:t>
            </a:r>
            <a:r>
              <a:rPr lang="en-US" b="1" dirty="0" smtClean="0"/>
              <a:t>			     	</a:t>
            </a:r>
            <a:r>
              <a:rPr lang="en-US" dirty="0"/>
              <a:t> </a:t>
            </a:r>
            <a:r>
              <a:rPr lang="en-US" dirty="0">
                <a:solidFill>
                  <a:schemeClr val="bg1"/>
                </a:solidFill>
              </a:rPr>
              <a:t>Hadoop, on the other hand, is designed as a scale-out architecture that </a:t>
            </a:r>
            <a:r>
              <a:rPr lang="en-US" dirty="0" smtClean="0">
                <a:solidFill>
                  <a:schemeClr val="bg1"/>
                </a:solidFill>
              </a:rPr>
              <a:t>can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				      affordably store all of a company’s data for later  use.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3. </a:t>
            </a:r>
            <a:r>
              <a:rPr lang="en-US" b="1" dirty="0" smtClean="0">
                <a:solidFill>
                  <a:schemeClr val="bg1"/>
                </a:solidFill>
              </a:rPr>
              <a:t>Flexible : </a:t>
            </a:r>
            <a:r>
              <a:rPr lang="en-US" dirty="0">
                <a:solidFill>
                  <a:schemeClr val="bg1"/>
                </a:solidFill>
              </a:rPr>
              <a:t>Hadoop enables businesses to easily access new data sources and tap into different </a:t>
            </a:r>
            <a:r>
              <a:rPr lang="en-US" dirty="0" smtClean="0">
                <a:solidFill>
                  <a:schemeClr val="bg1"/>
                </a:solidFill>
              </a:rPr>
              <a:t>				types </a:t>
            </a:r>
            <a:r>
              <a:rPr lang="en-US" dirty="0">
                <a:solidFill>
                  <a:schemeClr val="bg1"/>
                </a:solidFill>
              </a:rPr>
              <a:t>of data (both structured and unstructured) to generate value from that data</a:t>
            </a:r>
            <a:r>
              <a:rPr lang="en-US" dirty="0"/>
              <a:t>. </a:t>
            </a:r>
            <a:endParaRPr lang="en-US" b="1" dirty="0"/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4. </a:t>
            </a:r>
            <a:r>
              <a:rPr lang="en-US" b="1" dirty="0" smtClean="0">
                <a:solidFill>
                  <a:schemeClr val="bg1"/>
                </a:solidFill>
              </a:rPr>
              <a:t>Fast :  </a:t>
            </a:r>
            <a:r>
              <a:rPr lang="en-US" dirty="0">
                <a:solidFill>
                  <a:schemeClr val="bg1"/>
                </a:solidFill>
              </a:rPr>
              <a:t>Hadoop's unique storage method is based on a distributed file system that basically 'maps' </a:t>
            </a:r>
            <a:r>
              <a:rPr lang="en-US" dirty="0" smtClean="0">
                <a:solidFill>
                  <a:schemeClr val="bg1"/>
                </a:solidFill>
              </a:rPr>
              <a:t>		data </a:t>
            </a:r>
            <a:r>
              <a:rPr lang="en-US" dirty="0">
                <a:solidFill>
                  <a:schemeClr val="bg1"/>
                </a:solidFill>
              </a:rPr>
              <a:t>wherever it is located on a cluster. 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		If </a:t>
            </a:r>
            <a:r>
              <a:rPr lang="en-US" dirty="0">
                <a:solidFill>
                  <a:schemeClr val="bg1"/>
                </a:solidFill>
              </a:rPr>
              <a:t>you're dealing with large volumes of unstructured data, Hadoop is able to efficiently </a:t>
            </a:r>
            <a:r>
              <a:rPr lang="en-US" dirty="0" smtClean="0">
                <a:solidFill>
                  <a:schemeClr val="bg1"/>
                </a:solidFill>
              </a:rPr>
              <a:t>			process </a:t>
            </a:r>
            <a:r>
              <a:rPr lang="en-US" dirty="0">
                <a:solidFill>
                  <a:schemeClr val="bg1"/>
                </a:solidFill>
              </a:rPr>
              <a:t>terabytes of data in just minutes, and petabytes in hours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5. Resilient to </a:t>
            </a:r>
            <a:r>
              <a:rPr lang="en-US" b="1" dirty="0" smtClean="0">
                <a:solidFill>
                  <a:schemeClr val="bg1"/>
                </a:solidFill>
              </a:rPr>
              <a:t>failure : </a:t>
            </a:r>
            <a:r>
              <a:rPr lang="en-US" dirty="0">
                <a:solidFill>
                  <a:schemeClr val="bg1"/>
                </a:solidFill>
              </a:rPr>
              <a:t>A key advantage of using Hadoop is its fault tolerance. When data is sent </a:t>
            </a:r>
            <a:r>
              <a:rPr lang="en-US" dirty="0" smtClean="0">
                <a:solidFill>
                  <a:schemeClr val="bg1"/>
                </a:solidFill>
              </a:rPr>
              <a:t>						to </a:t>
            </a:r>
            <a:r>
              <a:rPr lang="en-US" dirty="0">
                <a:solidFill>
                  <a:schemeClr val="bg1"/>
                </a:solidFill>
              </a:rPr>
              <a:t>an individual node, that data is also replicated to other nodes in the </a:t>
            </a:r>
            <a:r>
              <a:rPr lang="en-US" dirty="0" smtClean="0">
                <a:solidFill>
                  <a:schemeClr val="bg1"/>
                </a:solidFill>
              </a:rPr>
              <a:t>						cluster</a:t>
            </a:r>
            <a:r>
              <a:rPr lang="en-US" dirty="0">
                <a:solidFill>
                  <a:schemeClr val="bg1"/>
                </a:solidFill>
              </a:rPr>
              <a:t>, which means that in the event of failure</a:t>
            </a:r>
            <a:endParaRPr lang="en-US" b="1" dirty="0">
              <a:solidFill>
                <a:schemeClr val="bg1"/>
              </a:solidFill>
            </a:endParaRPr>
          </a:p>
          <a:p>
            <a:pPr algn="just"/>
            <a:endParaRPr lang="en-US" b="1" dirty="0"/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4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84068"/>
            <a:ext cx="11029616" cy="539931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Technology used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08" y="1756722"/>
            <a:ext cx="11869783" cy="5219683"/>
          </a:xfrm>
        </p:spPr>
        <p:txBody>
          <a:bodyPr/>
          <a:lstStyle/>
          <a:p>
            <a:pPr marL="306000" lvl="1"/>
            <a:r>
              <a:rPr lang="en-IN" sz="2000" b="1" dirty="0" err="1" smtClean="0"/>
              <a:t>MapReduce</a:t>
            </a:r>
            <a:r>
              <a:rPr lang="en-IN" sz="2000" dirty="0" smtClean="0"/>
              <a:t> </a:t>
            </a:r>
            <a:r>
              <a:rPr lang="en-IN" sz="2000" dirty="0"/>
              <a:t>: a  parallel processing software framework. It is comprised of two steps. Map step is a master node that takes input and partitions them into smaller sub-problems and then distributes them to worker nodes. After the map step has taken place, the master node takes the answer to all of the sub-problems and combines them to produce output.</a:t>
            </a:r>
          </a:p>
          <a:p>
            <a:r>
              <a:rPr lang="en-IN" sz="2000" b="1" dirty="0"/>
              <a:t>Hive</a:t>
            </a:r>
            <a:r>
              <a:rPr lang="en-IN" sz="2000" dirty="0"/>
              <a:t> : a data warehousing and SQL like query language that presents the data in the form of tables. Hive programming is similar to data </a:t>
            </a:r>
            <a:r>
              <a:rPr lang="en-IN" sz="2000" dirty="0" smtClean="0"/>
              <a:t>Warehousing</a:t>
            </a:r>
          </a:p>
          <a:p>
            <a:r>
              <a:rPr lang="en-IN" sz="2000" b="1" dirty="0"/>
              <a:t>Pig </a:t>
            </a:r>
            <a:r>
              <a:rPr lang="en-IN" sz="2000" dirty="0"/>
              <a:t>: a platform for manipulating data stored in HDFS and that includes a compiler for map reduce programs   and high level language called Pig Latin.it provides a way to perform data extractions, transformation and loading and basic analysis without having to write Map Reduce </a:t>
            </a:r>
            <a:r>
              <a:rPr lang="en-IN" sz="2000" dirty="0" smtClean="0"/>
              <a:t>programs</a:t>
            </a:r>
          </a:p>
          <a:p>
            <a:r>
              <a:rPr lang="en-IN" sz="2000" b="1" dirty="0"/>
              <a:t>Sqoop </a:t>
            </a:r>
            <a:r>
              <a:rPr lang="en-IN" sz="2000" dirty="0"/>
              <a:t>: a connection and transfer mechanism that moves the data between </a:t>
            </a:r>
            <a:r>
              <a:rPr lang="en-IN" sz="2000" dirty="0" smtClean="0"/>
              <a:t>Hadoop </a:t>
            </a:r>
            <a:r>
              <a:rPr lang="en-IN" sz="2000" dirty="0"/>
              <a:t>and relational databases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7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890</TotalTime>
  <Words>1304</Words>
  <Application>Microsoft Office PowerPoint</Application>
  <PresentationFormat>Widescreen</PresentationFormat>
  <Paragraphs>455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Corbel</vt:lpstr>
      <vt:lpstr>Gill Sans MT</vt:lpstr>
      <vt:lpstr>Tahoma</vt:lpstr>
      <vt:lpstr>Times New Roman</vt:lpstr>
      <vt:lpstr>Wingdings 2</vt:lpstr>
      <vt:lpstr>Dividend</vt:lpstr>
      <vt:lpstr>Analyzing H1B DATA USING HADOOP ECOSYSTEM</vt:lpstr>
      <vt:lpstr>objective</vt:lpstr>
      <vt:lpstr>Big data</vt:lpstr>
      <vt:lpstr>PowerPoint Presentation</vt:lpstr>
      <vt:lpstr>Hadoop Ecosystem </vt:lpstr>
      <vt:lpstr>PowerPoint Presentation</vt:lpstr>
      <vt:lpstr>PowerPoint Presentation</vt:lpstr>
      <vt:lpstr>Advantages of Hadoop </vt:lpstr>
      <vt:lpstr>Technology used </vt:lpstr>
      <vt:lpstr>Analyzing   Factors </vt:lpstr>
      <vt:lpstr>Analyzing   Factors</vt:lpstr>
      <vt:lpstr> 1. a) Is the number of petitions with Data Engineer job title increasing over time? </vt:lpstr>
      <vt:lpstr> 1. b) Find top 5 job titles who are having highest avg growth in applications.[ALL]</vt:lpstr>
      <vt:lpstr>2.  a) Which part of the US has the most Data Engineer jobs for each year? </vt:lpstr>
      <vt:lpstr> 2. b) find top 5 locations in the US who have got certified visa for each year.[certified]</vt:lpstr>
      <vt:lpstr>3.   Which industry(SOC_NAME) has the most number of Data Scientist positions?         [certified] </vt:lpstr>
      <vt:lpstr>4.   Which top 5 employers file the most petitions each year? - Case Status - ALL </vt:lpstr>
      <vt:lpstr>5.  Find the most popular top 10 job positions for H1B visa applications for each year?  a) for all the applications. </vt:lpstr>
      <vt:lpstr>5.  Find the most popular top 10 job positions for H1B visa applications for each year?     b) for only certified applications. </vt:lpstr>
      <vt:lpstr>6.  Find the percentage and the count of each case status on total applications for each year. Create a line graph depicting the pattern of All the cases over the period of  time. </vt:lpstr>
      <vt:lpstr>7. Create a bar graph to depict the number of applications for each year [All] </vt:lpstr>
      <vt:lpstr>         8.  Find the average Prevailing Wage for each Job for each Year (take part time and full time separate). Arrange the output in descending order - [Certified and Certified  Withdrawn.] </vt:lpstr>
      <vt:lpstr>9.  Which are the employers along with the number of petitions who have the success rate more than 70%  in petitions. (total petitions filed 1000 OR more than 1000) ? </vt:lpstr>
      <vt:lpstr>10.  Which are the  job positions along with the number of petitions which have the success rate more than 70%  in petitions (total petitions filed 1000 OR more than  1000)? </vt:lpstr>
      <vt:lpstr>11. Export result for question no 10 to MySql database. </vt:lpstr>
      <vt:lpstr>Conclusion: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H1B DATA USING HADOOP ECOSYSTEM</dc:title>
  <dc:creator>PRAJAKTA SHINDE</dc:creator>
  <cp:lastModifiedBy>PRAJAKTA SHINDE</cp:lastModifiedBy>
  <cp:revision>49</cp:revision>
  <dcterms:created xsi:type="dcterms:W3CDTF">2017-10-15T17:39:28Z</dcterms:created>
  <dcterms:modified xsi:type="dcterms:W3CDTF">2017-10-26T03:17:54Z</dcterms:modified>
</cp:coreProperties>
</file>