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68" r:id="rId4"/>
    <p:sldId id="269" r:id="rId5"/>
    <p:sldId id="258" r:id="rId6"/>
    <p:sldId id="259" r:id="rId7"/>
    <p:sldId id="270" r:id="rId8"/>
    <p:sldId id="260" r:id="rId9"/>
    <p:sldId id="261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64" r:id="rId19"/>
    <p:sldId id="265" r:id="rId20"/>
    <p:sldId id="266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55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4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19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91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37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182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31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26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90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5070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87077"/>
            <a:ext cx="6251304" cy="1747777"/>
          </a:xfrm>
        </p:spPr>
        <p:txBody>
          <a:bodyPr>
            <a:normAutofit/>
          </a:bodyPr>
          <a:lstStyle/>
          <a:p>
            <a:r>
              <a:rPr sz="4400" dirty="0"/>
              <a:t>Spotify Music Using 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022776"/>
            <a:ext cx="6251304" cy="1664972"/>
          </a:xfrm>
        </p:spPr>
        <p:txBody>
          <a:bodyPr>
            <a:noAutofit/>
          </a:bodyPr>
          <a:lstStyle/>
          <a:p>
            <a:r>
              <a:rPr sz="1400" dirty="0"/>
              <a:t>Exploring music trends, artist performance, and user insights</a:t>
            </a:r>
          </a:p>
          <a:p>
            <a:r>
              <a:rPr sz="1400" dirty="0"/>
              <a:t> Name </a:t>
            </a:r>
            <a:r>
              <a:rPr lang="en-US" sz="1400" dirty="0"/>
              <a:t>: Prajakta Laxman </a:t>
            </a:r>
            <a:r>
              <a:rPr lang="en-US" sz="1400" dirty="0" err="1"/>
              <a:t>Thopte</a:t>
            </a:r>
            <a:endParaRPr lang="en-US" sz="1400" dirty="0"/>
          </a:p>
          <a:p>
            <a:r>
              <a:rPr lang="en-US" sz="1400" dirty="0"/>
              <a:t>Course : DS-DA</a:t>
            </a:r>
          </a:p>
          <a:p>
            <a:r>
              <a:rPr sz="1400" dirty="0"/>
              <a:t>| Project |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1A2E15-93A0-57CF-B4BE-AE701C7875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1641" y="1252195"/>
            <a:ext cx="6485011" cy="3910113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D9390F3D-7D33-5FA1-26B8-BD6BE2809E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39839" y="508346"/>
            <a:ext cx="303256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2.Tracks with tempo &gt; 120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66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700DE3-F891-4EA8-7890-412EEFF42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85327" y="669131"/>
            <a:ext cx="4138987" cy="4796632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138E7BB-AE13-F9BF-1BC6-978605E82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2563" y="299799"/>
            <a:ext cx="224933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3.Albums after 2015</a:t>
            </a:r>
          </a:p>
        </p:txBody>
      </p:sp>
    </p:spTree>
    <p:extLst>
      <p:ext uri="{BB962C8B-B14F-4D97-AF65-F5344CB8AC3E}">
        <p14:creationId xmlns:p14="http://schemas.microsoft.com/office/powerpoint/2010/main" val="2357645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B7945-16F8-D318-8ECE-DE20F1E6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747" y="0"/>
            <a:ext cx="3402957" cy="781212"/>
          </a:xfrm>
        </p:spPr>
        <p:txBody>
          <a:bodyPr>
            <a:normAutofit/>
          </a:bodyPr>
          <a:lstStyle/>
          <a:p>
            <a:r>
              <a:rPr lang="en-IN" sz="2000" dirty="0"/>
              <a:t>Intermediate Queries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9353C0-CAC5-9050-05FF-025CF06A90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9888" y="903288"/>
            <a:ext cx="40632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1.Average track popularity per album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4955B5-C67C-DA59-B52B-4A14D1095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630" y="1394696"/>
            <a:ext cx="480060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836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472027-0EF2-7B9B-658B-C79952367C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1439" y="1095071"/>
            <a:ext cx="4838700" cy="3569526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6C45191-D268-A805-1231-63EF1DC49D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2713" y="429696"/>
            <a:ext cx="32496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2.Top 5 artists by album count</a:t>
            </a:r>
          </a:p>
        </p:txBody>
      </p:sp>
    </p:spTree>
    <p:extLst>
      <p:ext uri="{BB962C8B-B14F-4D97-AF65-F5344CB8AC3E}">
        <p14:creationId xmlns:p14="http://schemas.microsoft.com/office/powerpoint/2010/main" val="2874699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7EA7-F421-F3D9-28DC-9D003226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18" y="279903"/>
            <a:ext cx="3703899" cy="611348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3.Artists with ≥ 2 albums</a:t>
            </a:r>
            <a:br>
              <a:rPr lang="en-IN" sz="2000" dirty="0">
                <a:solidFill>
                  <a:schemeClr val="tx1"/>
                </a:solidFill>
              </a:rPr>
            </a:b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95FFEE-31FC-8302-302D-E2FE2F317C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914" y="1137664"/>
            <a:ext cx="5085828" cy="3503783"/>
          </a:xfrm>
        </p:spPr>
      </p:pic>
    </p:spTree>
    <p:extLst>
      <p:ext uri="{BB962C8B-B14F-4D97-AF65-F5344CB8AC3E}">
        <p14:creationId xmlns:p14="http://schemas.microsoft.com/office/powerpoint/2010/main" val="1538233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AE056-2D15-0A86-77AC-D73EA4FB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52" y="63740"/>
            <a:ext cx="2943314" cy="665465"/>
          </a:xfrm>
        </p:spPr>
        <p:txBody>
          <a:bodyPr>
            <a:normAutofit/>
          </a:bodyPr>
          <a:lstStyle/>
          <a:p>
            <a:r>
              <a:rPr lang="en-IN" sz="2000" dirty="0"/>
              <a:t>Advanced Queries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B57825-028D-7889-E889-50BE39E347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9438" y="728663"/>
            <a:ext cx="36105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1.Most popular track per artist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64B79E4-369F-DCF8-41DE-FEF1CAC040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507" y="1374994"/>
            <a:ext cx="5610225" cy="4409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752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0DA2F00-8F07-9F9F-279B-BC4A39C81D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86" y="966788"/>
            <a:ext cx="5304136" cy="5133070"/>
          </a:xfr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853B89EF-3589-9858-2367-231AB2372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319772"/>
            <a:ext cx="39392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cap="none" dirty="0">
                <a:solidFill>
                  <a:schemeClr val="tx1"/>
                </a:solidFill>
                <a:latin typeface="Arial" panose="020B0604020202020204" pitchFamily="34" charset="0"/>
              </a:rPr>
              <a:t>2.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Album with highest avg popularity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688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849F-BCAB-C778-1D99-94CE02FFF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149" y="1"/>
            <a:ext cx="5289630" cy="81022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3.Artist tracks with highest Stream</a:t>
            </a:r>
            <a:endParaRPr lang="en-IN" sz="20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F4BD00-7547-42F3-C6EE-E9B1711331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6202" y="810229"/>
            <a:ext cx="5845215" cy="5058136"/>
          </a:xfrm>
        </p:spPr>
      </p:pic>
    </p:spTree>
    <p:extLst>
      <p:ext uri="{BB962C8B-B14F-4D97-AF65-F5344CB8AC3E}">
        <p14:creationId xmlns:p14="http://schemas.microsoft.com/office/powerpoint/2010/main" val="2910193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2549" y="167912"/>
            <a:ext cx="6251303" cy="1049235"/>
          </a:xfrm>
        </p:spPr>
        <p:txBody>
          <a:bodyPr/>
          <a:lstStyle/>
          <a:p>
            <a:r>
              <a:rPr dirty="0"/>
              <a:t>Key Insights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BC1394-7133-0FDE-F65D-FA06670499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0099" y="1391601"/>
            <a:ext cx="804380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Pop music dominates streams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remains the most popular genre.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Top artists consistently release hit albums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drive billions of streams.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Premium users are concentrated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 few countries (major markets).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Danceability and energy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strongly influence track popularity.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Shorter, high-energy songs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tend to perform better in streams.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analysis shows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steady growth in Premium subscriptions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compared to Free users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491" y="2015733"/>
            <a:ext cx="6251303" cy="3158151"/>
          </a:xfrm>
        </p:spPr>
        <p:txBody>
          <a:bodyPr/>
          <a:lstStyle/>
          <a:p>
            <a:r>
              <a:rPr dirty="0"/>
              <a:t>• Improved SQL querying skills.</a:t>
            </a:r>
          </a:p>
          <a:p>
            <a:r>
              <a:rPr dirty="0"/>
              <a:t>• Hands-on experience with realistic dataset.</a:t>
            </a:r>
          </a:p>
          <a:p>
            <a:r>
              <a:rPr dirty="0"/>
              <a:t>• Business use cases:</a:t>
            </a:r>
          </a:p>
          <a:p>
            <a:r>
              <a:rPr dirty="0"/>
              <a:t>   - Identify top-performing artists/tracks.</a:t>
            </a:r>
          </a:p>
          <a:p>
            <a:r>
              <a:rPr dirty="0"/>
              <a:t>   - Analyze subscription trends.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  This project focuses on analyzing </a:t>
            </a:r>
            <a:r>
              <a:rPr lang="en-US" b="1" dirty="0"/>
              <a:t>Spotify music data</a:t>
            </a:r>
            <a:r>
              <a:rPr lang="en-US" dirty="0"/>
              <a:t> using   </a:t>
            </a:r>
            <a:r>
              <a:rPr lang="en-US" b="1" dirty="0"/>
              <a:t>SQL</a:t>
            </a:r>
            <a:r>
              <a:rPr lang="en-US" dirty="0"/>
              <a:t>. The aim is to explore patterns in </a:t>
            </a:r>
            <a:r>
              <a:rPr lang="en-US" b="1" dirty="0"/>
              <a:t>artists, albums, tracks, and user behavior</a:t>
            </a:r>
            <a:r>
              <a:rPr lang="en-US" dirty="0"/>
              <a:t> to gain meaningful insights into the music industry.</a:t>
            </a:r>
          </a:p>
          <a:p>
            <a:pPr marL="0" indent="0">
              <a:buNone/>
            </a:pPr>
            <a:r>
              <a:rPr lang="en-US" dirty="0"/>
              <a:t>The project involves: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Building a </a:t>
            </a:r>
            <a:r>
              <a:rPr lang="en-US" b="1" dirty="0"/>
              <a:t>relational database</a:t>
            </a:r>
            <a:r>
              <a:rPr lang="en-US" dirty="0"/>
              <a:t> with tables for Artists, Albums, Tracks, and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Writing </a:t>
            </a:r>
            <a:r>
              <a:rPr lang="en-US" b="1" dirty="0"/>
              <a:t>SQL queries</a:t>
            </a:r>
            <a:r>
              <a:rPr lang="en-US" dirty="0"/>
              <a:t> ranging from simple selection to advanced analysis with aggregation and filtering.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Extracting insights on </a:t>
            </a:r>
            <a:r>
              <a:rPr lang="en-US" b="1" dirty="0"/>
              <a:t>popular tracks, artist performance, album trends, and user subscription distribution</a:t>
            </a:r>
            <a:r>
              <a:rPr lang="en-US" dirty="0"/>
              <a:t>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BA1EAB5-3302-EDE2-2E2B-0645FFE0C2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43038" y="2032786"/>
            <a:ext cx="653191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SQL helped transform raw Spotify data into valuable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Identified top artists, most popular tracks, and key user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Showed how energy, danceability, and other features impact popularity.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Highlighted subscription patterns across different countries.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Proved SQL as a powerful tool for analyzing real-world datasets.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F38A-6949-C4F2-A843-4AA4C0E2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1" y="804519"/>
            <a:ext cx="6251303" cy="4149445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15042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1921A-EA49-77D1-8E4B-FC5D253E1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490" y="342419"/>
            <a:ext cx="6251303" cy="1049235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A558C-6A8D-749E-B532-8879BCA5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020" y="1391654"/>
            <a:ext cx="6910085" cy="392112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With millions of songs, albums, and artists, </a:t>
            </a:r>
            <a:r>
              <a:rPr lang="en-US" b="1" dirty="0"/>
              <a:t>Spotify generates massive amounts of music and user data every day</a:t>
            </a:r>
            <a:r>
              <a:rPr lang="en-US" dirty="0"/>
              <a:t>. </a:t>
            </a:r>
          </a:p>
          <a:p>
            <a:r>
              <a:rPr lang="en-US" dirty="0"/>
              <a:t>The challenge is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Organize data about </a:t>
            </a:r>
            <a:r>
              <a:rPr lang="en-US" sz="1900" b="1" dirty="0"/>
              <a:t>artists, albums, tracks, and users</a:t>
            </a:r>
            <a:r>
              <a:rPr lang="en-US" sz="1900" dirty="0"/>
              <a:t> into a structured relational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Apply </a:t>
            </a:r>
            <a:r>
              <a:rPr lang="en-US" sz="1900" b="1" dirty="0"/>
              <a:t>SQL queries</a:t>
            </a:r>
            <a:r>
              <a:rPr lang="en-US" sz="1900" dirty="0"/>
              <a:t> to analyze track popularity, artist performance, and user subscription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Identify </a:t>
            </a:r>
            <a:r>
              <a:rPr lang="en-US" sz="1900" b="1" dirty="0"/>
              <a:t>patterns and insights</a:t>
            </a:r>
            <a:r>
              <a:rPr lang="en-US" sz="1900" dirty="0"/>
              <a:t> that can help understand music trends and user preferences.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853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632B-8F66-BB98-FBD0-875AC4FF3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E41EE-15C9-42F4-8534-AEC8B4670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 a relational database for Spotify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Write SQL queries (simple to advanced).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tracks, albums, artists, and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top artists, popular tracks, and subscription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Gain insights into music patterns and user preferences.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951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6170" y="158752"/>
            <a:ext cx="6251303" cy="1049235"/>
          </a:xfrm>
        </p:spPr>
        <p:txBody>
          <a:bodyPr/>
          <a:lstStyle/>
          <a:p>
            <a:r>
              <a:rPr dirty="0"/>
              <a:t>Database Schema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(ER </a:t>
            </a:r>
            <a:r>
              <a:rPr lang="en-US" dirty="0" err="1"/>
              <a:t>Digram</a:t>
            </a:r>
            <a:r>
              <a:rPr lang="en-US" dirty="0"/>
              <a:t>)</a:t>
            </a:r>
            <a:endParaRPr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76B8FE3-F736-AA29-0D20-EC8F64AE6A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6527" y="1689904"/>
            <a:ext cx="7662440" cy="402799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8" y="371435"/>
            <a:ext cx="3646025" cy="1049235"/>
          </a:xfrm>
        </p:spPr>
        <p:txBody>
          <a:bodyPr>
            <a:normAutofit/>
          </a:bodyPr>
          <a:lstStyle/>
          <a:p>
            <a:r>
              <a:rPr dirty="0"/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8" y="1284791"/>
            <a:ext cx="8762035" cy="54401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Artist –                                                             Albums -</a:t>
            </a:r>
          </a:p>
          <a:p>
            <a:endParaRPr dirty="0"/>
          </a:p>
        </p:txBody>
      </p:sp>
      <p:pic>
        <p:nvPicPr>
          <p:cNvPr id="5" name="Picture 4" descr="A screenshot of a table&#10;&#10;AI-generated content may be incorrect.">
            <a:extLst>
              <a:ext uri="{FF2B5EF4-FFF2-40B4-BE49-F238E27FC236}">
                <a16:creationId xmlns:a16="http://schemas.microsoft.com/office/drawing/2014/main" id="{B4ECAF1B-D1CE-B25A-9CD6-931C53B97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959" y="1700072"/>
            <a:ext cx="3404283" cy="4786493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534DDA3-C61D-A545-927F-0B49DEC60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757" y="1700071"/>
            <a:ext cx="3877820" cy="47864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2C39-4A53-C736-8836-68EA136AB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3" y="150472"/>
            <a:ext cx="8426370" cy="69448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chemeClr val="tx1"/>
                </a:solidFill>
              </a:rPr>
              <a:t>Tracks -                                                                      Users -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4" name="Picture 3" descr="A screenshot of a data&#10;&#10;AI-generated content may be incorrect.">
            <a:extLst>
              <a:ext uri="{FF2B5EF4-FFF2-40B4-BE49-F238E27FC236}">
                <a16:creationId xmlns:a16="http://schemas.microsoft.com/office/drawing/2014/main" id="{205F3CAB-B819-59CC-A109-4D8D8CDEA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9" y="1094169"/>
            <a:ext cx="5058139" cy="5075138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C12E84B-016B-EE87-B1F6-9519E9CD4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314" y="1094168"/>
            <a:ext cx="3495192" cy="507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24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Queries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Simple Queries: Basic SELECT, WHERE, ORDER BY</a:t>
            </a:r>
          </a:p>
          <a:p>
            <a:r>
              <a:rPr dirty="0"/>
              <a:t>• Intermediate Queries: GROUP BY, HAVING, Aggregates</a:t>
            </a:r>
          </a:p>
          <a:p>
            <a:r>
              <a:rPr dirty="0"/>
              <a:t>• Advanced Queries: Joins, Aggregations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98" y="127323"/>
            <a:ext cx="2696901" cy="520859"/>
          </a:xfrm>
        </p:spPr>
        <p:txBody>
          <a:bodyPr>
            <a:noAutofit/>
          </a:bodyPr>
          <a:lstStyle/>
          <a:p>
            <a:r>
              <a:rPr sz="2000" dirty="0"/>
              <a:t> Simple Queries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BA1F88-830E-7139-420C-7879C0860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9983" y="905719"/>
            <a:ext cx="4555201" cy="4676172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376B82-2076-6C29-C4E6-E82A0C3D36FC}"/>
              </a:ext>
            </a:extLst>
          </p:cNvPr>
          <p:cNvSpPr txBox="1"/>
          <p:nvPr/>
        </p:nvSpPr>
        <p:spPr>
          <a:xfrm>
            <a:off x="92597" y="1090914"/>
            <a:ext cx="3842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Albums name and Release Year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165</TotalTime>
  <Words>528</Words>
  <Application>Microsoft Office PowerPoint</Application>
  <PresentationFormat>On-screen Show (4:3)</PresentationFormat>
  <Paragraphs>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Rockwell</vt:lpstr>
      <vt:lpstr>Gallery</vt:lpstr>
      <vt:lpstr>Spotify Music Using SQL</vt:lpstr>
      <vt:lpstr>Project Introduction</vt:lpstr>
      <vt:lpstr>Problem Statement</vt:lpstr>
      <vt:lpstr>Project objective</vt:lpstr>
      <vt:lpstr>Database Schema  (ER Digram)</vt:lpstr>
      <vt:lpstr>Dataset Information</vt:lpstr>
      <vt:lpstr>Tracks -                                                                      Users -</vt:lpstr>
      <vt:lpstr>Queries Classification</vt:lpstr>
      <vt:lpstr> Simple Queries</vt:lpstr>
      <vt:lpstr>2.Tracks with tempo &gt; 120 </vt:lpstr>
      <vt:lpstr>3.Albums after 2015</vt:lpstr>
      <vt:lpstr>Intermediate Queries</vt:lpstr>
      <vt:lpstr>2.Top 5 artists by album count</vt:lpstr>
      <vt:lpstr>3.Artists with ≥ 2 albums </vt:lpstr>
      <vt:lpstr>Advanced Queries</vt:lpstr>
      <vt:lpstr>2.Album with highest avg popularity </vt:lpstr>
      <vt:lpstr>3.Artist tracks with highest Stream</vt:lpstr>
      <vt:lpstr>Key Insights</vt:lpstr>
      <vt:lpstr>Project Benefits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Admin</cp:lastModifiedBy>
  <cp:revision>12</cp:revision>
  <dcterms:created xsi:type="dcterms:W3CDTF">2013-01-27T09:14:16Z</dcterms:created>
  <dcterms:modified xsi:type="dcterms:W3CDTF">2025-09-04T12:22:26Z</dcterms:modified>
  <cp:category/>
</cp:coreProperties>
</file>