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9" r:id="rId2"/>
    <p:sldId id="257" r:id="rId3"/>
    <p:sldId id="258" r:id="rId4"/>
    <p:sldId id="307" r:id="rId5"/>
    <p:sldId id="306" r:id="rId6"/>
    <p:sldId id="308" r:id="rId7"/>
    <p:sldId id="260" r:id="rId8"/>
    <p:sldId id="261" r:id="rId9"/>
    <p:sldId id="262" r:id="rId10"/>
    <p:sldId id="280" r:id="rId11"/>
    <p:sldId id="281" r:id="rId12"/>
    <p:sldId id="304" r:id="rId13"/>
    <p:sldId id="265" r:id="rId14"/>
    <p:sldId id="282" r:id="rId15"/>
    <p:sldId id="266" r:id="rId16"/>
    <p:sldId id="290" r:id="rId17"/>
    <p:sldId id="277" r:id="rId18"/>
    <p:sldId id="287" r:id="rId19"/>
    <p:sldId id="302" r:id="rId20"/>
    <p:sldId id="275" r:id="rId21"/>
    <p:sldId id="283" r:id="rId22"/>
    <p:sldId id="295" r:id="rId23"/>
    <p:sldId id="305" r:id="rId24"/>
    <p:sldId id="298" r:id="rId25"/>
    <p:sldId id="300" r:id="rId26"/>
    <p:sldId id="297"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80F652-E36D-4376-B303-2B878DF1853C}">
          <p14:sldIdLst>
            <p14:sldId id="259"/>
            <p14:sldId id="257"/>
            <p14:sldId id="258"/>
            <p14:sldId id="307"/>
            <p14:sldId id="306"/>
            <p14:sldId id="308"/>
            <p14:sldId id="260"/>
            <p14:sldId id="261"/>
            <p14:sldId id="262"/>
            <p14:sldId id="280"/>
            <p14:sldId id="281"/>
            <p14:sldId id="304"/>
            <p14:sldId id="265"/>
          </p14:sldIdLst>
        </p14:section>
        <p14:section name="Untitled Section" id="{5A1685E1-0840-4F0D-8082-85C0E0B694D5}">
          <p14:sldIdLst>
            <p14:sldId id="282"/>
          </p14:sldIdLst>
        </p14:section>
        <p14:section name="Untitled Section" id="{4720E268-9C91-484C-8B69-71AED57E0738}">
          <p14:sldIdLst>
            <p14:sldId id="266"/>
            <p14:sldId id="290"/>
            <p14:sldId id="277"/>
            <p14:sldId id="287"/>
            <p14:sldId id="302"/>
            <p14:sldId id="275"/>
            <p14:sldId id="283"/>
            <p14:sldId id="295"/>
            <p14:sldId id="305"/>
            <p14:sldId id="298"/>
            <p14:sldId id="300"/>
            <p14:sldId id="297"/>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1312praj@gmail.com" initials="p" lastIdx="1" clrIdx="0">
    <p:extLst>
      <p:ext uri="{19B8F6BF-5375-455C-9EA6-DF929625EA0E}">
        <p15:presenceInfo xmlns:p15="http://schemas.microsoft.com/office/powerpoint/2012/main" userId="b56baff6dcd213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1" autoAdjust="0"/>
  </p:normalViewPr>
  <p:slideViewPr>
    <p:cSldViewPr snapToGrid="0">
      <p:cViewPr varScale="1">
        <p:scale>
          <a:sx n="89" d="100"/>
          <a:sy n="89" d="100"/>
        </p:scale>
        <p:origin x="43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84592-CD04-42DC-B4C8-9091B888D237}"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7856F-DA53-4AB3-A87F-B416B823313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203B95-DD4A-45B4-B29D-76186942E1A8}"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203B95-DD4A-45B4-B29D-76186942E1A8}"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203B95-DD4A-45B4-B29D-76186942E1A8}"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203B95-DD4A-45B4-B29D-76186942E1A8}"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03B95-DD4A-45B4-B29D-76186942E1A8}"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203B95-DD4A-45B4-B29D-76186942E1A8}"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203B95-DD4A-45B4-B29D-76186942E1A8}"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203B95-DD4A-45B4-B29D-76186942E1A8}"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03B95-DD4A-45B4-B29D-76186942E1A8}"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03B95-DD4A-45B4-B29D-76186942E1A8}"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03B95-DD4A-45B4-B29D-76186942E1A8}"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F9D7C-A2BE-4F3E-978C-65CDCAA873F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03B95-DD4A-45B4-B29D-76186942E1A8}" type="datetimeFigureOut">
              <a:rPr lang="en-IN" smtClean="0"/>
              <a:t>19-04-2023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F9D7C-A2BE-4F3E-978C-65CDCAA873F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 Id="rId5" Type="http://schemas.openxmlformats.org/officeDocument/2006/relationships/image" Target="../media/image34.jfif"/><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2053" y="2244060"/>
            <a:ext cx="3362960" cy="236988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Group No. 4</a:t>
            </a:r>
          </a:p>
          <a:p>
            <a:pPr algn="ctr"/>
            <a:r>
              <a:rPr lang="en-IN" sz="2400" u="sng" dirty="0">
                <a:latin typeface="Times New Roman" panose="02020603050405020304" pitchFamily="18" charset="0"/>
                <a:cs typeface="Times New Roman" panose="02020603050405020304" pitchFamily="18" charset="0"/>
              </a:rPr>
              <a:t>Team Members:</a:t>
            </a:r>
          </a:p>
          <a:p>
            <a:pPr algn="ctr"/>
            <a:r>
              <a:rPr lang="en-IN" sz="2000" dirty="0" err="1">
                <a:latin typeface="Times New Roman" panose="02020603050405020304" pitchFamily="18" charset="0"/>
                <a:cs typeface="Times New Roman" panose="02020603050405020304" pitchFamily="18" charset="0"/>
              </a:rPr>
              <a:t>Prajeesh</a:t>
            </a:r>
            <a:r>
              <a:rPr lang="en-IN" sz="2000" dirty="0">
                <a:latin typeface="Times New Roman" panose="02020603050405020304" pitchFamily="18" charset="0"/>
                <a:cs typeface="Times New Roman" panose="02020603050405020304" pitchFamily="18" charset="0"/>
              </a:rPr>
              <a:t> P</a:t>
            </a:r>
          </a:p>
          <a:p>
            <a:pPr algn="ctr"/>
            <a:r>
              <a:rPr lang="en-IN" sz="2000" dirty="0">
                <a:latin typeface="Times New Roman" panose="02020603050405020304" pitchFamily="18" charset="0"/>
                <a:cs typeface="Times New Roman" panose="02020603050405020304" pitchFamily="18" charset="0"/>
              </a:rPr>
              <a:t>Rachana</a:t>
            </a:r>
          </a:p>
          <a:p>
            <a:pPr algn="ctr"/>
            <a:r>
              <a:rPr lang="en-IN" sz="2000" dirty="0">
                <a:latin typeface="Times New Roman" panose="02020603050405020304" pitchFamily="18" charset="0"/>
                <a:cs typeface="Times New Roman" panose="02020603050405020304" pitchFamily="18" charset="0"/>
              </a:rPr>
              <a:t>Mohammed </a:t>
            </a:r>
            <a:r>
              <a:rPr lang="en-IN" sz="2000" dirty="0" err="1">
                <a:latin typeface="Times New Roman" panose="02020603050405020304" pitchFamily="18" charset="0"/>
                <a:cs typeface="Times New Roman" panose="02020603050405020304" pitchFamily="18" charset="0"/>
              </a:rPr>
              <a:t>Touqeer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a:t>
            </a:r>
            <a:endParaRPr lang="en-IN" sz="2000" dirty="0">
              <a:latin typeface="Times New Roman" panose="02020603050405020304" pitchFamily="18" charset="0"/>
              <a:cs typeface="Times New Roman" panose="02020603050405020304" pitchFamily="18" charset="0"/>
            </a:endParaRPr>
          </a:p>
          <a:p>
            <a:pPr algn="ctr"/>
            <a:r>
              <a:rPr lang="en-IN" sz="2000" dirty="0" err="1">
                <a:latin typeface="Times New Roman" panose="02020603050405020304" pitchFamily="18" charset="0"/>
                <a:cs typeface="Times New Roman" panose="02020603050405020304" pitchFamily="18" charset="0"/>
              </a:rPr>
              <a:t>Sudhan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Murugavel</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Anmol Gupta</a:t>
            </a:r>
          </a:p>
        </p:txBody>
      </p:sp>
      <p:sp>
        <p:nvSpPr>
          <p:cNvPr id="5" name="TextBox 4"/>
          <p:cNvSpPr txBox="1"/>
          <p:nvPr/>
        </p:nvSpPr>
        <p:spPr>
          <a:xfrm>
            <a:off x="1305099" y="1194136"/>
            <a:ext cx="10149839" cy="830997"/>
          </a:xfrm>
          <a:prstGeom prst="rect">
            <a:avLst/>
          </a:prstGeom>
          <a:noFill/>
        </p:spPr>
        <p:txBody>
          <a:bodyPr wrap="square" rtlCol="0">
            <a:spAutoFit/>
          </a:bodyPr>
          <a:lstStyle/>
          <a:p>
            <a:pPr algn="ctr"/>
            <a:r>
              <a:rPr lang="en-US" sz="4800" b="1" u="sng"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BACK ORDER PREDICTION</a:t>
            </a:r>
            <a:endParaRPr lang="en-IN" sz="48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2667856" cy="1157000"/>
          </a:xfrm>
          <a:prstGeom prst="rect">
            <a:avLst/>
          </a:prstGeom>
        </p:spPr>
      </p:pic>
      <p:sp>
        <p:nvSpPr>
          <p:cNvPr id="8" name="TextBox 7"/>
          <p:cNvSpPr txBox="1"/>
          <p:nvPr/>
        </p:nvSpPr>
        <p:spPr>
          <a:xfrm>
            <a:off x="3363932" y="5051793"/>
            <a:ext cx="5279202" cy="707886"/>
          </a:xfrm>
          <a:prstGeom prst="rect">
            <a:avLst/>
          </a:prstGeom>
          <a:noFill/>
        </p:spPr>
        <p:txBody>
          <a:bodyPr wrap="square">
            <a:spAutoFit/>
          </a:bodyPr>
          <a:lstStyle/>
          <a:p>
            <a:pPr algn="ctr"/>
            <a:r>
              <a:rPr lang="en-IN" sz="2000" b="0" i="1" u="sng" strike="noStrike" baseline="0" dirty="0">
                <a:solidFill>
                  <a:srgbClr val="000000"/>
                </a:solidFill>
                <a:cs typeface="Aparajita" panose="02020603050405020304" pitchFamily="18" charset="0"/>
              </a:rPr>
              <a:t>Under Esteemed Guidance of </a:t>
            </a:r>
            <a:endParaRPr lang="en-IN" sz="2000" i="1" u="sng" dirty="0">
              <a:solidFill>
                <a:srgbClr val="000000"/>
              </a:solidFill>
              <a:cs typeface="Aparajita" panose="02020603050405020304" pitchFamily="18" charset="0"/>
            </a:endParaRPr>
          </a:p>
          <a:p>
            <a:pPr algn="ctr"/>
            <a:r>
              <a:rPr lang="en-IN" sz="2000" i="1" dirty="0">
                <a:latin typeface="Times New Roman" panose="02020603050405020304" pitchFamily="18" charset="0"/>
                <a:cs typeface="Times New Roman" panose="02020603050405020304" pitchFamily="18" charset="0"/>
              </a:rPr>
              <a:t>Ms.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Prachi Tare</a:t>
            </a:r>
            <a:endParaRPr lang="en-IN"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D360AC7-D441-DFE5-C295-CE1741228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5314" y="2812146"/>
            <a:ext cx="2162477" cy="2114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C188-1BB8-4E49-662C-80D1671C0EDC}"/>
              </a:ext>
            </a:extLst>
          </p:cNvPr>
          <p:cNvSpPr>
            <a:spLocks noGrp="1"/>
          </p:cNvSpPr>
          <p:nvPr>
            <p:ph type="title"/>
          </p:nvPr>
        </p:nvSpPr>
        <p:spPr>
          <a:xfrm>
            <a:off x="838200" y="1897810"/>
            <a:ext cx="10515600" cy="424683"/>
          </a:xfrm>
        </p:spPr>
        <p:txBody>
          <a:bodyPr>
            <a:normAutofit fontScale="90000"/>
          </a:bodyPr>
          <a:lstStyle/>
          <a:p>
            <a:br>
              <a:rPr lang="en-IN" sz="3600" b="1" i="0" dirty="0">
                <a:solidFill>
                  <a:srgbClr val="212121"/>
                </a:solidFill>
                <a:effectLst/>
                <a:latin typeface="Aparajita" panose="020B0502040204020203" pitchFamily="18" charset="0"/>
                <a:cs typeface="Aparajita" panose="020B0502040204020203" pitchFamily="18" charset="0"/>
              </a:rPr>
            </a:br>
            <a:br>
              <a:rPr lang="en-IN" sz="3600" b="1" i="0" dirty="0">
                <a:solidFill>
                  <a:srgbClr val="212121"/>
                </a:solidFill>
                <a:effectLst/>
                <a:latin typeface="Aparajita" panose="020B0502040204020203" pitchFamily="18" charset="0"/>
                <a:cs typeface="Aparajita" panose="020B0502040204020203" pitchFamily="18" charset="0"/>
              </a:rPr>
            </a:br>
            <a:br>
              <a:rPr lang="en-IN" b="0" i="0" dirty="0">
                <a:solidFill>
                  <a:srgbClr val="212121"/>
                </a:solidFill>
                <a:effectLst/>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id="{711BA158-5496-B8E7-59DD-20C8A52E1269}"/>
              </a:ext>
            </a:extLst>
          </p:cNvPr>
          <p:cNvSpPr>
            <a:spLocks noGrp="1"/>
          </p:cNvSpPr>
          <p:nvPr>
            <p:ph idx="1"/>
          </p:nvPr>
        </p:nvSpPr>
        <p:spPr>
          <a:xfrm>
            <a:off x="905774" y="1449239"/>
            <a:ext cx="10448026" cy="2341233"/>
          </a:xfrm>
        </p:spPr>
        <p:txBody>
          <a:bodyPr>
            <a:normAutofit/>
          </a:bodyPr>
          <a:lstStyle/>
          <a:p>
            <a:pPr>
              <a:buFont typeface="Wingdings" panose="05000000000000000000" pitchFamily="2" charset="2"/>
              <a:buChar char="Ø"/>
            </a:pPr>
            <a:r>
              <a:rPr lang="en-IN" sz="2400" b="1" i="0" u="sng" dirty="0">
                <a:solidFill>
                  <a:srgbClr val="212121"/>
                </a:solidFill>
                <a:effectLst/>
                <a:latin typeface="Times New Roman" panose="02020603050405020304" pitchFamily="18" charset="0"/>
                <a:cs typeface="Times New Roman" panose="02020603050405020304" pitchFamily="18" charset="0"/>
              </a:rPr>
              <a:t>Outlier Treatment</a:t>
            </a:r>
            <a:endParaRPr lang="en-GB" sz="24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effectLst/>
                <a:latin typeface="Times New Roman" panose="02020603050405020304" pitchFamily="18" charset="0"/>
                <a:cs typeface="Times New Roman" panose="02020603050405020304" pitchFamily="18" charset="0"/>
              </a:rPr>
              <a:t>The box plots above are plotted for entire data. As there is a high variance in the scale(range) of each feature the Box or IQR(Inter Quartile Range) (25th — 75th Percentile) is not clearly visible.</a:t>
            </a:r>
          </a:p>
          <a:p>
            <a:pPr marL="0" indent="0">
              <a:buNone/>
            </a:pPr>
            <a:endParaRPr lang="en-GB" sz="18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b="0" i="0" dirty="0" err="1">
                <a:solidFill>
                  <a:srgbClr val="212121"/>
                </a:solidFill>
                <a:effectLst/>
                <a:latin typeface="Times New Roman" panose="02020603050405020304" pitchFamily="18" charset="0"/>
                <a:cs typeface="Times New Roman" panose="02020603050405020304" pitchFamily="18" charset="0"/>
              </a:rPr>
              <a:t>Winsorization</a:t>
            </a:r>
            <a:r>
              <a:rPr lang="en-GB" sz="1800" b="0" i="0" dirty="0">
                <a:solidFill>
                  <a:srgbClr val="212121"/>
                </a:solidFill>
                <a:effectLst/>
                <a:latin typeface="Times New Roman" panose="02020603050405020304" pitchFamily="18" charset="0"/>
                <a:cs typeface="Times New Roman" panose="02020603050405020304" pitchFamily="18" charset="0"/>
              </a:rPr>
              <a:t> can be a good approach to handle a large number of outliers, particularly because the outliers are genuine extreme values and removing them would significantly alter the results of the analysis.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12520F1-4E6A-0E7E-11E6-A895173CE0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21771" y="0"/>
            <a:ext cx="1962364" cy="790645"/>
          </a:xfrm>
          <a:prstGeom prst="rect">
            <a:avLst/>
          </a:prstGeom>
        </p:spPr>
      </p:pic>
      <p:pic>
        <p:nvPicPr>
          <p:cNvPr id="8" name="Picture 7">
            <a:extLst>
              <a:ext uri="{FF2B5EF4-FFF2-40B4-BE49-F238E27FC236}">
                <a16:creationId xmlns:a16="http://schemas.microsoft.com/office/drawing/2014/main" id="{9BCFBE45-2713-3DF8-925C-36A3ECC79551}"/>
              </a:ext>
            </a:extLst>
          </p:cNvPr>
          <p:cNvPicPr>
            <a:picLocks noChangeAspect="1"/>
          </p:cNvPicPr>
          <p:nvPr/>
        </p:nvPicPr>
        <p:blipFill>
          <a:blip r:embed="rId3"/>
          <a:stretch>
            <a:fillRect/>
          </a:stretch>
        </p:blipFill>
        <p:spPr>
          <a:xfrm>
            <a:off x="905774" y="3528205"/>
            <a:ext cx="10817523" cy="2830104"/>
          </a:xfrm>
          <a:prstGeom prst="rect">
            <a:avLst/>
          </a:prstGeom>
        </p:spPr>
      </p:pic>
      <p:sp>
        <p:nvSpPr>
          <p:cNvPr id="9" name="TextBox 8">
            <a:extLst>
              <a:ext uri="{FF2B5EF4-FFF2-40B4-BE49-F238E27FC236}">
                <a16:creationId xmlns:a16="http://schemas.microsoft.com/office/drawing/2014/main" id="{A5CFD590-5B5E-A8A7-F6AE-A1B63770DD69}"/>
              </a:ext>
            </a:extLst>
          </p:cNvPr>
          <p:cNvSpPr txBox="1"/>
          <p:nvPr/>
        </p:nvSpPr>
        <p:spPr>
          <a:xfrm>
            <a:off x="1984135" y="365125"/>
            <a:ext cx="9739163" cy="646331"/>
          </a:xfrm>
          <a:prstGeom prst="rect">
            <a:avLst/>
          </a:prstGeom>
          <a:noFill/>
        </p:spPr>
        <p:txBody>
          <a:bodyPr wrap="square">
            <a:spAutoFit/>
          </a:bodyPr>
          <a:lstStyle/>
          <a:p>
            <a:r>
              <a:rPr lang="en-US" sz="3600" b="1" u="sng" dirty="0">
                <a:latin typeface="Times New Roman" panose="02020603050405020304" pitchFamily="18" charset="0"/>
                <a:cs typeface="Times New Roman" panose="02020603050405020304" pitchFamily="18" charset="0"/>
              </a:rPr>
              <a:t>EXPLORATORY  DATA  ANLYSIS (EDA)</a:t>
            </a:r>
            <a:endParaRPr lang="en-IN" sz="3600" dirty="0"/>
          </a:p>
        </p:txBody>
      </p:sp>
    </p:spTree>
    <p:extLst>
      <p:ext uri="{BB962C8B-B14F-4D97-AF65-F5344CB8AC3E}">
        <p14:creationId xmlns:p14="http://schemas.microsoft.com/office/powerpoint/2010/main" val="285839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2679-FA64-F737-FBEF-D853F4D12B2D}"/>
              </a:ext>
            </a:extLst>
          </p:cNvPr>
          <p:cNvSpPr>
            <a:spLocks noGrp="1"/>
          </p:cNvSpPr>
          <p:nvPr>
            <p:ph type="title"/>
          </p:nvPr>
        </p:nvSpPr>
        <p:spPr>
          <a:xfrm>
            <a:off x="838200" y="310697"/>
            <a:ext cx="10515600" cy="1410038"/>
          </a:xfrm>
        </p:spPr>
        <p:txBody>
          <a:bodyPr>
            <a:normAutofit fontScale="90000"/>
          </a:bodyPr>
          <a:lstStyle/>
          <a:p>
            <a:pPr algn="ctr"/>
            <a:br>
              <a:rPr lang="en-IN" b="1" i="0" dirty="0">
                <a:solidFill>
                  <a:srgbClr val="212121"/>
                </a:solidFill>
                <a:effectLst/>
                <a:latin typeface="Roboto" panose="020B0604020202020204" pitchFamily="2" charset="0"/>
              </a:rPr>
            </a:br>
            <a:br>
              <a:rPr lang="en-IN" b="1" i="0" dirty="0">
                <a:solidFill>
                  <a:srgbClr val="212121"/>
                </a:solidFill>
                <a:effectLst/>
                <a:latin typeface="Roboto" panose="020B0604020202020204" pitchFamily="2" charset="0"/>
              </a:rPr>
            </a:br>
            <a:br>
              <a:rPr lang="en-IN" b="1" i="0" dirty="0">
                <a:solidFill>
                  <a:srgbClr val="212121"/>
                </a:solidFill>
                <a:effectLst/>
                <a:latin typeface="Roboto" panose="020B0604020202020204" pitchFamily="2" charset="0"/>
              </a:rPr>
            </a:br>
            <a:r>
              <a:rPr lang="en-IN" sz="4000" b="1" i="0" u="sng" dirty="0">
                <a:solidFill>
                  <a:srgbClr val="212121"/>
                </a:solidFill>
                <a:effectLst/>
                <a:latin typeface="Times New Roman" panose="02020603050405020304" pitchFamily="18" charset="0"/>
                <a:cs typeface="Times New Roman" panose="02020603050405020304" pitchFamily="18" charset="0"/>
              </a:rPr>
              <a:t>STATISTICAL ANALYSIS OF DATA</a:t>
            </a:r>
            <a:br>
              <a:rPr lang="en-IN" b="0" i="0" dirty="0">
                <a:solidFill>
                  <a:srgbClr val="212121"/>
                </a:solidFill>
                <a:effectLst/>
                <a:latin typeface="Times New Roman" panose="02020603050405020304" pitchFamily="18" charset="0"/>
                <a:cs typeface="Times New Roman" panose="02020603050405020304" pitchFamily="18" charset="0"/>
              </a:rPr>
            </a:br>
            <a:br>
              <a:rPr lang="en-IN" b="0" i="0" dirty="0">
                <a:solidFill>
                  <a:srgbClr val="212121"/>
                </a:solidFill>
                <a:effectLst/>
                <a:latin typeface="Roboto" panose="020B0604020202020204" pitchFamily="2" charset="0"/>
              </a:rPr>
            </a:br>
            <a:br>
              <a:rPr lang="en-IN" b="0" i="0" dirty="0">
                <a:solidFill>
                  <a:srgbClr val="212121"/>
                </a:solidFill>
                <a:effectLst/>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id="{D31E45F6-29AD-B6D1-13B3-7C5868A6F8C9}"/>
              </a:ext>
            </a:extLst>
          </p:cNvPr>
          <p:cNvSpPr>
            <a:spLocks noGrp="1"/>
          </p:cNvSpPr>
          <p:nvPr>
            <p:ph idx="1"/>
          </p:nvPr>
        </p:nvSpPr>
        <p:spPr>
          <a:xfrm>
            <a:off x="631596" y="1720734"/>
            <a:ext cx="5872722" cy="4481658"/>
          </a:xfrm>
        </p:spPr>
        <p:txBody>
          <a:bodyPr>
            <a:normAutofit/>
          </a:bodyPr>
          <a:lstStyle/>
          <a:p>
            <a:pPr>
              <a:buFont typeface="Wingdings" panose="05000000000000000000" pitchFamily="2" charset="2"/>
              <a:buChar char="Ø"/>
            </a:pPr>
            <a:r>
              <a:rPr lang="en-IN" sz="2800" b="1" i="0" dirty="0">
                <a:solidFill>
                  <a:srgbClr val="212121"/>
                </a:solidFill>
                <a:effectLst/>
                <a:latin typeface="Times New Roman" panose="02020603050405020304" pitchFamily="18" charset="0"/>
                <a:cs typeface="Times New Roman" panose="02020603050405020304" pitchFamily="18" charset="0"/>
              </a:rPr>
              <a:t> </a:t>
            </a:r>
            <a:r>
              <a:rPr lang="en-IN" sz="2400" b="1" i="0" u="sng" dirty="0">
                <a:solidFill>
                  <a:srgbClr val="212121"/>
                </a:solidFill>
                <a:effectLst/>
                <a:latin typeface="Times New Roman" panose="02020603050405020304" pitchFamily="18" charset="0"/>
                <a:cs typeface="Times New Roman" panose="02020603050405020304" pitchFamily="18" charset="0"/>
              </a:rPr>
              <a:t>Chi-square test of independence</a:t>
            </a:r>
          </a:p>
          <a:p>
            <a:pPr marL="0" indent="0">
              <a:buNone/>
            </a:pPr>
            <a:endParaRPr lang="en-GB"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Null hypothesis: There is no relationship between the two categorical variables.</a:t>
            </a:r>
          </a:p>
          <a:p>
            <a:pPr marL="0" indent="0" algn="l">
              <a:buNone/>
            </a:pPr>
            <a:endParaRPr lang="en-GB" sz="1800" b="0" i="0" dirty="0">
              <a:solidFill>
                <a:srgbClr val="21212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Alternative hypothesis: There is a relationship between the two categorical variables.</a:t>
            </a:r>
          </a:p>
          <a:p>
            <a:pPr marL="0" indent="0" algn="l">
              <a:buNone/>
            </a:pPr>
            <a:endParaRPr lang="en-GB" sz="1800" b="0" i="0" dirty="0">
              <a:solidFill>
                <a:srgbClr val="21212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Based on the results of the hypothesis tests, we can infer that the variables '</a:t>
            </a:r>
            <a:r>
              <a:rPr lang="en-GB" sz="1800" b="0" i="0" dirty="0" err="1">
                <a:solidFill>
                  <a:srgbClr val="212121"/>
                </a:solidFill>
                <a:effectLst/>
                <a:latin typeface="Times New Roman" panose="02020603050405020304" pitchFamily="18" charset="0"/>
                <a:cs typeface="Times New Roman" panose="02020603050405020304" pitchFamily="18" charset="0"/>
              </a:rPr>
              <a:t>deck_risk</a:t>
            </a:r>
            <a:r>
              <a:rPr lang="en-GB" sz="1800" b="0" i="0" dirty="0">
                <a:solidFill>
                  <a:srgbClr val="212121"/>
                </a:solidFill>
                <a:effectLst/>
                <a:latin typeface="Times New Roman" panose="02020603050405020304" pitchFamily="18" charset="0"/>
                <a:cs typeface="Times New Roman" panose="02020603050405020304" pitchFamily="18" charset="0"/>
              </a:rPr>
              <a:t>' and '</a:t>
            </a:r>
            <a:r>
              <a:rPr lang="en-GB" sz="1800" b="0" i="0" dirty="0" err="1">
                <a:solidFill>
                  <a:srgbClr val="212121"/>
                </a:solidFill>
                <a:effectLst/>
                <a:latin typeface="Times New Roman" panose="02020603050405020304" pitchFamily="18" charset="0"/>
                <a:cs typeface="Times New Roman" panose="02020603050405020304" pitchFamily="18" charset="0"/>
              </a:rPr>
              <a:t>stop_auto_buy</a:t>
            </a:r>
            <a:r>
              <a:rPr lang="en-GB" sz="1800" b="0" i="0" dirty="0">
                <a:solidFill>
                  <a:srgbClr val="212121"/>
                </a:solidFill>
                <a:effectLst/>
                <a:latin typeface="Times New Roman" panose="02020603050405020304" pitchFamily="18" charset="0"/>
                <a:cs typeface="Times New Roman" panose="02020603050405020304" pitchFamily="18" charset="0"/>
              </a:rPr>
              <a:t>' are significant in predicting whether an item will go on backorder or not.</a:t>
            </a:r>
          </a:p>
          <a:p>
            <a:pPr marL="0" indent="0">
              <a:buNone/>
            </a:pPr>
            <a:endParaRPr lang="en-IN" dirty="0"/>
          </a:p>
        </p:txBody>
      </p:sp>
      <p:pic>
        <p:nvPicPr>
          <p:cNvPr id="10" name="Picture 9">
            <a:extLst>
              <a:ext uri="{FF2B5EF4-FFF2-40B4-BE49-F238E27FC236}">
                <a16:creationId xmlns:a16="http://schemas.microsoft.com/office/drawing/2014/main" id="{9AD7EF9B-2EA3-7EBF-E2A3-9636D6E019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21771" y="0"/>
            <a:ext cx="1962364" cy="790645"/>
          </a:xfrm>
          <a:prstGeom prst="rect">
            <a:avLst/>
          </a:prstGeom>
        </p:spPr>
      </p:pic>
      <p:pic>
        <p:nvPicPr>
          <p:cNvPr id="5" name="Picture 4">
            <a:extLst>
              <a:ext uri="{FF2B5EF4-FFF2-40B4-BE49-F238E27FC236}">
                <a16:creationId xmlns:a16="http://schemas.microsoft.com/office/drawing/2014/main" id="{4F600E59-1316-A2F2-6B0C-F35EE25E5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279" y="2031432"/>
            <a:ext cx="5680064" cy="3446342"/>
          </a:xfrm>
          <a:prstGeom prst="rect">
            <a:avLst/>
          </a:prstGeom>
        </p:spPr>
      </p:pic>
    </p:spTree>
    <p:extLst>
      <p:ext uri="{BB962C8B-B14F-4D97-AF65-F5344CB8AC3E}">
        <p14:creationId xmlns:p14="http://schemas.microsoft.com/office/powerpoint/2010/main" val="108812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E0F9-80AB-C8D3-F182-091A3FCA4CA9}"/>
              </a:ext>
            </a:extLst>
          </p:cNvPr>
          <p:cNvSpPr>
            <a:spLocks noGrp="1"/>
          </p:cNvSpPr>
          <p:nvPr>
            <p:ph type="title"/>
          </p:nvPr>
        </p:nvSpPr>
        <p:spPr/>
        <p:txBody>
          <a:bodyPr>
            <a:normAutofit/>
          </a:bodyPr>
          <a:lstStyle/>
          <a:p>
            <a:pPr algn="ctr"/>
            <a:r>
              <a:rPr lang="en-IN" sz="3600" b="1" i="0" u="sng" dirty="0">
                <a:solidFill>
                  <a:srgbClr val="212121"/>
                </a:solidFill>
                <a:effectLst/>
                <a:latin typeface="Times New Roman" panose="02020603050405020304" pitchFamily="18" charset="0"/>
                <a:cs typeface="Times New Roman" panose="02020603050405020304" pitchFamily="18" charset="0"/>
              </a:rPr>
              <a:t>STATISTICAL ANALYSIS OF DATA</a:t>
            </a:r>
            <a:endParaRPr lang="en-IN" sz="3600" dirty="0"/>
          </a:p>
        </p:txBody>
      </p:sp>
      <p:sp>
        <p:nvSpPr>
          <p:cNvPr id="7" name="TextBox 6">
            <a:extLst>
              <a:ext uri="{FF2B5EF4-FFF2-40B4-BE49-F238E27FC236}">
                <a16:creationId xmlns:a16="http://schemas.microsoft.com/office/drawing/2014/main" id="{E2524E2E-059F-D92F-0B9F-9A7017FAB0BA}"/>
              </a:ext>
            </a:extLst>
          </p:cNvPr>
          <p:cNvSpPr txBox="1"/>
          <p:nvPr/>
        </p:nvSpPr>
        <p:spPr>
          <a:xfrm>
            <a:off x="897775" y="1504606"/>
            <a:ext cx="4631757" cy="3570208"/>
          </a:xfrm>
          <a:prstGeom prst="rect">
            <a:avLst/>
          </a:prstGeom>
          <a:noFill/>
        </p:spPr>
        <p:txBody>
          <a:bodyPr wrap="square">
            <a:spAutoFit/>
          </a:bodyPr>
          <a:lstStyle/>
          <a:p>
            <a:pPr marL="342900" indent="-342900">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Mann-Whitney test</a:t>
            </a:r>
          </a:p>
          <a:p>
            <a:endParaRPr lang="en-US" sz="2400"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Null Hypothesis: There is no difference between the medians of the two groups. </a:t>
            </a: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Alternative Hypothesis: There is a significant difference between the medians of the two groups.</a:t>
            </a: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We can conclude that there are significant differences in the numerical variables between the two groups, and these variables could be useful in predicting whether a product will go on backorder or not</a:t>
            </a:r>
            <a:r>
              <a:rPr lang="en-US" dirty="0"/>
              <a:t>.</a:t>
            </a:r>
            <a:endParaRPr lang="en-IN" dirty="0"/>
          </a:p>
        </p:txBody>
      </p:sp>
      <p:pic>
        <p:nvPicPr>
          <p:cNvPr id="8" name="Picture 7">
            <a:extLst>
              <a:ext uri="{FF2B5EF4-FFF2-40B4-BE49-F238E27FC236}">
                <a16:creationId xmlns:a16="http://schemas.microsoft.com/office/drawing/2014/main" id="{3B4838A0-E6F7-3590-8A5E-98B98A0005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21771" y="0"/>
            <a:ext cx="1962364" cy="790645"/>
          </a:xfrm>
          <a:prstGeom prst="rect">
            <a:avLst/>
          </a:prstGeom>
        </p:spPr>
      </p:pic>
      <p:pic>
        <p:nvPicPr>
          <p:cNvPr id="12" name="Content Placeholder 11">
            <a:extLst>
              <a:ext uri="{FF2B5EF4-FFF2-40B4-BE49-F238E27FC236}">
                <a16:creationId xmlns:a16="http://schemas.microsoft.com/office/drawing/2014/main" id="{F4DDF06A-3495-561E-D154-0F7C43F013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9532" y="1371601"/>
            <a:ext cx="6090249" cy="5047536"/>
          </a:xfrm>
        </p:spPr>
      </p:pic>
    </p:spTree>
    <p:extLst>
      <p:ext uri="{BB962C8B-B14F-4D97-AF65-F5344CB8AC3E}">
        <p14:creationId xmlns:p14="http://schemas.microsoft.com/office/powerpoint/2010/main" val="24532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962364" cy="851041"/>
          </a:xfrm>
          <a:prstGeom prst="rect">
            <a:avLst/>
          </a:prstGeom>
        </p:spPr>
      </p:pic>
      <p:sp>
        <p:nvSpPr>
          <p:cNvPr id="12" name="Title 1"/>
          <p:cNvSpPr>
            <a:spLocks noGrp="1"/>
          </p:cNvSpPr>
          <p:nvPr>
            <p:ph type="title"/>
          </p:nvPr>
        </p:nvSpPr>
        <p:spPr>
          <a:xfrm>
            <a:off x="1706252" y="194465"/>
            <a:ext cx="9301415" cy="965032"/>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EXPLORATORY DATA ANALYSIS (EDA) </a:t>
            </a:r>
            <a:endParaRPr lang="en-IN" sz="3600" b="1" u="sng"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6640" y="1933278"/>
            <a:ext cx="5869360" cy="2031325"/>
          </a:xfrm>
          <a:prstGeom prst="rect">
            <a:avLst/>
          </a:prstGeom>
          <a:noFill/>
        </p:spPr>
        <p:txBody>
          <a:bodyPr wrap="square" rtlCol="0">
            <a:spAutoFit/>
          </a:bodyPr>
          <a:lstStyle/>
          <a:p>
            <a:pPr marL="285750" indent="-285750">
              <a:buFont typeface="Wingdings" panose="05000000000000000000" pitchFamily="2" charset="2"/>
              <a:buChar char="q"/>
            </a:pPr>
            <a:r>
              <a:rPr lang="en-GB" b="0" dirty="0">
                <a:effectLst/>
                <a:latin typeface="Times New Roman" panose="02020603050405020304" pitchFamily="18" charset="0"/>
                <a:cs typeface="Times New Roman" panose="02020603050405020304" pitchFamily="18" charset="0"/>
              </a:rPr>
              <a:t>`</a:t>
            </a:r>
            <a:r>
              <a:rPr lang="en-GB" b="0" dirty="0" err="1">
                <a:effectLst/>
                <a:latin typeface="Times New Roman" panose="02020603050405020304" pitchFamily="18" charset="0"/>
                <a:cs typeface="Times New Roman" panose="02020603050405020304" pitchFamily="18" charset="0"/>
              </a:rPr>
              <a:t>lead_time</a:t>
            </a:r>
            <a:r>
              <a:rPr lang="en-GB" b="0" dirty="0">
                <a:effectLst/>
                <a:latin typeface="Times New Roman" panose="02020603050405020304" pitchFamily="18" charset="0"/>
                <a:cs typeface="Times New Roman" panose="02020603050405020304" pitchFamily="18" charset="0"/>
              </a:rPr>
              <a:t>` is moderately skewed.</a:t>
            </a:r>
          </a:p>
          <a:p>
            <a:pPr marL="285750" indent="-285750">
              <a:buFont typeface="Wingdings" panose="05000000000000000000" pitchFamily="2" charset="2"/>
              <a:buChar char="q"/>
            </a:pPr>
            <a:endParaRPr lang="en-GB" b="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GB" b="0" dirty="0">
                <a:effectLst/>
                <a:latin typeface="Times New Roman" panose="02020603050405020304" pitchFamily="18" charset="0"/>
                <a:cs typeface="Times New Roman" panose="02020603050405020304" pitchFamily="18" charset="0"/>
              </a:rPr>
              <a:t>`perf_6_month_avg` and `perf_12_month_avg` are </a:t>
            </a:r>
          </a:p>
          <a:p>
            <a:r>
              <a:rPr lang="en-GB" b="0" dirty="0">
                <a:effectLst/>
                <a:latin typeface="Times New Roman" panose="02020603050405020304" pitchFamily="18" charset="0"/>
                <a:cs typeface="Times New Roman" panose="02020603050405020304" pitchFamily="18" charset="0"/>
              </a:rPr>
              <a:t>       negatively skewed.</a:t>
            </a:r>
          </a:p>
          <a:p>
            <a:pPr marL="342900" indent="-342900">
              <a:buFont typeface="Wingdings" panose="05000000000000000000" pitchFamily="2" charset="2"/>
              <a:buChar char="q"/>
            </a:pPr>
            <a:endParaRPr lang="en-GB" b="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GB" b="0" dirty="0">
                <a:effectLst/>
                <a:latin typeface="Times New Roman" panose="02020603050405020304" pitchFamily="18" charset="0"/>
                <a:cs typeface="Times New Roman" panose="02020603050405020304" pitchFamily="18" charset="0"/>
              </a:rPr>
              <a:t> Rest of the variables are highly </a:t>
            </a:r>
            <a:r>
              <a:rPr lang="en-GB" dirty="0">
                <a:latin typeface="Times New Roman" panose="02020603050405020304" pitchFamily="18" charset="0"/>
                <a:cs typeface="Times New Roman" panose="02020603050405020304" pitchFamily="18" charset="0"/>
              </a:rPr>
              <a:t> </a:t>
            </a:r>
            <a:r>
              <a:rPr lang="en-GB" b="0" dirty="0">
                <a:effectLst/>
                <a:latin typeface="Times New Roman" panose="02020603050405020304" pitchFamily="18" charset="0"/>
                <a:cs typeface="Times New Roman" panose="02020603050405020304" pitchFamily="18" charset="0"/>
              </a:rPr>
              <a:t>positively skewed</a:t>
            </a:r>
            <a:r>
              <a:rPr lang="en-GB" b="0" dirty="0">
                <a:solidFill>
                  <a:srgbClr val="000000"/>
                </a:solidFill>
                <a:effectLst/>
                <a:latin typeface="Times New Roman" panose="02020603050405020304" pitchFamily="18" charset="0"/>
                <a:cs typeface="Times New Roman" panose="02020603050405020304" pitchFamily="18" charset="0"/>
              </a:rPr>
              <a:t>.</a:t>
            </a:r>
          </a:p>
          <a:p>
            <a:endParaRPr lang="en-US" sz="1800" b="0" i="0" u="none" strike="noStrike" baseline="0" dirty="0">
              <a:latin typeface="Arial" panose="020B0604020202020204" pitchFamily="34" charset="0"/>
            </a:endParaRPr>
          </a:p>
        </p:txBody>
      </p:sp>
      <p:sp>
        <p:nvSpPr>
          <p:cNvPr id="2" name="TextBox 1"/>
          <p:cNvSpPr txBox="1"/>
          <p:nvPr/>
        </p:nvSpPr>
        <p:spPr>
          <a:xfrm>
            <a:off x="307046" y="1163157"/>
            <a:ext cx="6136886" cy="1200329"/>
          </a:xfrm>
          <a:prstGeom prst="rect">
            <a:avLst/>
          </a:prstGeom>
          <a:noFill/>
        </p:spPr>
        <p:txBody>
          <a:bodyPr wrap="square" rtlCol="0">
            <a:spAutoFit/>
          </a:bodyPr>
          <a:lstStyle/>
          <a:p>
            <a:pPr marL="342900" indent="-342900">
              <a:buFont typeface="Wingdings" panose="05000000000000000000" pitchFamily="2" charset="2"/>
              <a:buChar char="Ø"/>
            </a:pPr>
            <a:r>
              <a:rPr lang="en-IN" sz="2400" b="1" i="0" u="sng" dirty="0">
                <a:solidFill>
                  <a:srgbClr val="212121"/>
                </a:solidFill>
                <a:effectLst/>
                <a:latin typeface="Times New Roman" panose="02020603050405020304" pitchFamily="18" charset="0"/>
                <a:cs typeface="Times New Roman" panose="02020603050405020304" pitchFamily="18" charset="0"/>
              </a:rPr>
              <a:t>Univariate Analysis (Numerical Variable)</a:t>
            </a:r>
          </a:p>
          <a:p>
            <a:pPr marL="342900" indent="-342900">
              <a:buFont typeface="Wingdings" panose="05000000000000000000" pitchFamily="2" charset="2"/>
              <a:buChar char="Ø"/>
            </a:pPr>
            <a:endParaRPr lang="en-IN" sz="2400" b="1" i="0" u="sng" dirty="0">
              <a:solidFill>
                <a:srgbClr val="21212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97C4E0-CFCE-D764-72EC-2FEA38639BEE}"/>
              </a:ext>
            </a:extLst>
          </p:cNvPr>
          <p:cNvPicPr>
            <a:picLocks noChangeAspect="1"/>
          </p:cNvPicPr>
          <p:nvPr/>
        </p:nvPicPr>
        <p:blipFill>
          <a:blip r:embed="rId3"/>
          <a:stretch>
            <a:fillRect/>
          </a:stretch>
        </p:blipFill>
        <p:spPr>
          <a:xfrm>
            <a:off x="6096001" y="1309816"/>
            <a:ext cx="5305770" cy="53095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D1CC-D986-AD5F-5533-9BE93328DF7B}"/>
              </a:ext>
            </a:extLst>
          </p:cNvPr>
          <p:cNvSpPr>
            <a:spLocks noGrp="1"/>
          </p:cNvSpPr>
          <p:nvPr>
            <p:ph type="title"/>
          </p:nvPr>
        </p:nvSpPr>
        <p:spPr>
          <a:xfrm>
            <a:off x="839788" y="365125"/>
            <a:ext cx="10515600" cy="1020615"/>
          </a:xfrm>
        </p:spPr>
        <p:txBody>
          <a:bodyPr>
            <a:normAutofit fontScale="90000"/>
          </a:bodyPr>
          <a:lstStyle/>
          <a:p>
            <a:pPr algn="ctr"/>
            <a:br>
              <a:rPr lang="en-IN" sz="2400" b="1" i="0" u="sng" dirty="0">
                <a:solidFill>
                  <a:srgbClr val="212121"/>
                </a:solidFill>
                <a:effectLst/>
                <a:latin typeface="Aparajita" panose="020B0502040204020203" pitchFamily="18" charset="0"/>
                <a:cs typeface="Aparajita" panose="020B0502040204020203" pitchFamily="18" charset="0"/>
              </a:rPr>
            </a:br>
            <a:r>
              <a:rPr lang="en-US" sz="4000" b="1" u="sng" dirty="0">
                <a:latin typeface="Times New Roman" panose="02020603050405020304" pitchFamily="18" charset="0"/>
                <a:cs typeface="Times New Roman" panose="02020603050405020304" pitchFamily="18" charset="0"/>
              </a:rPr>
              <a:t>EXPLORATORY DATA ANALYSIS (EDA) </a:t>
            </a:r>
            <a:br>
              <a:rPr lang="en-IN" sz="2400" b="1" i="0" u="sng" dirty="0">
                <a:solidFill>
                  <a:srgbClr val="212121"/>
                </a:solidFill>
                <a:effectLst/>
                <a:latin typeface="Aparajita" panose="020B0502040204020203" pitchFamily="18" charset="0"/>
                <a:cs typeface="Aparajita" panose="020B0502040204020203" pitchFamily="18" charset="0"/>
              </a:rPr>
            </a:br>
            <a:br>
              <a:rPr lang="en-IN" sz="2400" b="1" i="0" u="sng" dirty="0">
                <a:solidFill>
                  <a:srgbClr val="212121"/>
                </a:solidFill>
                <a:effectLst/>
                <a:latin typeface="Times New Roman" panose="02020603050405020304" pitchFamily="18" charset="0"/>
                <a:cs typeface="Times New Roman" panose="02020603050405020304" pitchFamily="18" charset="0"/>
              </a:rPr>
            </a:br>
            <a:endParaRPr lang="en-IN" sz="2400" u="sng"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1633D56-A677-768E-55A7-48E21D7AD46A}"/>
              </a:ext>
            </a:extLst>
          </p:cNvPr>
          <p:cNvSpPr>
            <a:spLocks noGrp="1"/>
          </p:cNvSpPr>
          <p:nvPr>
            <p:ph type="body" idx="1"/>
          </p:nvPr>
        </p:nvSpPr>
        <p:spPr>
          <a:xfrm>
            <a:off x="839788" y="1385741"/>
            <a:ext cx="10512424" cy="2306365"/>
          </a:xfrm>
        </p:spPr>
        <p:txBody>
          <a:bodyPr>
            <a:normAutofit fontScale="70000" lnSpcReduction="20000"/>
          </a:bodyPr>
          <a:lstStyle/>
          <a:p>
            <a:pPr marL="285750" indent="-285750" algn="l">
              <a:buFont typeface="Wingdings" panose="05000000000000000000" pitchFamily="2" charset="2"/>
              <a:buChar char="q"/>
            </a:pPr>
            <a:endParaRPr lang="en-GB" sz="18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3400" b="1" i="0" u="sng" dirty="0">
                <a:solidFill>
                  <a:srgbClr val="212121"/>
                </a:solidFill>
                <a:effectLst/>
                <a:latin typeface="Times New Roman" panose="02020603050405020304" pitchFamily="18" charset="0"/>
                <a:cs typeface="Times New Roman" panose="02020603050405020304" pitchFamily="18" charset="0"/>
              </a:rPr>
              <a:t>Univariate Analysis (Categorical Variable)</a:t>
            </a:r>
          </a:p>
          <a:p>
            <a:pPr algn="l"/>
            <a:endParaRPr lang="en-GB" sz="2900" b="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sz="2600" b="0" i="0" dirty="0">
                <a:effectLst/>
                <a:latin typeface="Times New Roman" panose="02020603050405020304" pitchFamily="18" charset="0"/>
                <a:cs typeface="Times New Roman" panose="02020603050405020304" pitchFamily="18" charset="0"/>
              </a:rPr>
              <a:t>The Bar plots shows the percentage of product going/not going into backorder for every value of categorical Feature.</a:t>
            </a:r>
          </a:p>
          <a:p>
            <a:pPr marL="285750" indent="-285750" algn="l">
              <a:buFont typeface="Wingdings" panose="05000000000000000000" pitchFamily="2" charset="2"/>
              <a:buChar char="q"/>
            </a:pPr>
            <a:r>
              <a:rPr lang="en-GB" sz="2600" b="0" i="0" dirty="0">
                <a:solidFill>
                  <a:srgbClr val="292929"/>
                </a:solidFill>
                <a:effectLst/>
                <a:latin typeface="Times New Roman" panose="02020603050405020304" pitchFamily="18" charset="0"/>
                <a:cs typeface="Times New Roman" panose="02020603050405020304" pitchFamily="18" charset="0"/>
              </a:rPr>
              <a:t>For example , the Blue bar illustrates the percentage of products not going to Backorder when </a:t>
            </a:r>
            <a:r>
              <a:rPr lang="en-GB" sz="2600" b="0" i="0" dirty="0" err="1">
                <a:solidFill>
                  <a:srgbClr val="292929"/>
                </a:solidFill>
                <a:effectLst/>
                <a:latin typeface="Times New Roman" panose="02020603050405020304" pitchFamily="18" charset="0"/>
                <a:cs typeface="Times New Roman" panose="02020603050405020304" pitchFamily="18" charset="0"/>
              </a:rPr>
              <a:t>Potential_issue</a:t>
            </a:r>
            <a:r>
              <a:rPr lang="en-GB" sz="2600" b="0" i="0" dirty="0">
                <a:solidFill>
                  <a:srgbClr val="292929"/>
                </a:solidFill>
                <a:effectLst/>
                <a:latin typeface="Times New Roman" panose="02020603050405020304" pitchFamily="18" charset="0"/>
                <a:cs typeface="Times New Roman" panose="02020603050405020304" pitchFamily="18" charset="0"/>
              </a:rPr>
              <a:t> =’Yes’/’No’ and the Orange bar illustrates percentage of products going to backorder when </a:t>
            </a:r>
            <a:r>
              <a:rPr lang="en-GB" sz="2600" b="0" i="0" dirty="0" err="1">
                <a:solidFill>
                  <a:srgbClr val="292929"/>
                </a:solidFill>
                <a:effectLst/>
                <a:latin typeface="Times New Roman" panose="02020603050405020304" pitchFamily="18" charset="0"/>
                <a:cs typeface="Times New Roman" panose="02020603050405020304" pitchFamily="18" charset="0"/>
              </a:rPr>
              <a:t>Potential_issue</a:t>
            </a:r>
            <a:r>
              <a:rPr lang="en-GB" sz="2600" b="0" i="0" dirty="0">
                <a:solidFill>
                  <a:srgbClr val="292929"/>
                </a:solidFill>
                <a:effectLst/>
                <a:latin typeface="Times New Roman" panose="02020603050405020304" pitchFamily="18" charset="0"/>
                <a:cs typeface="Times New Roman" panose="02020603050405020304" pitchFamily="18" charset="0"/>
              </a:rPr>
              <a:t>=’Yes’/’No’.</a:t>
            </a:r>
          </a:p>
          <a:p>
            <a:endParaRPr lang="en-IN" dirty="0"/>
          </a:p>
        </p:txBody>
      </p:sp>
      <p:pic>
        <p:nvPicPr>
          <p:cNvPr id="5" name="Content Placeholder 4">
            <a:extLst>
              <a:ext uri="{FF2B5EF4-FFF2-40B4-BE49-F238E27FC236}">
                <a16:creationId xmlns:a16="http://schemas.microsoft.com/office/drawing/2014/main" id="{E2DAB3B6-9AE6-2DD0-D234-31F33EE73248}"/>
              </a:ext>
            </a:extLst>
          </p:cNvPr>
          <p:cNvPicPr>
            <a:picLocks noGrp="1" noChangeAspect="1"/>
          </p:cNvPicPr>
          <p:nvPr>
            <p:ph sz="half" idx="2"/>
          </p:nvPr>
        </p:nvPicPr>
        <p:blipFill>
          <a:blip r:embed="rId2"/>
          <a:stretch>
            <a:fillRect/>
          </a:stretch>
        </p:blipFill>
        <p:spPr>
          <a:xfrm>
            <a:off x="947057" y="3429001"/>
            <a:ext cx="10711543" cy="2783262"/>
          </a:xfrm>
        </p:spPr>
      </p:pic>
      <p:pic>
        <p:nvPicPr>
          <p:cNvPr id="6" name="Picture 5">
            <a:extLst>
              <a:ext uri="{FF2B5EF4-FFF2-40B4-BE49-F238E27FC236}">
                <a16:creationId xmlns:a16="http://schemas.microsoft.com/office/drawing/2014/main" id="{E3933C61-8A0C-44B6-AAFB-A392D78948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1" y="0"/>
            <a:ext cx="1509624" cy="767751"/>
          </a:xfrm>
          <a:prstGeom prst="rect">
            <a:avLst/>
          </a:prstGeom>
        </p:spPr>
      </p:pic>
    </p:spTree>
    <p:extLst>
      <p:ext uri="{BB962C8B-B14F-4D97-AF65-F5344CB8AC3E}">
        <p14:creationId xmlns:p14="http://schemas.microsoft.com/office/powerpoint/2010/main" val="25053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140642" y="138023"/>
            <a:ext cx="10213157" cy="1530521"/>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Exploratory Data Analysis (EDA)</a:t>
            </a:r>
            <a:endParaRPr lang="en-IN" sz="36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D084DFA-8101-7A1A-E428-EA98D26FAAAE}"/>
              </a:ext>
            </a:extLst>
          </p:cNvPr>
          <p:cNvSpPr>
            <a:spLocks noGrp="1"/>
          </p:cNvSpPr>
          <p:nvPr>
            <p:ph idx="1"/>
          </p:nvPr>
        </p:nvSpPr>
        <p:spPr>
          <a:xfrm>
            <a:off x="838200" y="1583703"/>
            <a:ext cx="4898366" cy="4458877"/>
          </a:xfrm>
        </p:spPr>
        <p:txBody>
          <a:bodyPr>
            <a:noAutofit/>
          </a:bodyPr>
          <a:lstStyle/>
          <a:p>
            <a:pPr>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Bivariate And Multivariate Analysis</a:t>
            </a:r>
          </a:p>
          <a:p>
            <a:pPr marL="0" indent="0">
              <a:buNone/>
            </a:pPr>
            <a:endParaRPr lang="en-GB" sz="1800"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b="0" dirty="0">
                <a:effectLst/>
                <a:latin typeface="Times New Roman" panose="02020603050405020304" pitchFamily="18" charset="0"/>
                <a:cs typeface="Times New Roman" panose="02020603050405020304" pitchFamily="18" charset="0"/>
              </a:rPr>
              <a:t>'Strip Plots of Quantitative-Categorical Data(Target Variable:-</a:t>
            </a:r>
            <a:r>
              <a:rPr lang="en-GB" sz="1800" b="0" dirty="0" err="1">
                <a:effectLst/>
                <a:latin typeface="Times New Roman" panose="02020603050405020304" pitchFamily="18" charset="0"/>
                <a:cs typeface="Times New Roman" panose="02020603050405020304" pitchFamily="18" charset="0"/>
              </a:rPr>
              <a:t>went_on_backorder</a:t>
            </a:r>
            <a:r>
              <a:rPr lang="en-GB" sz="1800" b="0" dirty="0">
                <a:effectLst/>
                <a:latin typeface="Times New Roman" panose="02020603050405020304" pitchFamily="18" charset="0"/>
                <a:cs typeface="Times New Roman" panose="02020603050405020304" pitchFamily="18" charset="0"/>
              </a:rPr>
              <a:t>)</a:t>
            </a:r>
          </a:p>
          <a:p>
            <a:pPr marL="0" indent="0">
              <a:buNone/>
            </a:pPr>
            <a:endParaRPr lang="en-GB" sz="1800"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Orange(No)</a:t>
            </a:r>
            <a:r>
              <a:rPr lang="en-GB" sz="1800" b="0" i="0" dirty="0">
                <a:effectLst/>
                <a:latin typeface="Times New Roman" panose="02020603050405020304" pitchFamily="18" charset="0"/>
                <a:cs typeface="Times New Roman" panose="02020603050405020304" pitchFamily="18" charset="0"/>
              </a:rPr>
              <a:t> category of the binary variable is densely distributed while the other is partially empty, it may suggest that the feature being visualized has a stronger relationship with one of the binary categories except for perf_6_month_avg and perf_12_month_avg</a:t>
            </a:r>
            <a:endParaRPr lang="en-GB" sz="18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0" y="10659"/>
            <a:ext cx="1962364" cy="851041"/>
          </a:xfrm>
          <a:prstGeom prst="rect">
            <a:avLst/>
          </a:prstGeom>
        </p:spPr>
      </p:pic>
      <p:pic>
        <p:nvPicPr>
          <p:cNvPr id="3" name="Picture 2">
            <a:extLst>
              <a:ext uri="{FF2B5EF4-FFF2-40B4-BE49-F238E27FC236}">
                <a16:creationId xmlns:a16="http://schemas.microsoft.com/office/drawing/2014/main" id="{852557B9-A9C2-F571-0B46-B5AE8E0D8BEF}"/>
              </a:ext>
            </a:extLst>
          </p:cNvPr>
          <p:cNvPicPr>
            <a:picLocks noChangeAspect="1"/>
          </p:cNvPicPr>
          <p:nvPr/>
        </p:nvPicPr>
        <p:blipFill>
          <a:blip r:embed="rId3"/>
          <a:stretch>
            <a:fillRect/>
          </a:stretch>
        </p:blipFill>
        <p:spPr>
          <a:xfrm>
            <a:off x="5736566" y="1583703"/>
            <a:ext cx="5842565" cy="49477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34E9-93DF-8A2C-B298-DF566CABECB6}"/>
              </a:ext>
            </a:extLst>
          </p:cNvPr>
          <p:cNvSpPr>
            <a:spLocks noGrp="1"/>
          </p:cNvSpPr>
          <p:nvPr>
            <p:ph type="title"/>
          </p:nvPr>
        </p:nvSpPr>
        <p:spPr>
          <a:xfrm>
            <a:off x="500332" y="1449237"/>
            <a:ext cx="5969479" cy="1578635"/>
          </a:xfrm>
        </p:spPr>
        <p:txBody>
          <a:bodyPr>
            <a:normAutofit fontScale="90000"/>
          </a:bodyPr>
          <a:lstStyle/>
          <a:p>
            <a:pPr marL="457200" indent="-457200">
              <a:buFont typeface="Wingdings" panose="05000000000000000000" pitchFamily="2" charset="2"/>
              <a:buChar char="Ø"/>
            </a:pPr>
            <a:r>
              <a:rPr lang="en-US" sz="2700" b="1" u="sng" dirty="0">
                <a:latin typeface="Times New Roman" panose="02020603050405020304" pitchFamily="18" charset="0"/>
                <a:cs typeface="Times New Roman" panose="02020603050405020304" pitchFamily="18" charset="0"/>
              </a:rPr>
              <a:t>Bivariate And Multivariate Analysis</a:t>
            </a:r>
            <a:br>
              <a:rPr lang="en-US" sz="2700" b="1" u="sng" dirty="0">
                <a:latin typeface="Times New Roman" panose="02020603050405020304" pitchFamily="18" charset="0"/>
                <a:cs typeface="Times New Roman" panose="02020603050405020304" pitchFamily="18" charset="0"/>
              </a:rPr>
            </a:br>
            <a:br>
              <a:rPr lang="en-IN" sz="4900" dirty="0">
                <a:latin typeface="Times New Roman" panose="02020603050405020304" pitchFamily="18" charset="0"/>
                <a:cs typeface="Times New Roman" panose="02020603050405020304" pitchFamily="18" charset="0"/>
              </a:rPr>
            </a:br>
            <a:endParaRPr lang="en-IN" sz="4900" dirty="0"/>
          </a:p>
        </p:txBody>
      </p:sp>
      <p:pic>
        <p:nvPicPr>
          <p:cNvPr id="4" name="Content Placeholder 3">
            <a:extLst>
              <a:ext uri="{FF2B5EF4-FFF2-40B4-BE49-F238E27FC236}">
                <a16:creationId xmlns:a16="http://schemas.microsoft.com/office/drawing/2014/main" id="{B0D8DB1E-0208-4460-AEED-0EB3D2FC0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556" y="1915064"/>
            <a:ext cx="10178902" cy="4768539"/>
          </a:xfrm>
          <a:prstGeom prst="rect">
            <a:avLst/>
          </a:prstGeom>
        </p:spPr>
      </p:pic>
      <p:pic>
        <p:nvPicPr>
          <p:cNvPr id="3" name="Picture 2">
            <a:extLst>
              <a:ext uri="{FF2B5EF4-FFF2-40B4-BE49-F238E27FC236}">
                <a16:creationId xmlns:a16="http://schemas.microsoft.com/office/drawing/2014/main" id="{1C3A4751-BA06-F431-9223-2B4FD27C8D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37707" y="0"/>
            <a:ext cx="1838227" cy="820132"/>
          </a:xfrm>
          <a:prstGeom prst="rect">
            <a:avLst/>
          </a:prstGeom>
        </p:spPr>
      </p:pic>
      <p:sp>
        <p:nvSpPr>
          <p:cNvPr id="7" name="TextBox 6">
            <a:extLst>
              <a:ext uri="{FF2B5EF4-FFF2-40B4-BE49-F238E27FC236}">
                <a16:creationId xmlns:a16="http://schemas.microsoft.com/office/drawing/2014/main" id="{B42A7B33-D12E-1119-C8E8-EDA904360FD8}"/>
              </a:ext>
            </a:extLst>
          </p:cNvPr>
          <p:cNvSpPr txBox="1"/>
          <p:nvPr/>
        </p:nvSpPr>
        <p:spPr>
          <a:xfrm>
            <a:off x="1621767" y="410066"/>
            <a:ext cx="9652691" cy="646331"/>
          </a:xfrm>
          <a:prstGeom prst="rect">
            <a:avLst/>
          </a:prstGeom>
          <a:noFill/>
        </p:spPr>
        <p:txBody>
          <a:bodyPr wrap="square">
            <a:spAutoFit/>
          </a:bodyPr>
          <a:lstStyle/>
          <a:p>
            <a:pPr algn="ctr"/>
            <a:r>
              <a:rPr lang="en-US" sz="3600" b="1" u="sng" dirty="0">
                <a:latin typeface="Times New Roman" panose="02020603050405020304" pitchFamily="18" charset="0"/>
                <a:cs typeface="Times New Roman" panose="02020603050405020304" pitchFamily="18" charset="0"/>
              </a:rPr>
              <a:t>EXPLORATORY DATA ANALYSIS (EDA)</a:t>
            </a:r>
            <a:endParaRPr lang="en-IN" sz="3600" dirty="0"/>
          </a:p>
        </p:txBody>
      </p:sp>
    </p:spTree>
    <p:extLst>
      <p:ext uri="{BB962C8B-B14F-4D97-AF65-F5344CB8AC3E}">
        <p14:creationId xmlns:p14="http://schemas.microsoft.com/office/powerpoint/2010/main" val="192147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7970" y="1554082"/>
            <a:ext cx="5305245" cy="4062651"/>
          </a:xfrm>
          <a:prstGeom prst="rect">
            <a:avLst/>
          </a:prstGeom>
          <a:noFill/>
        </p:spPr>
        <p:txBody>
          <a:bodyPr wrap="square" rtlCol="0">
            <a:spAutoFit/>
          </a:bodyPr>
          <a:lstStyle/>
          <a:p>
            <a:pPr marL="342900" indent="-342900">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Bivariate And Multivariate Analysis</a:t>
            </a:r>
            <a:endParaRPr lang="en-IN" sz="2400" b="1" u="sng" dirty="0">
              <a:latin typeface="Times New Roman" panose="02020603050405020304" pitchFamily="18" charset="0"/>
              <a:cs typeface="Times New Roman" panose="02020603050405020304" pitchFamily="18" charset="0"/>
            </a:endParaRPr>
          </a:p>
          <a:p>
            <a:pPr algn="l"/>
            <a:endParaRPr lang="en-US" b="1" i="0" u="sng" dirty="0">
              <a:solidFill>
                <a:srgbClr val="000000"/>
              </a:solidFill>
              <a:effectLst/>
              <a:latin typeface="Helvetica Neue"/>
            </a:endParaRPr>
          </a:p>
          <a:p>
            <a:pPr algn="l"/>
            <a:endParaRPr lang="en-US" b="1" i="0" u="sng" dirty="0">
              <a:solidFill>
                <a:srgbClr val="000000"/>
              </a:solidFill>
              <a:effectLst/>
              <a:latin typeface="Helvetica Neue"/>
            </a:endParaRPr>
          </a:p>
          <a:p>
            <a:pPr marL="285750" indent="-285750" algn="l">
              <a:buFont typeface="Wingdings" panose="05000000000000000000" pitchFamily="2" charset="2"/>
              <a:buChar char="q"/>
            </a:pPr>
            <a:r>
              <a:rPr lang="en-GB" b="0" i="0" dirty="0">
                <a:solidFill>
                  <a:srgbClr val="292929"/>
                </a:solidFill>
                <a:effectLst/>
                <a:latin typeface="Times New Roman" panose="02020603050405020304" pitchFamily="18" charset="0"/>
                <a:cs typeface="Times New Roman" panose="02020603050405020304" pitchFamily="18" charset="0"/>
              </a:rPr>
              <a:t>From the correlation matrix , we can easily interpret that features from </a:t>
            </a:r>
            <a:r>
              <a:rPr lang="en-GB" b="0" i="0" dirty="0" err="1">
                <a:solidFill>
                  <a:srgbClr val="292929"/>
                </a:solidFill>
                <a:effectLst/>
                <a:latin typeface="Times New Roman" panose="02020603050405020304" pitchFamily="18" charset="0"/>
                <a:cs typeface="Times New Roman" panose="02020603050405020304" pitchFamily="18" charset="0"/>
              </a:rPr>
              <a:t>in_transit_qty</a:t>
            </a:r>
            <a:r>
              <a:rPr lang="en-GB" b="0" i="0" dirty="0">
                <a:solidFill>
                  <a:srgbClr val="292929"/>
                </a:solidFill>
                <a:effectLst/>
                <a:latin typeface="Times New Roman" panose="02020603050405020304" pitchFamily="18" charset="0"/>
                <a:cs typeface="Times New Roman" panose="02020603050405020304" pitchFamily="18" charset="0"/>
              </a:rPr>
              <a:t> to </a:t>
            </a:r>
            <a:r>
              <a:rPr lang="en-GB" b="0" i="0" dirty="0" err="1">
                <a:solidFill>
                  <a:srgbClr val="292929"/>
                </a:solidFill>
                <a:effectLst/>
                <a:latin typeface="Times New Roman" panose="02020603050405020304" pitchFamily="18" charset="0"/>
                <a:cs typeface="Times New Roman" panose="02020603050405020304" pitchFamily="18" charset="0"/>
              </a:rPr>
              <a:t>min_bank</a:t>
            </a:r>
            <a:r>
              <a:rPr lang="en-GB" b="0" i="0" dirty="0">
                <a:solidFill>
                  <a:srgbClr val="292929"/>
                </a:solidFill>
                <a:effectLst/>
                <a:latin typeface="Times New Roman" panose="02020603050405020304" pitchFamily="18" charset="0"/>
                <a:cs typeface="Times New Roman" panose="02020603050405020304" pitchFamily="18" charset="0"/>
              </a:rPr>
              <a:t> are more correlated with each other. Also the perf_6_months_avg and perf_12_months_avg is highly correlated with each other.</a:t>
            </a:r>
          </a:p>
          <a:p>
            <a:pPr algn="l"/>
            <a:endParaRPr lang="en-GB" b="0" i="0" dirty="0">
              <a:solidFill>
                <a:srgbClr val="292929"/>
              </a:solidFill>
              <a:effectLst/>
              <a:latin typeface="Times New Roman" panose="02020603050405020304" pitchFamily="18" charset="0"/>
              <a:cs typeface="Times New Roman" panose="02020603050405020304" pitchFamily="18" charset="0"/>
            </a:endParaRPr>
          </a:p>
          <a:p>
            <a:pPr algn="l"/>
            <a:endParaRPr lang="en-GB"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b="0" i="0" dirty="0">
                <a:solidFill>
                  <a:srgbClr val="292929"/>
                </a:solidFill>
                <a:effectLst/>
                <a:latin typeface="Times New Roman" panose="02020603050405020304" pitchFamily="18" charset="0"/>
                <a:cs typeface="Times New Roman" panose="02020603050405020304" pitchFamily="18" charset="0"/>
              </a:rPr>
              <a:t>Apart from the above mentioned features, other features are very weakly correlated.</a:t>
            </a:r>
          </a:p>
          <a:p>
            <a:pPr algn="l"/>
            <a:endParaRPr lang="en-US" b="1" i="0" dirty="0">
              <a:solidFill>
                <a:srgbClr val="000000"/>
              </a:solidFill>
              <a:effectLst/>
              <a:latin typeface="Helvetica Neue"/>
            </a:endParaRPr>
          </a:p>
          <a:p>
            <a:endParaRPr lang="en-IN" dirty="0"/>
          </a:p>
        </p:txBody>
      </p:sp>
      <p:sp>
        <p:nvSpPr>
          <p:cNvPr id="2" name="AutoShape 2">
            <a:extLst>
              <a:ext uri="{FF2B5EF4-FFF2-40B4-BE49-F238E27FC236}">
                <a16:creationId xmlns:a16="http://schemas.microsoft.com/office/drawing/2014/main" id="{85CCB75F-FE43-FB6E-A3AF-B7DCA42627A4}"/>
              </a:ext>
            </a:extLst>
          </p:cNvPr>
          <p:cNvSpPr>
            <a:spLocks noChangeAspect="1" noChangeArrowheads="1"/>
          </p:cNvSpPr>
          <p:nvPr/>
        </p:nvSpPr>
        <p:spPr bwMode="auto">
          <a:xfrm>
            <a:off x="5943600" y="173610"/>
            <a:ext cx="3407790" cy="34077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9141624-FB5A-A27E-78FC-8406733934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E895B3CC-8DE8-CFB6-9664-3F65C57F976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758452" cy="970961"/>
          </a:xfrm>
          <a:prstGeom prst="rect">
            <a:avLst/>
          </a:prstGeom>
        </p:spPr>
      </p:pic>
      <p:pic>
        <p:nvPicPr>
          <p:cNvPr id="10" name="Picture 9">
            <a:extLst>
              <a:ext uri="{FF2B5EF4-FFF2-40B4-BE49-F238E27FC236}">
                <a16:creationId xmlns:a16="http://schemas.microsoft.com/office/drawing/2014/main" id="{47E8D701-6C8A-3AC9-4D6F-15B86CEAE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676683"/>
            <a:ext cx="5861902" cy="5017640"/>
          </a:xfrm>
          <a:prstGeom prst="rect">
            <a:avLst/>
          </a:prstGeom>
        </p:spPr>
      </p:pic>
      <p:sp>
        <p:nvSpPr>
          <p:cNvPr id="7" name="TextBox 6">
            <a:extLst>
              <a:ext uri="{FF2B5EF4-FFF2-40B4-BE49-F238E27FC236}">
                <a16:creationId xmlns:a16="http://schemas.microsoft.com/office/drawing/2014/main" id="{0E221649-2E17-ECFE-AF02-67C99563659A}"/>
              </a:ext>
            </a:extLst>
          </p:cNvPr>
          <p:cNvSpPr txBox="1"/>
          <p:nvPr/>
        </p:nvSpPr>
        <p:spPr>
          <a:xfrm>
            <a:off x="1552755" y="407709"/>
            <a:ext cx="9944100" cy="646331"/>
          </a:xfrm>
          <a:prstGeom prst="rect">
            <a:avLst/>
          </a:prstGeom>
          <a:noFill/>
        </p:spPr>
        <p:txBody>
          <a:bodyPr wrap="square">
            <a:spAutoFit/>
          </a:bodyPr>
          <a:lstStyle/>
          <a:p>
            <a:pPr algn="ctr"/>
            <a:r>
              <a:rPr lang="en-US" sz="3600" b="1" u="sng" dirty="0">
                <a:latin typeface="Times New Roman" panose="02020603050405020304" pitchFamily="18" charset="0"/>
                <a:cs typeface="Times New Roman" panose="02020603050405020304" pitchFamily="18" charset="0"/>
              </a:rPr>
              <a:t>EXPLORATORY DATA ANALYSIS (EDA)</a:t>
            </a:r>
            <a:endParaRPr lang="en-IN"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47F-B239-9D72-67CF-3EDAFC390D85}"/>
              </a:ext>
            </a:extLst>
          </p:cNvPr>
          <p:cNvSpPr>
            <a:spLocks noGrp="1"/>
          </p:cNvSpPr>
          <p:nvPr>
            <p:ph type="title"/>
          </p:nvPr>
        </p:nvSpPr>
        <p:spPr>
          <a:xfrm>
            <a:off x="805612" y="1343318"/>
            <a:ext cx="3966713" cy="347369"/>
          </a:xfrm>
        </p:spPr>
        <p:txBody>
          <a:bodyPr>
            <a:normAutofit fontScale="90000"/>
          </a:bodyPr>
          <a:lstStyle/>
          <a:p>
            <a:pPr algn="ctr"/>
            <a:br>
              <a:rPr lang="en-IN" sz="2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FFD055-48FA-A54C-8ABD-0EBAB56F27D2}"/>
              </a:ext>
            </a:extLst>
          </p:cNvPr>
          <p:cNvSpPr>
            <a:spLocks noGrp="1"/>
          </p:cNvSpPr>
          <p:nvPr>
            <p:ph idx="1"/>
          </p:nvPr>
        </p:nvSpPr>
        <p:spPr>
          <a:xfrm>
            <a:off x="838200" y="1216326"/>
            <a:ext cx="10515600" cy="5512278"/>
          </a:xfrm>
        </p:spPr>
        <p:txBody>
          <a:bodyPr>
            <a:normAutofit/>
          </a:bodyPr>
          <a:lstStyle/>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 </a:t>
            </a:r>
            <a:r>
              <a:rPr lang="en-GB" sz="2600" b="1" u="sng" dirty="0">
                <a:latin typeface="Times New Roman" panose="02020603050405020304" pitchFamily="18" charset="0"/>
                <a:cs typeface="Times New Roman" panose="02020603050405020304" pitchFamily="18" charset="0"/>
              </a:rPr>
              <a:t>ENCODING</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Many machine learning algorithms require numerical inputs.</a:t>
            </a:r>
          </a:p>
          <a:p>
            <a:pPr marL="0" indent="0">
              <a:buNone/>
            </a:pP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Here we have mapped No  with ‘0’ and yes with ‘1’ for every categorical variable.</a:t>
            </a:r>
          </a:p>
          <a:p>
            <a:pPr marL="0" indent="0">
              <a:buNone/>
            </a:pP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b="1" u="sng" dirty="0">
                <a:latin typeface="Times New Roman" panose="02020603050405020304" pitchFamily="18" charset="0"/>
                <a:cs typeface="Times New Roman" panose="02020603050405020304" pitchFamily="18" charset="0"/>
              </a:rPr>
              <a:t>SCALING AND TRANSFORMATION</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Here we have done Robust Scaling to scale numerical data so that it has a mean of 0 and a standard deviation of 1, while being robust to the presence of outliers.</a:t>
            </a:r>
          </a:p>
          <a:p>
            <a:pPr marL="0" indent="0">
              <a:buNone/>
            </a:pP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And later performed Yeo-Johnson Power Transformation to normalize numerical data that may not follow a normal distribution. It is an extension of the Box-Cox transformation that can handle both positive and negative values. </a:t>
            </a:r>
          </a:p>
          <a:p>
            <a:pPr>
              <a:buFont typeface="Wingdings" panose="05000000000000000000" pitchFamily="2" charset="2"/>
              <a:buChar char="q"/>
            </a:pP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18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600896-5A18-92CC-9CB9-2C0F86DC46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8" y="0"/>
            <a:ext cx="1950769" cy="895546"/>
          </a:xfrm>
          <a:prstGeom prst="rect">
            <a:avLst/>
          </a:prstGeom>
        </p:spPr>
      </p:pic>
      <p:sp>
        <p:nvSpPr>
          <p:cNvPr id="6" name="TextBox 5">
            <a:extLst>
              <a:ext uri="{FF2B5EF4-FFF2-40B4-BE49-F238E27FC236}">
                <a16:creationId xmlns:a16="http://schemas.microsoft.com/office/drawing/2014/main" id="{A8755FE9-B3ED-AFEA-7EA1-DFD3EAA22528}"/>
              </a:ext>
            </a:extLst>
          </p:cNvPr>
          <p:cNvSpPr txBox="1"/>
          <p:nvPr/>
        </p:nvSpPr>
        <p:spPr>
          <a:xfrm>
            <a:off x="1923691" y="447773"/>
            <a:ext cx="9014603" cy="646331"/>
          </a:xfrm>
          <a:prstGeom prst="rect">
            <a:avLst/>
          </a:prstGeom>
          <a:noFill/>
        </p:spPr>
        <p:txBody>
          <a:bodyPr wrap="square">
            <a:spAutoFit/>
          </a:bodyPr>
          <a:lstStyle/>
          <a:p>
            <a:pPr algn="ctr"/>
            <a:r>
              <a:rPr lang="en-US" sz="3600" b="1" u="sng" dirty="0">
                <a:latin typeface="Times New Roman" panose="02020603050405020304" pitchFamily="18" charset="0"/>
                <a:cs typeface="Times New Roman" panose="02020603050405020304" pitchFamily="18" charset="0"/>
              </a:rPr>
              <a:t>EXPLORATORY DATA ANALYSIS (EDA)</a:t>
            </a:r>
            <a:endParaRPr lang="en-IN" sz="3600" dirty="0"/>
          </a:p>
        </p:txBody>
      </p:sp>
    </p:spTree>
    <p:extLst>
      <p:ext uri="{BB962C8B-B14F-4D97-AF65-F5344CB8AC3E}">
        <p14:creationId xmlns:p14="http://schemas.microsoft.com/office/powerpoint/2010/main" val="259415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3BD5-2857-4D82-DEFE-44552B7889A1}"/>
              </a:ext>
            </a:extLst>
          </p:cNvPr>
          <p:cNvSpPr>
            <a:spLocks noGrp="1"/>
          </p:cNvSpPr>
          <p:nvPr>
            <p:ph type="title"/>
          </p:nvPr>
        </p:nvSpPr>
        <p:spPr>
          <a:xfrm>
            <a:off x="-448573" y="646981"/>
            <a:ext cx="11155392" cy="638355"/>
          </a:xfrm>
        </p:spPr>
        <p:txBody>
          <a:bodyPr>
            <a:normAutofit/>
          </a:bodyPr>
          <a:lstStyle/>
          <a:p>
            <a:pPr algn="r"/>
            <a:r>
              <a:rPr lang="en-IN" sz="3600" b="1" u="sng" dirty="0">
                <a:latin typeface="Times New Roman" panose="02020603050405020304" pitchFamily="18" charset="0"/>
                <a:cs typeface="Times New Roman" panose="02020603050405020304" pitchFamily="18" charset="0"/>
              </a:rPr>
              <a:t>CHECKING FOR CLASS IMBALNCE</a:t>
            </a:r>
          </a:p>
        </p:txBody>
      </p:sp>
      <p:sp>
        <p:nvSpPr>
          <p:cNvPr id="3" name="Content Placeholder 2">
            <a:extLst>
              <a:ext uri="{FF2B5EF4-FFF2-40B4-BE49-F238E27FC236}">
                <a16:creationId xmlns:a16="http://schemas.microsoft.com/office/drawing/2014/main" id="{50563D32-7094-6558-8415-CE9B4CEAC107}"/>
              </a:ext>
            </a:extLst>
          </p:cNvPr>
          <p:cNvSpPr>
            <a:spLocks noGrp="1"/>
          </p:cNvSpPr>
          <p:nvPr>
            <p:ph idx="1"/>
          </p:nvPr>
        </p:nvSpPr>
        <p:spPr>
          <a:xfrm>
            <a:off x="618474" y="1466492"/>
            <a:ext cx="6489692" cy="4270074"/>
          </a:xfrm>
        </p:spPr>
        <p:txBody>
          <a:bodyPr>
            <a:normAutofit fontScale="32500" lnSpcReduction="20000"/>
          </a:bodyPr>
          <a:lstStyle/>
          <a:p>
            <a:pPr marL="0" indent="0">
              <a:buNone/>
            </a:pPr>
            <a:endParaRPr lang="en-US" sz="3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500" dirty="0">
                <a:latin typeface="Times New Roman" panose="02020603050405020304" pitchFamily="18" charset="0"/>
                <a:cs typeface="Times New Roman" panose="02020603050405020304" pitchFamily="18" charset="0"/>
              </a:rPr>
              <a:t>In this case, the '0' class represents about 98.56% of the samples, while the '1' class represents only 1.44% of the samples.</a:t>
            </a:r>
          </a:p>
          <a:p>
            <a:pPr marL="0" indent="0">
              <a:buNone/>
            </a:pPr>
            <a:endParaRPr lang="en-US" sz="4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500" dirty="0">
                <a:latin typeface="Times New Roman" panose="02020603050405020304" pitchFamily="18" charset="0"/>
                <a:cs typeface="Times New Roman" panose="02020603050405020304" pitchFamily="18" charset="0"/>
              </a:rPr>
              <a:t>This level of imbalance can cause problems for a binary classification model, as it may be biased towards predicting the majority class and may not perform well on the minority class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6000" b="1" u="sng" dirty="0">
                <a:latin typeface="Times New Roman" panose="02020603050405020304" pitchFamily="18" charset="0"/>
                <a:cs typeface="Times New Roman" panose="02020603050405020304" pitchFamily="18" charset="0"/>
              </a:rPr>
              <a:t>SMOTE </a:t>
            </a:r>
          </a:p>
          <a:p>
            <a:pPr>
              <a:buFont typeface="Wingdings" panose="05000000000000000000" pitchFamily="2" charset="2"/>
              <a:buChar char="q"/>
            </a:pPr>
            <a:r>
              <a:rPr lang="en-US" sz="4500" dirty="0">
                <a:latin typeface="Times New Roman" panose="02020603050405020304" pitchFamily="18" charset="0"/>
                <a:cs typeface="Times New Roman" panose="02020603050405020304" pitchFamily="18" charset="0"/>
              </a:rPr>
              <a:t>SMOTE</a:t>
            </a:r>
            <a:r>
              <a:rPr lang="en-US" sz="4500" u="sng" dirty="0">
                <a:latin typeface="Times New Roman" panose="02020603050405020304" pitchFamily="18" charset="0"/>
                <a:cs typeface="Times New Roman" panose="02020603050405020304" pitchFamily="18" charset="0"/>
              </a:rPr>
              <a:t>(Synthetic Minority Over-sampling Technique) </a:t>
            </a:r>
            <a:r>
              <a:rPr lang="en-US" sz="4500" dirty="0">
                <a:latin typeface="Times New Roman" panose="02020603050405020304" pitchFamily="18" charset="0"/>
                <a:cs typeface="Times New Roman" panose="02020603050405020304" pitchFamily="18" charset="0"/>
              </a:rPr>
              <a:t>works by generating synthetic examples of the minority class using the existing data. </a:t>
            </a:r>
          </a:p>
          <a:p>
            <a:pPr marL="0" indent="0">
              <a:buNone/>
            </a:pPr>
            <a:endParaRPr lang="en-US" sz="4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500" dirty="0">
                <a:latin typeface="Times New Roman" panose="02020603050405020304" pitchFamily="18" charset="0"/>
                <a:cs typeface="Times New Roman" panose="02020603050405020304" pitchFamily="18" charset="0"/>
              </a:rPr>
              <a:t>To address this imbalance, we can use algorithms specifically designed for imbalanced data, such as SMOTE (Synthetic Minority Over-sampling Technique).</a:t>
            </a:r>
          </a:p>
          <a:p>
            <a:pPr marL="0" indent="0">
              <a:buNone/>
            </a:pPr>
            <a:endParaRPr lang="en-US" sz="4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500" dirty="0">
                <a:latin typeface="Times New Roman" panose="02020603050405020304" pitchFamily="18" charset="0"/>
                <a:cs typeface="Times New Roman" panose="02020603050405020304" pitchFamily="18" charset="0"/>
              </a:rPr>
              <a:t>Minority class will be oversampled to have 20% of the number of samples of the majority class.</a:t>
            </a:r>
            <a:endParaRPr lang="en-IN" sz="4500" dirty="0"/>
          </a:p>
        </p:txBody>
      </p:sp>
      <p:pic>
        <p:nvPicPr>
          <p:cNvPr id="4" name="Picture 3">
            <a:extLst>
              <a:ext uri="{FF2B5EF4-FFF2-40B4-BE49-F238E27FC236}">
                <a16:creationId xmlns:a16="http://schemas.microsoft.com/office/drawing/2014/main" id="{F375A208-BCC3-EAF0-C568-D8AF536638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808640" cy="907846"/>
          </a:xfrm>
          <a:prstGeom prst="rect">
            <a:avLst/>
          </a:prstGeom>
        </p:spPr>
      </p:pic>
      <p:pic>
        <p:nvPicPr>
          <p:cNvPr id="6" name="Picture 5">
            <a:extLst>
              <a:ext uri="{FF2B5EF4-FFF2-40B4-BE49-F238E27FC236}">
                <a16:creationId xmlns:a16="http://schemas.microsoft.com/office/drawing/2014/main" id="{87955BA5-2527-27E6-369B-773742CEA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442" y="1371600"/>
            <a:ext cx="4928557" cy="2398143"/>
          </a:xfrm>
          <a:prstGeom prst="rect">
            <a:avLst/>
          </a:prstGeom>
        </p:spPr>
      </p:pic>
      <p:pic>
        <p:nvPicPr>
          <p:cNvPr id="7" name="Picture 6">
            <a:extLst>
              <a:ext uri="{FF2B5EF4-FFF2-40B4-BE49-F238E27FC236}">
                <a16:creationId xmlns:a16="http://schemas.microsoft.com/office/drawing/2014/main" id="{91F3CB3C-7A07-B683-29C2-A10040549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715" y="3942272"/>
            <a:ext cx="4773285" cy="2501660"/>
          </a:xfrm>
          <a:prstGeom prst="rect">
            <a:avLst/>
          </a:prstGeom>
        </p:spPr>
      </p:pic>
    </p:spTree>
    <p:extLst>
      <p:ext uri="{BB962C8B-B14F-4D97-AF65-F5344CB8AC3E}">
        <p14:creationId xmlns:p14="http://schemas.microsoft.com/office/powerpoint/2010/main" val="12470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2667856" cy="1157000"/>
          </a:xfrm>
          <a:prstGeom prst="rect">
            <a:avLst/>
          </a:prstGeom>
        </p:spPr>
      </p:pic>
      <p:sp>
        <p:nvSpPr>
          <p:cNvPr id="6" name="Title 1"/>
          <p:cNvSpPr>
            <a:spLocks noGrp="1"/>
          </p:cNvSpPr>
          <p:nvPr>
            <p:ph type="title"/>
          </p:nvPr>
        </p:nvSpPr>
        <p:spPr>
          <a:xfrm>
            <a:off x="424873" y="212866"/>
            <a:ext cx="10515600" cy="2271541"/>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BRIEF OVERVIEW</a:t>
            </a:r>
            <a:endParaRPr lang="en-IN" sz="360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3464" y="2065105"/>
            <a:ext cx="11136702" cy="5832366"/>
          </a:xfrm>
          <a:prstGeom prst="rect">
            <a:avLst/>
          </a:prstGeom>
          <a:noFill/>
        </p:spPr>
        <p:txBody>
          <a:bodyPr wrap="square" rtlCol="0">
            <a:spAutoFit/>
          </a:bodyPr>
          <a:lstStyle/>
          <a:p>
            <a:pPr marL="285750" indent="-285750" algn="just">
              <a:lnSpc>
                <a:spcPct val="150000"/>
              </a:lnSpc>
              <a:spcAft>
                <a:spcPts val="150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Backorder prediction is a process of estimating the likelihood of a stockout or a backorder, i.e., when the inventory is depleted and the customer is unable to receive their order. </a:t>
            </a:r>
          </a:p>
          <a:p>
            <a:pPr marL="285750" indent="-285750" algn="just">
              <a:lnSpc>
                <a:spcPct val="150000"/>
              </a:lnSpc>
              <a:spcAft>
                <a:spcPts val="150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Backorder prediction helps businesses to avoid stockouts and improve customer satisfaction by ensuring that products are always in stock.</a:t>
            </a:r>
          </a:p>
          <a:p>
            <a:pPr marL="285750" indent="-285750" algn="just">
              <a:lnSpc>
                <a:spcPct val="150000"/>
              </a:lnSpc>
              <a:spcAft>
                <a:spcPts val="150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Backorder prediction is usually performed by analyzing historical sales data, inventory levels, and other relevant factors.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50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Backorder prediction can be useful for a variety of businesses, including retailers, manufacturers, and wholesalers.</a:t>
            </a:r>
          </a:p>
          <a:p>
            <a:pPr marL="285750" indent="-285750" algn="just">
              <a:lnSpc>
                <a:spcPct val="150000"/>
              </a:lnSpc>
              <a:spcAft>
                <a:spcPts val="150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By accurately predicting demand, businesses can optimize their inventory levels, reduce the risk of stockouts, and improve customer satisfaction.</a:t>
            </a:r>
          </a:p>
          <a:p>
            <a:pPr marL="285750" indent="-285750" algn="just">
              <a:lnSpc>
                <a:spcPct val="150000"/>
              </a:lnSpc>
              <a:spcAft>
                <a:spcPts val="1500"/>
              </a:spcAf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endParaRPr lang="en-IN" sz="2800" dirty="0">
              <a:latin typeface="Aparajita" panose="02020603050405020304" pitchFamily="18" charset="0"/>
              <a:cs typeface="Aparajita" panose="02020603050405020304" pitchFamily="18" charset="0"/>
            </a:endParaRPr>
          </a:p>
        </p:txBody>
      </p:sp>
      <p:pic>
        <p:nvPicPr>
          <p:cNvPr id="3" name="Picture 2">
            <a:extLst>
              <a:ext uri="{FF2B5EF4-FFF2-40B4-BE49-F238E27FC236}">
                <a16:creationId xmlns:a16="http://schemas.microsoft.com/office/drawing/2014/main" id="{1027146E-C1F0-A891-6142-E3333D850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621" y="292069"/>
            <a:ext cx="3206915" cy="18731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1" y="1719901"/>
            <a:ext cx="6444781" cy="1292662"/>
          </a:xfrm>
          <a:prstGeom prst="rect">
            <a:avLst/>
          </a:prstGeom>
          <a:noFill/>
        </p:spPr>
        <p:txBody>
          <a:bodyPr wrap="square" rtlCol="0">
            <a:spAutoFit/>
          </a:bodyPr>
          <a:lstStyle/>
          <a:p>
            <a:pPr marL="342900" indent="-342900">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ROC Curve: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Aft>
                <a:spcPts val="800"/>
              </a:spcAft>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In this case, the AUC-ROC is 0.7258, indicating that the model performs moderately well at distinguishing between positive and negative instances.</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p:cNvSpPr txBox="1"/>
          <p:nvPr/>
        </p:nvSpPr>
        <p:spPr>
          <a:xfrm>
            <a:off x="584710" y="642683"/>
            <a:ext cx="4581179" cy="1138773"/>
          </a:xfrm>
          <a:prstGeom prst="rect">
            <a:avLst/>
          </a:prstGeom>
          <a:noFill/>
        </p:spPr>
        <p:txBody>
          <a:bodyPr wrap="square" rtlCol="0">
            <a:spAutoFit/>
          </a:bodyPr>
          <a:lstStyle/>
          <a:p>
            <a:endParaRPr lang="en-US" sz="24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Classification Report:</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Accuracy of model is 0.88</a:t>
            </a:r>
          </a:p>
        </p:txBody>
      </p:sp>
      <p:sp>
        <p:nvSpPr>
          <p:cNvPr id="6" name="Text Box 5"/>
          <p:cNvSpPr txBox="1"/>
          <p:nvPr/>
        </p:nvSpPr>
        <p:spPr>
          <a:xfrm>
            <a:off x="1509624" y="163642"/>
            <a:ext cx="9548018" cy="1077218"/>
          </a:xfrm>
          <a:prstGeom prst="rect">
            <a:avLst/>
          </a:prstGeom>
          <a:noFill/>
        </p:spPr>
        <p:txBody>
          <a:bodyPr wrap="square" rtlCol="0">
            <a:spAutoFit/>
          </a:bodyPr>
          <a:lstStyle/>
          <a:p>
            <a:pPr algn="ctr"/>
            <a:r>
              <a:rPr lang="en-US" sz="3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LOGISTIC REGRESSION (BASE MODEL)</a:t>
            </a:r>
          </a:p>
          <a:p>
            <a:pPr algn="l"/>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0364F89-5D9D-A9DD-5943-B2634FA2C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147" y="957533"/>
            <a:ext cx="5112679" cy="3502324"/>
          </a:xfrm>
          <a:prstGeom prst="rect">
            <a:avLst/>
          </a:prstGeom>
        </p:spPr>
      </p:pic>
      <p:pic>
        <p:nvPicPr>
          <p:cNvPr id="10" name="Picture 9">
            <a:extLst>
              <a:ext uri="{FF2B5EF4-FFF2-40B4-BE49-F238E27FC236}">
                <a16:creationId xmlns:a16="http://schemas.microsoft.com/office/drawing/2014/main" id="{BD7B2EC5-D317-889A-F6C8-C89E1163D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10" y="3012563"/>
            <a:ext cx="6254053" cy="3762393"/>
          </a:xfrm>
          <a:prstGeom prst="rect">
            <a:avLst/>
          </a:prstGeom>
        </p:spPr>
      </p:pic>
      <p:pic>
        <p:nvPicPr>
          <p:cNvPr id="2" name="Picture 1">
            <a:extLst>
              <a:ext uri="{FF2B5EF4-FFF2-40B4-BE49-F238E27FC236}">
                <a16:creationId xmlns:a16="http://schemas.microsoft.com/office/drawing/2014/main" id="{44D34F5A-CF05-3A25-41B6-6A0AC523B3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 t="23820" r="-436" b="32585"/>
          <a:stretch>
            <a:fillRect/>
          </a:stretch>
        </p:blipFill>
        <p:spPr>
          <a:xfrm>
            <a:off x="0" y="0"/>
            <a:ext cx="1716657" cy="896151"/>
          </a:xfrm>
          <a:prstGeom prst="rect">
            <a:avLst/>
          </a:prstGeom>
        </p:spPr>
      </p:pic>
      <p:pic>
        <p:nvPicPr>
          <p:cNvPr id="7" name="Picture 6">
            <a:extLst>
              <a:ext uri="{FF2B5EF4-FFF2-40B4-BE49-F238E27FC236}">
                <a16:creationId xmlns:a16="http://schemas.microsoft.com/office/drawing/2014/main" id="{0B872CFA-6257-7648-737B-685B134990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8762" y="4373593"/>
            <a:ext cx="5057063" cy="20136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7F11-278F-08B0-6CA5-7B10B3171F84}"/>
              </a:ext>
            </a:extLst>
          </p:cNvPr>
          <p:cNvSpPr>
            <a:spLocks noGrp="1"/>
          </p:cNvSpPr>
          <p:nvPr>
            <p:ph type="title"/>
          </p:nvPr>
        </p:nvSpPr>
        <p:spPr>
          <a:xfrm>
            <a:off x="1479223" y="681037"/>
            <a:ext cx="10515600" cy="1144588"/>
          </a:xfrm>
        </p:spPr>
        <p:txBody>
          <a:bodyPr>
            <a:normAutofit fontScale="90000"/>
          </a:bodyPr>
          <a:lstStyle/>
          <a:p>
            <a:r>
              <a:rPr lang="en-US" sz="4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LOGISTIC REGRESSION (BASE MODEL)</a:t>
            </a:r>
            <a:br>
              <a:rPr lang="en-IN" dirty="0">
                <a:latin typeface="Calibri" panose="020F0502020204030204" charset="0"/>
                <a:ea typeface="Times New Roman" panose="02020603050405020304" pitchFamily="18" charset="0"/>
                <a:cs typeface="Times New Roman" panose="02020603050405020304" pitchFamily="18" charset="0"/>
              </a:rPr>
            </a:br>
            <a:br>
              <a:rPr lang="en-IN"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9EE74391-D3C9-F890-DA6D-FBFD8C8B7E70}"/>
              </a:ext>
            </a:extLst>
          </p:cNvPr>
          <p:cNvSpPr>
            <a:spLocks noGrp="1"/>
          </p:cNvSpPr>
          <p:nvPr>
            <p:ph idx="1"/>
          </p:nvPr>
        </p:nvSpPr>
        <p:spPr>
          <a:xfrm>
            <a:off x="838200" y="1181818"/>
            <a:ext cx="6161314" cy="5555411"/>
          </a:xfrm>
        </p:spPr>
        <p:txBody>
          <a:bodyPr>
            <a:normAutofit/>
          </a:bodyPr>
          <a:lstStyle/>
          <a:p>
            <a:pPr algn="l">
              <a:buFont typeface="Wingdings" panose="05000000000000000000" pitchFamily="2" charset="2"/>
              <a:buChar char="Ø"/>
            </a:pPr>
            <a:r>
              <a:rPr lang="en-IN" sz="2400" b="1" u="sng" dirty="0">
                <a:latin typeface="Times New Roman" panose="02020603050405020304" pitchFamily="18" charset="0"/>
                <a:ea typeface="Times New Roman" panose="02020603050405020304" pitchFamily="18" charset="0"/>
                <a:cs typeface="Times New Roman" panose="02020603050405020304" pitchFamily="18" charset="0"/>
              </a:rPr>
              <a:t>C</a:t>
            </a:r>
            <a:r>
              <a:rPr lang="en-IN" sz="2400" b="1" u="sng" dirty="0">
                <a:effectLst/>
                <a:latin typeface="Times New Roman" panose="02020603050405020304" pitchFamily="18" charset="0"/>
                <a:cs typeface="Times New Roman" panose="02020603050405020304" pitchFamily="18" charset="0"/>
              </a:rPr>
              <a:t>onfusion Matrix</a:t>
            </a:r>
            <a:endParaRPr lang="en-GB" sz="2400" b="1" i="0" dirty="0">
              <a:solidFill>
                <a:srgbClr val="21212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In this confusion matrix, there are a total of </a:t>
            </a:r>
            <a:r>
              <a:rPr lang="en-GB" sz="1800" dirty="0">
                <a:solidFill>
                  <a:srgbClr val="212121"/>
                </a:solidFill>
                <a:latin typeface="Times New Roman" panose="02020603050405020304" pitchFamily="18" charset="0"/>
                <a:cs typeface="Times New Roman" panose="02020603050405020304" pitchFamily="18" charset="0"/>
              </a:rPr>
              <a:t>35,481</a:t>
            </a:r>
            <a:r>
              <a:rPr lang="en-GB" sz="1800" b="0" i="0" dirty="0">
                <a:solidFill>
                  <a:srgbClr val="212121"/>
                </a:solidFill>
                <a:effectLst/>
                <a:latin typeface="Times New Roman" panose="02020603050405020304" pitchFamily="18" charset="0"/>
                <a:cs typeface="Times New Roman" panose="02020603050405020304" pitchFamily="18" charset="0"/>
              </a:rPr>
              <a:t> samples.</a:t>
            </a: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 The true negatives (TN) are </a:t>
            </a:r>
            <a:r>
              <a:rPr lang="en-GB" sz="1800" dirty="0">
                <a:solidFill>
                  <a:srgbClr val="212121"/>
                </a:solidFill>
                <a:latin typeface="Times New Roman" panose="02020603050405020304" pitchFamily="18" charset="0"/>
                <a:cs typeface="Times New Roman" panose="02020603050405020304" pitchFamily="18" charset="0"/>
              </a:rPr>
              <a:t>28</a:t>
            </a:r>
            <a:r>
              <a:rPr lang="en-GB" sz="1800" b="0" i="0" dirty="0">
                <a:solidFill>
                  <a:srgbClr val="212121"/>
                </a:solidFill>
                <a:effectLst/>
                <a:latin typeface="Times New Roman" panose="02020603050405020304" pitchFamily="18" charset="0"/>
                <a:cs typeface="Times New Roman" panose="02020603050405020304" pitchFamily="18" charset="0"/>
              </a:rPr>
              <a:t>,466.</a:t>
            </a: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The false negatives (FN) are 2,969.</a:t>
            </a:r>
          </a:p>
          <a:p>
            <a:pPr algn="l">
              <a:buFont typeface="Wingdings" panose="05000000000000000000" pitchFamily="2" charset="2"/>
              <a:buChar char="q"/>
            </a:pPr>
            <a:r>
              <a:rPr lang="en-GB" sz="1800" b="0" i="0" dirty="0">
                <a:solidFill>
                  <a:srgbClr val="212121"/>
                </a:solidFill>
                <a:effectLst/>
                <a:latin typeface="Times New Roman" panose="02020603050405020304" pitchFamily="18" charset="0"/>
                <a:cs typeface="Times New Roman" panose="02020603050405020304" pitchFamily="18" charset="0"/>
              </a:rPr>
              <a:t>The true positives (TP) are 2,869.</a:t>
            </a:r>
          </a:p>
          <a:p>
            <a:pPr algn="l">
              <a:buFont typeface="Wingdings" panose="05000000000000000000" pitchFamily="2" charset="2"/>
              <a:buChar char="q"/>
            </a:pPr>
            <a:r>
              <a:rPr lang="en-GB" sz="1800" dirty="0">
                <a:solidFill>
                  <a:srgbClr val="212121"/>
                </a:solidFill>
                <a:latin typeface="Times New Roman" panose="02020603050405020304" pitchFamily="18" charset="0"/>
                <a:cs typeface="Times New Roman" panose="02020603050405020304" pitchFamily="18" charset="0"/>
              </a:rPr>
              <a:t>T</a:t>
            </a:r>
            <a:r>
              <a:rPr lang="en-GB" sz="1800" b="0" i="0" dirty="0">
                <a:solidFill>
                  <a:srgbClr val="212121"/>
                </a:solidFill>
                <a:effectLst/>
                <a:latin typeface="Times New Roman" panose="02020603050405020304" pitchFamily="18" charset="0"/>
                <a:cs typeface="Times New Roman" panose="02020603050405020304" pitchFamily="18" charset="0"/>
              </a:rPr>
              <a:t>he false positives (FP) are 1,177.</a:t>
            </a:r>
          </a:p>
          <a:p>
            <a:pPr algn="l">
              <a:buFont typeface="Wingdings" panose="05000000000000000000" pitchFamily="2" charset="2"/>
              <a:buChar char="q"/>
            </a:pPr>
            <a:endParaRPr lang="en-GB" sz="1800" b="0" i="0" dirty="0">
              <a:solidFill>
                <a:srgbClr val="21212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2400" b="1" u="sng" dirty="0" err="1">
                <a:latin typeface="Times New Roman" panose="02020603050405020304" pitchFamily="18" charset="0"/>
                <a:cs typeface="Times New Roman" panose="02020603050405020304" pitchFamily="18" charset="0"/>
              </a:rPr>
              <a:t>Kaapa</a:t>
            </a:r>
            <a:r>
              <a:rPr lang="en-IN" sz="2400" b="1" u="sng" dirty="0">
                <a:latin typeface="Times New Roman" panose="02020603050405020304" pitchFamily="18" charset="0"/>
                <a:cs typeface="Times New Roman" panose="02020603050405020304" pitchFamily="18" charset="0"/>
              </a:rPr>
              <a:t> Score</a:t>
            </a:r>
            <a:endParaRPr lang="en-GB" sz="2400" b="1"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this case, the kappa value is 0.5152, which indicates moderate agreement between the predicted and actual classifications. This means that the model's predictions are better than chance, but there is still some room for improvement in its performance.</a:t>
            </a:r>
            <a:endParaRPr lang="en-IN" sz="1800" dirty="0">
              <a:latin typeface="Times New Roman" panose="02020603050405020304" pitchFamily="18" charset="0"/>
              <a:cs typeface="Times New Roman" panose="02020603050405020304" pitchFamily="18" charset="0"/>
            </a:endParaRPr>
          </a:p>
          <a:p>
            <a:pPr marL="0" indent="0" algn="l">
              <a:buNone/>
            </a:pPr>
            <a:endParaRPr lang="en-IN" dirty="0"/>
          </a:p>
        </p:txBody>
      </p:sp>
      <p:pic>
        <p:nvPicPr>
          <p:cNvPr id="6" name="Picture 5">
            <a:extLst>
              <a:ext uri="{FF2B5EF4-FFF2-40B4-BE49-F238E27FC236}">
                <a16:creationId xmlns:a16="http://schemas.microsoft.com/office/drawing/2014/main" id="{5090F37D-DE6D-DFD0-39B7-23251B616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587" y="1253331"/>
            <a:ext cx="5555413" cy="2568171"/>
          </a:xfrm>
          <a:prstGeom prst="rect">
            <a:avLst/>
          </a:prstGeom>
        </p:spPr>
      </p:pic>
      <p:pic>
        <p:nvPicPr>
          <p:cNvPr id="4" name="Picture 3">
            <a:extLst>
              <a:ext uri="{FF2B5EF4-FFF2-40B4-BE49-F238E27FC236}">
                <a16:creationId xmlns:a16="http://schemas.microsoft.com/office/drawing/2014/main" id="{BD09786E-B81C-A0BE-67C9-0D3E88A7750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71919" y="0"/>
            <a:ext cx="1549491" cy="848412"/>
          </a:xfrm>
          <a:prstGeom prst="rect">
            <a:avLst/>
          </a:prstGeom>
        </p:spPr>
      </p:pic>
      <p:pic>
        <p:nvPicPr>
          <p:cNvPr id="5" name="Picture 4">
            <a:extLst>
              <a:ext uri="{FF2B5EF4-FFF2-40B4-BE49-F238E27FC236}">
                <a16:creationId xmlns:a16="http://schemas.microsoft.com/office/drawing/2014/main" id="{BFC1ACE4-E07A-B8FB-3F5B-CA204FCE4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074" y="4154907"/>
            <a:ext cx="5555413" cy="2083947"/>
          </a:xfrm>
          <a:prstGeom prst="rect">
            <a:avLst/>
          </a:prstGeom>
        </p:spPr>
      </p:pic>
    </p:spTree>
    <p:extLst>
      <p:ext uri="{BB962C8B-B14F-4D97-AF65-F5344CB8AC3E}">
        <p14:creationId xmlns:p14="http://schemas.microsoft.com/office/powerpoint/2010/main" val="160564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92DC-785A-E385-50EA-924BC16FF264}"/>
              </a:ext>
            </a:extLst>
          </p:cNvPr>
          <p:cNvSpPr>
            <a:spLocks noGrp="1"/>
          </p:cNvSpPr>
          <p:nvPr>
            <p:ph type="title"/>
          </p:nvPr>
        </p:nvSpPr>
        <p:spPr>
          <a:xfrm>
            <a:off x="577971" y="365125"/>
            <a:ext cx="11412746" cy="1291147"/>
          </a:xfrm>
        </p:spPr>
        <p:txBody>
          <a:bodyPr>
            <a:normAutofit/>
          </a:bodyPr>
          <a:lstStyle/>
          <a:p>
            <a:pPr algn="ctr"/>
            <a:r>
              <a:rPr lang="en-IN" sz="3600" b="1" u="sng" dirty="0">
                <a:latin typeface="Times New Roman" panose="02020603050405020304" pitchFamily="18" charset="0"/>
                <a:cs typeface="Times New Roman" panose="02020603050405020304" pitchFamily="18" charset="0"/>
              </a:rPr>
              <a:t>Comparison Of Performance Of Various Model</a:t>
            </a:r>
          </a:p>
        </p:txBody>
      </p:sp>
      <p:pic>
        <p:nvPicPr>
          <p:cNvPr id="5" name="Content Placeholder 4">
            <a:extLst>
              <a:ext uri="{FF2B5EF4-FFF2-40B4-BE49-F238E27FC236}">
                <a16:creationId xmlns:a16="http://schemas.microsoft.com/office/drawing/2014/main" id="{3E5DA1C8-34DB-71E6-DFDC-DD12582CF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026" y="1656273"/>
            <a:ext cx="10206887" cy="4226942"/>
          </a:xfrm>
        </p:spPr>
      </p:pic>
      <p:pic>
        <p:nvPicPr>
          <p:cNvPr id="3" name="Picture 2">
            <a:extLst>
              <a:ext uri="{FF2B5EF4-FFF2-40B4-BE49-F238E27FC236}">
                <a16:creationId xmlns:a16="http://schemas.microsoft.com/office/drawing/2014/main" id="{A421CD48-17BA-9D14-51FF-105BA87510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71919" y="0"/>
            <a:ext cx="1833693" cy="810883"/>
          </a:xfrm>
          <a:prstGeom prst="rect">
            <a:avLst/>
          </a:prstGeom>
        </p:spPr>
      </p:pic>
      <p:sp>
        <p:nvSpPr>
          <p:cNvPr id="6" name="TextBox 5">
            <a:extLst>
              <a:ext uri="{FF2B5EF4-FFF2-40B4-BE49-F238E27FC236}">
                <a16:creationId xmlns:a16="http://schemas.microsoft.com/office/drawing/2014/main" id="{7EEC5DAA-E4D8-E198-1187-465DABBAE5D5}"/>
              </a:ext>
            </a:extLst>
          </p:cNvPr>
          <p:cNvSpPr txBox="1"/>
          <p:nvPr/>
        </p:nvSpPr>
        <p:spPr>
          <a:xfrm>
            <a:off x="785004" y="4675496"/>
            <a:ext cx="10679501" cy="2585323"/>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Based on the evaluation metrics, the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 has the highest accuracy (0.986</a:t>
            </a:r>
            <a:r>
              <a:rPr lang="en-US" dirty="0">
                <a:latin typeface="Times New Roman" panose="02020603050405020304" pitchFamily="18" charset="0"/>
                <a:cs typeface="Times New Roman" panose="02020603050405020304" pitchFamily="18" charset="0"/>
              </a:rPr>
              <a:t>), score (0.946), and AUC ROC score (0.963) among all the mode </a:t>
            </a:r>
            <a:r>
              <a:rPr lang="en-US" sz="1800" dirty="0">
                <a:latin typeface="Times New Roman" panose="02020603050405020304" pitchFamily="18" charset="0"/>
                <a:cs typeface="Times New Roman" panose="02020603050405020304" pitchFamily="18" charset="0"/>
              </a:rPr>
              <a:t>recall (0.929), precision (0.982), F1 score (0.955), kappa ls evaluated. </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103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C116-50B7-70C9-5B5D-2D89DEBDE22E}"/>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Receiver Operating Characteristic (ROC)</a:t>
            </a:r>
          </a:p>
        </p:txBody>
      </p:sp>
      <p:pic>
        <p:nvPicPr>
          <p:cNvPr id="4" name="Picture 3">
            <a:extLst>
              <a:ext uri="{FF2B5EF4-FFF2-40B4-BE49-F238E27FC236}">
                <a16:creationId xmlns:a16="http://schemas.microsoft.com/office/drawing/2014/main" id="{7C615FC6-BEB4-2001-6222-A4F1B9ED02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20" y="0"/>
            <a:ext cx="1480836" cy="819478"/>
          </a:xfrm>
          <a:prstGeom prst="rect">
            <a:avLst/>
          </a:prstGeom>
        </p:spPr>
      </p:pic>
      <p:pic>
        <p:nvPicPr>
          <p:cNvPr id="17" name="Content Placeholder 16">
            <a:extLst>
              <a:ext uri="{FF2B5EF4-FFF2-40B4-BE49-F238E27FC236}">
                <a16:creationId xmlns:a16="http://schemas.microsoft.com/office/drawing/2014/main" id="{C09D78B7-DC4B-328A-04E3-662710D16C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94" y="1621766"/>
            <a:ext cx="11041811" cy="4779034"/>
          </a:xfrm>
        </p:spPr>
      </p:pic>
    </p:spTree>
    <p:extLst>
      <p:ext uri="{BB962C8B-B14F-4D97-AF65-F5344CB8AC3E}">
        <p14:creationId xmlns:p14="http://schemas.microsoft.com/office/powerpoint/2010/main" val="124260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CEF6-D2A9-8AFB-6A3F-69B3D4C16048}"/>
              </a:ext>
            </a:extLst>
          </p:cNvPr>
          <p:cNvSpPr>
            <a:spLocks noGrp="1"/>
          </p:cNvSpPr>
          <p:nvPr>
            <p:ph type="title"/>
          </p:nvPr>
        </p:nvSpPr>
        <p:spPr>
          <a:xfrm>
            <a:off x="1357460" y="103696"/>
            <a:ext cx="9996340" cy="1104004"/>
          </a:xfrm>
        </p:spPr>
        <p:txBody>
          <a:bodyPr>
            <a:normAutofit/>
          </a:bodyPr>
          <a:lstStyle/>
          <a:p>
            <a:r>
              <a:rPr lang="en-IN" sz="49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HYPERPARAMETER TUNING</a:t>
            </a:r>
            <a:endParaRPr lang="en-IN" sz="27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06C713-2A48-415E-822A-BAE4C027990A}"/>
              </a:ext>
            </a:extLst>
          </p:cNvPr>
          <p:cNvSpPr>
            <a:spLocks noGrp="1"/>
          </p:cNvSpPr>
          <p:nvPr>
            <p:ph idx="1"/>
          </p:nvPr>
        </p:nvSpPr>
        <p:spPr>
          <a:xfrm>
            <a:off x="838200" y="3562710"/>
            <a:ext cx="10108721" cy="2087591"/>
          </a:xfrm>
        </p:spPr>
        <p:txBody>
          <a:bodyPr>
            <a:normAutofit/>
          </a:bodyPr>
          <a:lstStyle/>
          <a:p>
            <a:pPr>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XG Boost using </a:t>
            </a:r>
            <a:r>
              <a:rPr lang="en-IN" sz="2400" b="1" u="sng" dirty="0" err="1">
                <a:latin typeface="Times New Roman" panose="02020603050405020304" pitchFamily="18" charset="0"/>
                <a:cs typeface="Times New Roman" panose="02020603050405020304" pitchFamily="18" charset="0"/>
              </a:rPr>
              <a:t>GridSearchCV</a:t>
            </a:r>
            <a:endParaRPr lang="en-IN" sz="2400" b="1" dirty="0"/>
          </a:p>
        </p:txBody>
      </p:sp>
      <p:pic>
        <p:nvPicPr>
          <p:cNvPr id="5" name="Picture 4">
            <a:extLst>
              <a:ext uri="{FF2B5EF4-FFF2-40B4-BE49-F238E27FC236}">
                <a16:creationId xmlns:a16="http://schemas.microsoft.com/office/drawing/2014/main" id="{A31DF60B-61A2-DE35-0230-16C105820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56" y="1794382"/>
            <a:ext cx="11117344" cy="1634617"/>
          </a:xfrm>
          <a:prstGeom prst="rect">
            <a:avLst/>
          </a:prstGeom>
        </p:spPr>
      </p:pic>
      <p:pic>
        <p:nvPicPr>
          <p:cNvPr id="4" name="Picture 3">
            <a:extLst>
              <a:ext uri="{FF2B5EF4-FFF2-40B4-BE49-F238E27FC236}">
                <a16:creationId xmlns:a16="http://schemas.microsoft.com/office/drawing/2014/main" id="{04BA8CB1-7B10-3DCF-3BDF-50AC0BD608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71919" y="0"/>
            <a:ext cx="1285541" cy="1009291"/>
          </a:xfrm>
          <a:prstGeom prst="rect">
            <a:avLst/>
          </a:prstGeom>
        </p:spPr>
      </p:pic>
      <p:pic>
        <p:nvPicPr>
          <p:cNvPr id="6" name="Content Placeholder 4">
            <a:extLst>
              <a:ext uri="{FF2B5EF4-FFF2-40B4-BE49-F238E27FC236}">
                <a16:creationId xmlns:a16="http://schemas.microsoft.com/office/drawing/2014/main" id="{7A4C4955-4904-1C99-B04B-EB159F430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135299"/>
            <a:ext cx="6295846" cy="2002395"/>
          </a:xfrm>
          <a:prstGeom prst="rect">
            <a:avLst/>
          </a:prstGeom>
        </p:spPr>
      </p:pic>
      <p:sp>
        <p:nvSpPr>
          <p:cNvPr id="8" name="TextBox 7">
            <a:extLst>
              <a:ext uri="{FF2B5EF4-FFF2-40B4-BE49-F238E27FC236}">
                <a16:creationId xmlns:a16="http://schemas.microsoft.com/office/drawing/2014/main" id="{E9658224-C875-7B52-E0C6-8EC197E2219F}"/>
              </a:ext>
            </a:extLst>
          </p:cNvPr>
          <p:cNvSpPr txBox="1"/>
          <p:nvPr/>
        </p:nvSpPr>
        <p:spPr>
          <a:xfrm>
            <a:off x="838199" y="1291339"/>
            <a:ext cx="8995914" cy="461665"/>
          </a:xfrm>
          <a:prstGeom prst="rect">
            <a:avLst/>
          </a:prstGeom>
          <a:noFill/>
        </p:spPr>
        <p:txBody>
          <a:bodyPr wrap="square">
            <a:spAutoFit/>
          </a:bodyPr>
          <a:lstStyle/>
          <a:p>
            <a:pPr marL="285750" indent="-285750">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Random Forest Using </a:t>
            </a:r>
            <a:r>
              <a:rPr lang="en-IN" sz="2400" b="1" u="sng" dirty="0" err="1">
                <a:latin typeface="Times New Roman" panose="02020603050405020304" pitchFamily="18" charset="0"/>
                <a:cs typeface="Times New Roman" panose="02020603050405020304" pitchFamily="18" charset="0"/>
              </a:rPr>
              <a:t>RandomizedSearchCV</a:t>
            </a:r>
            <a:endParaRPr lang="en-IN" sz="2400" dirty="0"/>
          </a:p>
        </p:txBody>
      </p:sp>
    </p:spTree>
    <p:extLst>
      <p:ext uri="{BB962C8B-B14F-4D97-AF65-F5344CB8AC3E}">
        <p14:creationId xmlns:p14="http://schemas.microsoft.com/office/powerpoint/2010/main" val="344303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2837-FD72-088D-F943-63BDE9C654DB}"/>
              </a:ext>
            </a:extLst>
          </p:cNvPr>
          <p:cNvSpPr>
            <a:spLocks noGrp="1"/>
          </p:cNvSpPr>
          <p:nvPr>
            <p:ph type="title"/>
          </p:nvPr>
        </p:nvSpPr>
        <p:spPr>
          <a:xfrm>
            <a:off x="913614" y="681037"/>
            <a:ext cx="10440187" cy="1009652"/>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FEATURE IMPORTANCE</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B62DB9-E6AB-3D98-4EB0-5B89AB5D3B25}"/>
              </a:ext>
            </a:extLst>
          </p:cNvPr>
          <p:cNvSpPr>
            <a:spLocks noGrp="1"/>
          </p:cNvSpPr>
          <p:nvPr>
            <p:ph idx="1"/>
          </p:nvPr>
        </p:nvSpPr>
        <p:spPr>
          <a:xfrm>
            <a:off x="913614" y="1762813"/>
            <a:ext cx="5806363" cy="2274350"/>
          </a:xfrm>
        </p:spPr>
        <p:txBody>
          <a:bodyPr>
            <a:no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most important feature for the model is "</a:t>
            </a:r>
            <a:r>
              <a:rPr lang="en-US" sz="1800" dirty="0" err="1">
                <a:latin typeface="Times New Roman" panose="02020603050405020304" pitchFamily="18" charset="0"/>
                <a:cs typeface="Times New Roman" panose="02020603050405020304" pitchFamily="18" charset="0"/>
              </a:rPr>
              <a:t>national_inv</a:t>
            </a:r>
            <a:r>
              <a:rPr lang="en-US" sz="1800" dirty="0">
                <a:latin typeface="Times New Roman" panose="02020603050405020304" pitchFamily="18" charset="0"/>
                <a:cs typeface="Times New Roman" panose="02020603050405020304" pitchFamily="18" charset="0"/>
              </a:rPr>
              <a:t>", which has an importance score of 0.2202.</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The next most important features are "forecast_3_month" with importance scores of 0.1121.</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least important features are "</a:t>
            </a:r>
            <a:r>
              <a:rPr lang="en-US" sz="1800" dirty="0" err="1">
                <a:latin typeface="Times New Roman" panose="02020603050405020304" pitchFamily="18" charset="0"/>
                <a:cs typeface="Times New Roman" panose="02020603050405020304" pitchFamily="18" charset="0"/>
              </a:rPr>
              <a:t>potential_issue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rev_stop</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oe_constraint</a:t>
            </a:r>
            <a:r>
              <a:rPr lang="en-US" sz="1800" dirty="0">
                <a:latin typeface="Times New Roman" panose="02020603050405020304" pitchFamily="18" charset="0"/>
                <a:cs typeface="Times New Roman" panose="02020603050405020304" pitchFamily="18" charset="0"/>
              </a:rPr>
              <a:t>", all with importance scores less than 0.0001.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EA5DAE-FE6A-E3B9-1A7E-6F5C39A89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812" y="1562005"/>
            <a:ext cx="4491516" cy="4700772"/>
          </a:xfrm>
          <a:prstGeom prst="rect">
            <a:avLst/>
          </a:prstGeom>
        </p:spPr>
      </p:pic>
      <p:pic>
        <p:nvPicPr>
          <p:cNvPr id="6" name="Picture 5">
            <a:extLst>
              <a:ext uri="{FF2B5EF4-FFF2-40B4-BE49-F238E27FC236}">
                <a16:creationId xmlns:a16="http://schemas.microsoft.com/office/drawing/2014/main" id="{8670113F-39EE-0005-61AA-D9D53258F0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8626" y="1"/>
            <a:ext cx="1785668" cy="879894"/>
          </a:xfrm>
          <a:prstGeom prst="rect">
            <a:avLst/>
          </a:prstGeom>
        </p:spPr>
      </p:pic>
      <p:pic>
        <p:nvPicPr>
          <p:cNvPr id="8" name="Picture 7">
            <a:extLst>
              <a:ext uri="{FF2B5EF4-FFF2-40B4-BE49-F238E27FC236}">
                <a16:creationId xmlns:a16="http://schemas.microsoft.com/office/drawing/2014/main" id="{9EA66AD0-24FF-4017-EE62-82BCF8433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23" y="3847381"/>
            <a:ext cx="11215778" cy="2557378"/>
          </a:xfrm>
          <a:prstGeom prst="rect">
            <a:avLst/>
          </a:prstGeom>
        </p:spPr>
      </p:pic>
    </p:spTree>
    <p:extLst>
      <p:ext uri="{BB962C8B-B14F-4D97-AF65-F5344CB8AC3E}">
        <p14:creationId xmlns:p14="http://schemas.microsoft.com/office/powerpoint/2010/main" val="286000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544-2C93-F5F4-8FDC-5CD491C96638}"/>
              </a:ext>
            </a:extLst>
          </p:cNvPr>
          <p:cNvSpPr>
            <a:spLocks noGrp="1"/>
          </p:cNvSpPr>
          <p:nvPr>
            <p:ph type="title"/>
          </p:nvPr>
        </p:nvSpPr>
        <p:spPr>
          <a:xfrm>
            <a:off x="838200" y="508958"/>
            <a:ext cx="10515600" cy="1017917"/>
          </a:xfrm>
        </p:spPr>
        <p:txBody>
          <a:bodyPr>
            <a:normAutofit/>
          </a:bodyPr>
          <a:lstStyle/>
          <a:p>
            <a:pPr algn="ctr"/>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8F8EC22-6671-955D-E00F-025CEDF2849C}"/>
              </a:ext>
            </a:extLst>
          </p:cNvPr>
          <p:cNvSpPr>
            <a:spLocks noGrp="1"/>
          </p:cNvSpPr>
          <p:nvPr>
            <p:ph idx="1"/>
          </p:nvPr>
        </p:nvSpPr>
        <p:spPr>
          <a:xfrm>
            <a:off x="838200" y="2061354"/>
            <a:ext cx="10515600" cy="3934094"/>
          </a:xfrm>
        </p:spPr>
        <p:txBody>
          <a:bodyPr>
            <a:normAutofit/>
          </a:bodyPr>
          <a:lstStyle/>
          <a:p>
            <a:pPr>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RandomForest</a:t>
            </a:r>
            <a:r>
              <a:rPr lang="en-US" sz="1800" dirty="0">
                <a:latin typeface="Times New Roman" panose="02020603050405020304" pitchFamily="18" charset="0"/>
                <a:cs typeface="Times New Roman" panose="02020603050405020304" pitchFamily="18" charset="0"/>
              </a:rPr>
              <a:t> models are the best performing models for backorder prediction, based on their high accuracy, recall, precision, F1, and kappa scores.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Decision Tree and Gradient Boosting models also show good performance.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KNN, AdaBoost, SVM, and logistic regression models have lower performance compared to the top-performing models, while the Naive Bayes model is not recommended for backorder prediction.</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81E369-FD02-916E-6A6B-A743005329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860398" cy="862552"/>
          </a:xfrm>
          <a:prstGeom prst="rect">
            <a:avLst/>
          </a:prstGeom>
        </p:spPr>
      </p:pic>
    </p:spTree>
    <p:extLst>
      <p:ext uri="{BB962C8B-B14F-4D97-AF65-F5344CB8AC3E}">
        <p14:creationId xmlns:p14="http://schemas.microsoft.com/office/powerpoint/2010/main" val="2744110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4104" y="2880250"/>
            <a:ext cx="306962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pic>
        <p:nvPicPr>
          <p:cNvPr id="3" name="Picture 2">
            <a:extLst>
              <a:ext uri="{FF2B5EF4-FFF2-40B4-BE49-F238E27FC236}">
                <a16:creationId xmlns:a16="http://schemas.microsoft.com/office/drawing/2014/main" id="{4A4AAFB9-95DF-DDE4-5EA4-47C624F061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679845" cy="10006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76107" y="255885"/>
            <a:ext cx="9453465" cy="1598793"/>
          </a:xfrm>
        </p:spPr>
        <p:txBody>
          <a:bodyPr>
            <a:normAutofit/>
          </a:bodyPr>
          <a:lstStyle/>
          <a:p>
            <a:pPr algn="ct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PROJECT OBJECTIVE</a:t>
            </a:r>
            <a:endParaRPr lang="en-IN" sz="36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2265928" cy="1146434"/>
          </a:xfrm>
          <a:prstGeom prst="rect">
            <a:avLst/>
          </a:prstGeom>
        </p:spPr>
      </p:pic>
      <p:sp>
        <p:nvSpPr>
          <p:cNvPr id="7" name="TextBox 6"/>
          <p:cNvSpPr txBox="1"/>
          <p:nvPr/>
        </p:nvSpPr>
        <p:spPr>
          <a:xfrm>
            <a:off x="698643" y="2373330"/>
            <a:ext cx="8733033"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9" name="TextBox 8"/>
          <p:cNvSpPr txBox="1"/>
          <p:nvPr/>
        </p:nvSpPr>
        <p:spPr>
          <a:xfrm>
            <a:off x="619203" y="2041062"/>
            <a:ext cx="10294706" cy="3920560"/>
          </a:xfrm>
          <a:prstGeom prst="rect">
            <a:avLst/>
          </a:prstGeom>
          <a:noFill/>
        </p:spPr>
        <p:txBody>
          <a:bodyPr wrap="square" rtlCol="0">
            <a:spAutoFit/>
          </a:bodyPr>
          <a:lstStyle/>
          <a:p>
            <a:pPr marL="285750" indent="-285750">
              <a:buFont typeface="Wingdings" panose="05000000000000000000" pitchFamily="2" charset="2"/>
              <a:buChar char="v"/>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The primary business objective of Back Order Prediction is to improve inventory management and avoid stockouts.</a:t>
            </a:r>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The following are the specific business objectives that Back Order Prediction seeks to achieve:</a:t>
            </a:r>
          </a:p>
          <a:p>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Increase sales revenue</a:t>
            </a:r>
          </a:p>
          <a:p>
            <a:pPr marL="342900" lvl="0" indent="-34290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Improve customer satisfaction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Optimize inventory management</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Improve supply chain management</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Reduce costs</a:t>
            </a:r>
            <a:endParaRPr lang="en-IN" dirty="0">
              <a:latin typeface="Times New Roman" panose="02020603050405020304" pitchFamily="18" charset="0"/>
              <a:cs typeface="Times New Roman" panose="02020603050405020304" pitchFamily="18" charset="0"/>
            </a:endParaRPr>
          </a:p>
          <a:p>
            <a:pPr lvl="0" algn="just">
              <a:lnSpc>
                <a:spcPct val="150000"/>
              </a:lnSpc>
              <a:tabLst>
                <a:tab pos="457200" algn="l"/>
              </a:tabLst>
            </a:pPr>
            <a:endParaRPr lang="en-IN" sz="18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CFEB7AB3-00F6-6C3A-6482-2297B6DE1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285" y="4373592"/>
            <a:ext cx="3496574" cy="23791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7DC-530B-0C7A-160A-E66803B53780}"/>
              </a:ext>
            </a:extLst>
          </p:cNvPr>
          <p:cNvSpPr>
            <a:spLocks noGrp="1"/>
          </p:cNvSpPr>
          <p:nvPr>
            <p:ph type="title"/>
          </p:nvPr>
        </p:nvSpPr>
        <p:spPr>
          <a:xfrm>
            <a:off x="1337094" y="1306677"/>
            <a:ext cx="9592574" cy="591045"/>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979A8835-D171-E5F1-AF3F-618010F59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147" y="1306678"/>
            <a:ext cx="10368951" cy="4723186"/>
          </a:xfrm>
          <a:prstGeom prst="rect">
            <a:avLst/>
          </a:prstGeom>
        </p:spPr>
      </p:pic>
      <p:pic>
        <p:nvPicPr>
          <p:cNvPr id="5" name="Picture 4">
            <a:extLst>
              <a:ext uri="{FF2B5EF4-FFF2-40B4-BE49-F238E27FC236}">
                <a16:creationId xmlns:a16="http://schemas.microsoft.com/office/drawing/2014/main" id="{BA9E7CA2-D656-F9BD-25EF-399C073203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71919" y="0"/>
            <a:ext cx="1834519" cy="1099643"/>
          </a:xfrm>
          <a:prstGeom prst="rect">
            <a:avLst/>
          </a:prstGeom>
        </p:spPr>
      </p:pic>
      <p:sp>
        <p:nvSpPr>
          <p:cNvPr id="7" name="TextBox 6">
            <a:extLst>
              <a:ext uri="{FF2B5EF4-FFF2-40B4-BE49-F238E27FC236}">
                <a16:creationId xmlns:a16="http://schemas.microsoft.com/office/drawing/2014/main" id="{7CCDB332-BF46-D780-4D9F-B4167DDA24E9}"/>
              </a:ext>
            </a:extLst>
          </p:cNvPr>
          <p:cNvSpPr txBox="1"/>
          <p:nvPr/>
        </p:nvSpPr>
        <p:spPr>
          <a:xfrm>
            <a:off x="2199736" y="365156"/>
            <a:ext cx="8305081" cy="646331"/>
          </a:xfrm>
          <a:prstGeom prst="rect">
            <a:avLst/>
          </a:prstGeom>
          <a:noFill/>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HOW DO BACKORDERS WORK?</a:t>
            </a:r>
          </a:p>
        </p:txBody>
      </p:sp>
    </p:spTree>
    <p:extLst>
      <p:ext uri="{BB962C8B-B14F-4D97-AF65-F5344CB8AC3E}">
        <p14:creationId xmlns:p14="http://schemas.microsoft.com/office/powerpoint/2010/main" val="88430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A100-51D7-A7B4-6CBE-646AC4A31F47}"/>
              </a:ext>
            </a:extLst>
          </p:cNvPr>
          <p:cNvSpPr>
            <a:spLocks noGrp="1"/>
          </p:cNvSpPr>
          <p:nvPr>
            <p:ph type="ctrTitle"/>
          </p:nvPr>
        </p:nvSpPr>
        <p:spPr>
          <a:xfrm>
            <a:off x="1524000" y="1438135"/>
            <a:ext cx="9144000" cy="2071827"/>
          </a:xfrm>
        </p:spPr>
        <p:txBody>
          <a:bodyPr/>
          <a:lstStyle/>
          <a:p>
            <a:endParaRPr lang="en-IN" dirty="0"/>
          </a:p>
        </p:txBody>
      </p:sp>
      <p:sp>
        <p:nvSpPr>
          <p:cNvPr id="3" name="Subtitle 2">
            <a:extLst>
              <a:ext uri="{FF2B5EF4-FFF2-40B4-BE49-F238E27FC236}">
                <a16:creationId xmlns:a16="http://schemas.microsoft.com/office/drawing/2014/main" id="{6D84765A-635D-8A79-500A-3148F8CE0708}"/>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B10A775E-31D7-1748-1AE1-408098090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84551"/>
            <a:ext cx="9144000" cy="4619434"/>
          </a:xfrm>
          <a:prstGeom prst="rect">
            <a:avLst/>
          </a:prstGeom>
        </p:spPr>
      </p:pic>
      <p:pic>
        <p:nvPicPr>
          <p:cNvPr id="6" name="Picture 5">
            <a:extLst>
              <a:ext uri="{FF2B5EF4-FFF2-40B4-BE49-F238E27FC236}">
                <a16:creationId xmlns:a16="http://schemas.microsoft.com/office/drawing/2014/main" id="{CF017760-FC2D-A821-DB9D-F4BF5CB9D4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 t="23820" r="-436" b="32585"/>
          <a:stretch>
            <a:fillRect/>
          </a:stretch>
        </p:blipFill>
        <p:spPr>
          <a:xfrm>
            <a:off x="71919" y="0"/>
            <a:ext cx="1713749" cy="914400"/>
          </a:xfrm>
          <a:prstGeom prst="rect">
            <a:avLst/>
          </a:prstGeom>
        </p:spPr>
      </p:pic>
      <p:sp>
        <p:nvSpPr>
          <p:cNvPr id="12" name="TextBox 11">
            <a:extLst>
              <a:ext uri="{FF2B5EF4-FFF2-40B4-BE49-F238E27FC236}">
                <a16:creationId xmlns:a16="http://schemas.microsoft.com/office/drawing/2014/main" id="{4409DCB4-153F-308E-83F0-2B0E14A4E92E}"/>
              </a:ext>
            </a:extLst>
          </p:cNvPr>
          <p:cNvSpPr txBox="1"/>
          <p:nvPr/>
        </p:nvSpPr>
        <p:spPr>
          <a:xfrm>
            <a:off x="1604514" y="369110"/>
            <a:ext cx="8537994" cy="646331"/>
          </a:xfrm>
          <a:prstGeom prst="rect">
            <a:avLst/>
          </a:prstGeom>
          <a:noFill/>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REASONS CAUSING BACKORDERS</a:t>
            </a:r>
          </a:p>
        </p:txBody>
      </p:sp>
    </p:spTree>
    <p:extLst>
      <p:ext uri="{BB962C8B-B14F-4D97-AF65-F5344CB8AC3E}">
        <p14:creationId xmlns:p14="http://schemas.microsoft.com/office/powerpoint/2010/main" val="76140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EE861D-A0EC-9ED6-C320-D05D3BDC4CA7}"/>
              </a:ext>
            </a:extLst>
          </p:cNvPr>
          <p:cNvSpPr>
            <a:spLocks noGrp="1"/>
          </p:cNvSpPr>
          <p:nvPr>
            <p:ph type="subTitle" idx="1"/>
          </p:nvPr>
        </p:nvSpPr>
        <p:spPr>
          <a:xfrm>
            <a:off x="1524000" y="3486191"/>
            <a:ext cx="9144000" cy="1771609"/>
          </a:xfrm>
        </p:spPr>
        <p:txBody>
          <a:bodyPr/>
          <a:lstStyle/>
          <a:p>
            <a:endParaRPr lang="en-IN" dirty="0"/>
          </a:p>
        </p:txBody>
      </p:sp>
      <p:pic>
        <p:nvPicPr>
          <p:cNvPr id="4" name="Picture 3">
            <a:extLst>
              <a:ext uri="{FF2B5EF4-FFF2-40B4-BE49-F238E27FC236}">
                <a16:creationId xmlns:a16="http://schemas.microsoft.com/office/drawing/2014/main" id="{7286B9FC-2CB8-CD62-48A2-448B27F1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60" y="1311366"/>
            <a:ext cx="5937883" cy="2896368"/>
          </a:xfrm>
          <a:prstGeom prst="rect">
            <a:avLst/>
          </a:prstGeom>
        </p:spPr>
      </p:pic>
      <p:pic>
        <p:nvPicPr>
          <p:cNvPr id="5" name="Picture 4">
            <a:extLst>
              <a:ext uri="{FF2B5EF4-FFF2-40B4-BE49-F238E27FC236}">
                <a16:creationId xmlns:a16="http://schemas.microsoft.com/office/drawing/2014/main" id="{0BAAD68B-210F-9427-76AA-15B1C1C6D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59" y="4207734"/>
            <a:ext cx="5898639" cy="2555374"/>
          </a:xfrm>
          <a:prstGeom prst="rect">
            <a:avLst/>
          </a:prstGeom>
        </p:spPr>
      </p:pic>
      <p:pic>
        <p:nvPicPr>
          <p:cNvPr id="6" name="Picture 5">
            <a:extLst>
              <a:ext uri="{FF2B5EF4-FFF2-40B4-BE49-F238E27FC236}">
                <a16:creationId xmlns:a16="http://schemas.microsoft.com/office/drawing/2014/main" id="{EB84B226-CE23-EE65-BF08-326F8372E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243" y="1311366"/>
            <a:ext cx="5898639" cy="2896368"/>
          </a:xfrm>
          <a:prstGeom prst="rect">
            <a:avLst/>
          </a:prstGeom>
        </p:spPr>
      </p:pic>
      <p:pic>
        <p:nvPicPr>
          <p:cNvPr id="7" name="Picture 6">
            <a:extLst>
              <a:ext uri="{FF2B5EF4-FFF2-40B4-BE49-F238E27FC236}">
                <a16:creationId xmlns:a16="http://schemas.microsoft.com/office/drawing/2014/main" id="{E704FA8C-AEB9-F436-5BA9-AC83FB0C7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207734"/>
            <a:ext cx="5937881" cy="2555374"/>
          </a:xfrm>
          <a:prstGeom prst="rect">
            <a:avLst/>
          </a:prstGeom>
        </p:spPr>
      </p:pic>
      <p:sp>
        <p:nvSpPr>
          <p:cNvPr id="9" name="TextBox 8">
            <a:extLst>
              <a:ext uri="{FF2B5EF4-FFF2-40B4-BE49-F238E27FC236}">
                <a16:creationId xmlns:a16="http://schemas.microsoft.com/office/drawing/2014/main" id="{EC7E686C-E623-F976-C42A-C04A6EC5DCDF}"/>
              </a:ext>
            </a:extLst>
          </p:cNvPr>
          <p:cNvSpPr txBox="1"/>
          <p:nvPr/>
        </p:nvSpPr>
        <p:spPr>
          <a:xfrm>
            <a:off x="1644770" y="665035"/>
            <a:ext cx="8902460" cy="646331"/>
          </a:xfrm>
          <a:prstGeom prst="rect">
            <a:avLst/>
          </a:prstGeom>
          <a:noFill/>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TIPS TO MINIMIZE BACKORDERS</a:t>
            </a:r>
          </a:p>
        </p:txBody>
      </p:sp>
      <p:pic>
        <p:nvPicPr>
          <p:cNvPr id="10" name="Picture 9">
            <a:extLst>
              <a:ext uri="{FF2B5EF4-FFF2-40B4-BE49-F238E27FC236}">
                <a16:creationId xmlns:a16="http://schemas.microsoft.com/office/drawing/2014/main" id="{BF2E0B20-C635-5B07-A033-0C94CF6FC2A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6" t="23820" r="-436" b="32585"/>
          <a:stretch>
            <a:fillRect/>
          </a:stretch>
        </p:blipFill>
        <p:spPr>
          <a:xfrm>
            <a:off x="71919" y="0"/>
            <a:ext cx="1670617" cy="1099643"/>
          </a:xfrm>
          <a:prstGeom prst="rect">
            <a:avLst/>
          </a:prstGeom>
        </p:spPr>
      </p:pic>
    </p:spTree>
    <p:extLst>
      <p:ext uri="{BB962C8B-B14F-4D97-AF65-F5344CB8AC3E}">
        <p14:creationId xmlns:p14="http://schemas.microsoft.com/office/powerpoint/2010/main" val="1777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76106" y="10565"/>
            <a:ext cx="9453465" cy="1146434"/>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DATASET INFORMATION</a:t>
            </a:r>
            <a:endParaRPr lang="en-IN" sz="36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0" y="63699"/>
            <a:ext cx="1962364" cy="851041"/>
          </a:xfrm>
          <a:prstGeom prst="rect">
            <a:avLst/>
          </a:prstGeom>
        </p:spPr>
      </p:pic>
      <p:sp>
        <p:nvSpPr>
          <p:cNvPr id="13" name="Content Placeholder 9"/>
          <p:cNvSpPr>
            <a:spLocks noGrp="1"/>
          </p:cNvSpPr>
          <p:nvPr>
            <p:ph idx="1"/>
          </p:nvPr>
        </p:nvSpPr>
        <p:spPr>
          <a:xfrm>
            <a:off x="876105" y="1500996"/>
            <a:ext cx="6232061" cy="5241459"/>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is taken from Kaggle (</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Back Order Prediction)</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of features: 23</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of records: 242076</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Target Column: </a:t>
            </a:r>
            <a:r>
              <a:rPr lang="en-US" sz="1800" dirty="0" err="1">
                <a:latin typeface="Times New Roman" panose="02020603050405020304" pitchFamily="18" charset="0"/>
                <a:cs typeface="Times New Roman" panose="02020603050405020304" pitchFamily="18" charset="0"/>
              </a:rPr>
              <a:t>went_on_backorder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Redundant columns: </a:t>
            </a:r>
            <a:r>
              <a:rPr lang="en-US" sz="1800" dirty="0" err="1">
                <a:latin typeface="Times New Roman" panose="02020603050405020304" pitchFamily="18" charset="0"/>
                <a:cs typeface="Times New Roman" panose="02020603050405020304" pitchFamily="18" charset="0"/>
              </a:rPr>
              <a:t>sku</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categorical columns : 7</a:t>
            </a:r>
          </a:p>
          <a:p>
            <a:pPr>
              <a:buFont typeface="Wingdings" panose="05000000000000000000" pitchFamily="2" charset="2"/>
              <a:buChar char="Ø"/>
            </a:pPr>
            <a:endParaRPr lang="en-US" sz="1800" dirty="0">
              <a:latin typeface="Aparajita" panose="02020603050405020304" pitchFamily="18" charset="0"/>
              <a:cs typeface="Aparajita" panose="02020603050405020304" pitchFamily="18" charset="0"/>
            </a:endParaRPr>
          </a:p>
          <a:p>
            <a:pPr marL="0" indent="0">
              <a:buNone/>
            </a:pPr>
            <a:endParaRPr lang="en-US" dirty="0"/>
          </a:p>
          <a:p>
            <a:pPr marL="0" indent="0">
              <a:buNone/>
            </a:pPr>
            <a:endParaRPr lang="en-IN" dirty="0"/>
          </a:p>
        </p:txBody>
      </p:sp>
      <p:pic>
        <p:nvPicPr>
          <p:cNvPr id="3" name="Picture 2">
            <a:extLst>
              <a:ext uri="{FF2B5EF4-FFF2-40B4-BE49-F238E27FC236}">
                <a16:creationId xmlns:a16="http://schemas.microsoft.com/office/drawing/2014/main" id="{0FCB227D-E518-E1D1-1786-92EB9E1E5325}"/>
              </a:ext>
            </a:extLst>
          </p:cNvPr>
          <p:cNvPicPr>
            <a:picLocks noChangeAspect="1"/>
          </p:cNvPicPr>
          <p:nvPr/>
        </p:nvPicPr>
        <p:blipFill>
          <a:blip r:embed="rId3"/>
          <a:stretch>
            <a:fillRect/>
          </a:stretch>
        </p:blipFill>
        <p:spPr>
          <a:xfrm>
            <a:off x="6814867" y="1373789"/>
            <a:ext cx="4039011" cy="48507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962364" cy="851041"/>
          </a:xfrm>
          <a:prstGeom prst="rect">
            <a:avLst/>
          </a:prstGeom>
        </p:spPr>
      </p:pic>
      <p:sp>
        <p:nvSpPr>
          <p:cNvPr id="3" name="Title 2">
            <a:extLst>
              <a:ext uri="{FF2B5EF4-FFF2-40B4-BE49-F238E27FC236}">
                <a16:creationId xmlns:a16="http://schemas.microsoft.com/office/drawing/2014/main" id="{A34E5E2E-96AD-593F-293B-270B9ADF75A6}"/>
              </a:ext>
            </a:extLst>
          </p:cNvPr>
          <p:cNvSpPr>
            <a:spLocks noGrp="1"/>
          </p:cNvSpPr>
          <p:nvPr>
            <p:ph type="title"/>
          </p:nvPr>
        </p:nvSpPr>
        <p:spPr>
          <a:xfrm>
            <a:off x="527901" y="365125"/>
            <a:ext cx="10825899" cy="1325563"/>
          </a:xfrm>
        </p:spPr>
        <p:txBody>
          <a:bodyPr>
            <a:normAutofit/>
          </a:bodyPr>
          <a:lstStyle/>
          <a:p>
            <a:pPr algn="ctr"/>
            <a:r>
              <a:rPr lang="en-GB" sz="3600" b="1" u="sng" dirty="0">
                <a:latin typeface="Times New Roman" panose="02020603050405020304" pitchFamily="18" charset="0"/>
                <a:cs typeface="Times New Roman" panose="02020603050405020304" pitchFamily="18" charset="0"/>
              </a:rPr>
              <a:t>VARIABLE DESCRIPTION</a:t>
            </a:r>
            <a:endParaRPr lang="en-IN" sz="3600"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5347903-A002-FD2F-4975-CCC693AA3A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14" y="1544128"/>
            <a:ext cx="10755086" cy="512881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6" t="23820" r="-436" b="32585"/>
          <a:stretch>
            <a:fillRect/>
          </a:stretch>
        </p:blipFill>
        <p:spPr>
          <a:xfrm>
            <a:off x="71919" y="0"/>
            <a:ext cx="1962364" cy="851041"/>
          </a:xfrm>
          <a:prstGeom prst="rect">
            <a:avLst/>
          </a:prstGeom>
        </p:spPr>
      </p:pic>
      <p:sp>
        <p:nvSpPr>
          <p:cNvPr id="6" name="Title 1"/>
          <p:cNvSpPr>
            <a:spLocks noGrp="1"/>
          </p:cNvSpPr>
          <p:nvPr>
            <p:ph type="title"/>
          </p:nvPr>
        </p:nvSpPr>
        <p:spPr>
          <a:xfrm>
            <a:off x="1554202" y="348792"/>
            <a:ext cx="9955926" cy="1112362"/>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EXPLORATORY  DATA  ANLYSIS(EDA)</a:t>
            </a:r>
            <a:endParaRPr lang="en-IN" sz="3600" b="1" u="sng" dirty="0">
              <a:latin typeface="Times New Roman" panose="02020603050405020304" pitchFamily="18" charset="0"/>
              <a:cs typeface="Times New Roman" panose="02020603050405020304" pitchFamily="18" charset="0"/>
            </a:endParaRPr>
          </a:p>
        </p:txBody>
      </p:sp>
      <p:sp>
        <p:nvSpPr>
          <p:cNvPr id="7" name="Content Placeholder 9"/>
          <p:cNvSpPr txBox="1"/>
          <p:nvPr/>
        </p:nvSpPr>
        <p:spPr>
          <a:xfrm>
            <a:off x="563067" y="1880558"/>
            <a:ext cx="5923997" cy="374386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9600" b="1" u="sng" dirty="0">
                <a:latin typeface="Times New Roman" panose="02020603050405020304" pitchFamily="18" charset="0"/>
                <a:cs typeface="Times New Roman" panose="02020603050405020304" pitchFamily="18" charset="0"/>
              </a:rPr>
              <a:t>Missing Values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Out of  23 features 3 feature variable has majority of the missing values.</a:t>
            </a:r>
          </a:p>
          <a:p>
            <a:pPr>
              <a:buFont typeface="Wingdings" panose="05000000000000000000" pitchFamily="2" charset="2"/>
              <a:buChar char="q"/>
            </a:pPr>
            <a:endParaRPr lang="en-US" sz="7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20 of them had less than 1% of missing values, hence the rows were deleted directly.</a:t>
            </a:r>
          </a:p>
          <a:p>
            <a:pPr>
              <a:buFont typeface="Wingdings" panose="05000000000000000000" pitchFamily="2" charset="2"/>
              <a:buChar char="q"/>
            </a:pPr>
            <a:endParaRPr lang="en-US" sz="7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7200" b="0" i="0" dirty="0" err="1">
                <a:effectLst/>
                <a:latin typeface="Times New Roman" panose="02020603050405020304" pitchFamily="18" charset="0"/>
                <a:cs typeface="Times New Roman" panose="02020603050405020304" pitchFamily="18" charset="0"/>
              </a:rPr>
              <a:t>Droping</a:t>
            </a:r>
            <a:r>
              <a:rPr lang="en-GB" sz="7200" b="0" i="0" dirty="0">
                <a:effectLst/>
                <a:latin typeface="Times New Roman" panose="02020603050405020304" pitchFamily="18" charset="0"/>
                <a:cs typeface="Times New Roman" panose="02020603050405020304" pitchFamily="18" charset="0"/>
              </a:rPr>
              <a:t> record with index=185523 since it is have null values all columns.</a:t>
            </a:r>
            <a:endParaRPr lang="en-US" sz="7200" dirty="0">
              <a:latin typeface="Times New Roman" panose="02020603050405020304" pitchFamily="18" charset="0"/>
              <a:cs typeface="Times New Roman" panose="02020603050405020304" pitchFamily="18" charset="0"/>
            </a:endParaRPr>
          </a:p>
          <a:p>
            <a:pPr marL="0" indent="0">
              <a:buNone/>
            </a:pP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9600" b="1" u="sng" dirty="0">
                <a:effectLst/>
                <a:latin typeface="Times New Roman" panose="02020603050405020304" pitchFamily="18" charset="0"/>
                <a:ea typeface="Cambria Math" panose="02040503050406030204" pitchFamily="18" charset="0"/>
                <a:cs typeface="Times New Roman" panose="02020603050405020304" pitchFamily="18" charset="0"/>
              </a:rPr>
              <a:t>Imputation</a:t>
            </a:r>
          </a:p>
          <a:p>
            <a:pPr marL="0" indent="0">
              <a:buNone/>
            </a:pPr>
            <a:endParaRPr lang="en-IN" sz="2800" b="1" u="sng" dirty="0">
              <a:effectLst/>
              <a:latin typeface="Times New Roman" panose="020206030504050203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q"/>
            </a:pPr>
            <a:r>
              <a:rPr lang="en-GB" sz="7200" dirty="0">
                <a:latin typeface="Times New Roman" panose="02020603050405020304" pitchFamily="18" charset="0"/>
                <a:cs typeface="Times New Roman" panose="02020603050405020304" pitchFamily="18" charset="0"/>
              </a:rPr>
              <a:t>Since Outliers are present , for imputation of missing value we use median Imputation</a:t>
            </a:r>
            <a:endParaRPr lang="en-IN" sz="7200" dirty="0"/>
          </a:p>
        </p:txBody>
      </p:sp>
      <p:pic>
        <p:nvPicPr>
          <p:cNvPr id="3" name="Picture 2">
            <a:extLst>
              <a:ext uri="{FF2B5EF4-FFF2-40B4-BE49-F238E27FC236}">
                <a16:creationId xmlns:a16="http://schemas.microsoft.com/office/drawing/2014/main" id="{70CE78B8-979A-3993-80BF-867303195FE1}"/>
              </a:ext>
            </a:extLst>
          </p:cNvPr>
          <p:cNvPicPr>
            <a:picLocks noChangeAspect="1"/>
          </p:cNvPicPr>
          <p:nvPr/>
        </p:nvPicPr>
        <p:blipFill>
          <a:blip r:embed="rId3"/>
          <a:stretch>
            <a:fillRect/>
          </a:stretch>
        </p:blipFill>
        <p:spPr>
          <a:xfrm>
            <a:off x="7147187" y="1501821"/>
            <a:ext cx="4362942" cy="4415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5261</TotalTime>
  <Words>1475</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Aparajita</vt:lpstr>
      <vt:lpstr>Arial</vt:lpstr>
      <vt:lpstr>Calibri</vt:lpstr>
      <vt:lpstr>Calibri Light</vt:lpstr>
      <vt:lpstr>Courier New</vt:lpstr>
      <vt:lpstr>Helvetica Neue</vt:lpstr>
      <vt:lpstr>Roboto</vt:lpstr>
      <vt:lpstr>Times New Roman</vt:lpstr>
      <vt:lpstr>Wingdings</vt:lpstr>
      <vt:lpstr>Office Theme</vt:lpstr>
      <vt:lpstr>PowerPoint Presentation</vt:lpstr>
      <vt:lpstr>BRIEF OVERVIEW</vt:lpstr>
      <vt:lpstr>       PROJECT OBJECTIVE</vt:lpstr>
      <vt:lpstr>PowerPoint Presentation</vt:lpstr>
      <vt:lpstr>PowerPoint Presentation</vt:lpstr>
      <vt:lpstr>PowerPoint Presentation</vt:lpstr>
      <vt:lpstr>DATASET INFORMATION</vt:lpstr>
      <vt:lpstr>VARIABLE DESCRIPTION</vt:lpstr>
      <vt:lpstr>EXPLORATORY  DATA  ANLYSIS(EDA)</vt:lpstr>
      <vt:lpstr>   </vt:lpstr>
      <vt:lpstr>   STATISTICAL ANALYSIS OF DATA   </vt:lpstr>
      <vt:lpstr>STATISTICAL ANALYSIS OF DATA</vt:lpstr>
      <vt:lpstr>EXPLORATORY DATA ANALYSIS (EDA) </vt:lpstr>
      <vt:lpstr> EXPLORATORY DATA ANALYSIS (EDA)   </vt:lpstr>
      <vt:lpstr>Exploratory Data Analysis (EDA)</vt:lpstr>
      <vt:lpstr>Bivariate And Multivariate Analysis  </vt:lpstr>
      <vt:lpstr>PowerPoint Presentation</vt:lpstr>
      <vt:lpstr> </vt:lpstr>
      <vt:lpstr>CHECKING FOR CLASS IMBALNCE</vt:lpstr>
      <vt:lpstr>PowerPoint Presentation</vt:lpstr>
      <vt:lpstr>LOGISTIC REGRESSION (BASE MODEL)  </vt:lpstr>
      <vt:lpstr>Comparison Of Performance Of Various Model</vt:lpstr>
      <vt:lpstr>Receiver Operating Characteristic (ROC)</vt:lpstr>
      <vt:lpstr>              HYPERPARAMETER TUNING</vt:lpstr>
      <vt:lpstr>FEATURE IMPORTANCE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rajathjain95@gmail.com</dc:creator>
  <cp:lastModifiedBy>rachana kanchan</cp:lastModifiedBy>
  <cp:revision>68</cp:revision>
  <dcterms:created xsi:type="dcterms:W3CDTF">2022-08-11T07:01:00Z</dcterms:created>
  <dcterms:modified xsi:type="dcterms:W3CDTF">2023-04-20T17:04:49Z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05EF4057672D4E3CB18A1051962D56EB</vt:lpwstr>
  </property>
  <property fmtid="{D5CDD505-2E9C-101B-9397-08002B2CF9AE}" pid="3" name="KSOProductBuildVer">
    <vt:lpwstr>1033-11.2.0.11486</vt:lpwstr>
  </property>
</Properties>
</file>